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305" r:id="rId3"/>
    <p:sldId id="307" r:id="rId4"/>
    <p:sldId id="301" r:id="rId5"/>
    <p:sldId id="302" r:id="rId6"/>
    <p:sldId id="306" r:id="rId7"/>
    <p:sldId id="303" r:id="rId8"/>
    <p:sldId id="304" r:id="rId9"/>
    <p:sldId id="30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D"/>
    <a:srgbClr val="FFFFCC"/>
    <a:srgbClr val="59C6C4"/>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on a student and ask what the purpose of variables is in a program. They store information about the program.</a:t>
            </a:r>
          </a:p>
          <a:p>
            <a:endParaRPr lang="en-US" dirty="0"/>
          </a:p>
          <a:p>
            <a:r>
              <a:rPr lang="en-US" dirty="0"/>
              <a:t>Variables are kind of like files – and a computer’s memory is like a file cabinet. Everything has a name, and the information in a given folder can be accessed and changed.</a:t>
            </a:r>
          </a:p>
          <a:p>
            <a:endParaRPr lang="en-US" dirty="0"/>
          </a:p>
          <a:p>
            <a:r>
              <a:rPr lang="en-US" dirty="0"/>
              <a:t>Show the students the syntax. Call on different students to ask what the value of the </a:t>
            </a:r>
            <a:r>
              <a:rPr lang="en-US" b="1" dirty="0"/>
              <a:t>num1</a:t>
            </a:r>
            <a:r>
              <a:rPr lang="en-US" b="0" dirty="0"/>
              <a:t>, </a:t>
            </a:r>
            <a:r>
              <a:rPr lang="en-US" b="1" dirty="0"/>
              <a:t>num2</a:t>
            </a:r>
            <a:r>
              <a:rPr lang="en-US" b="0" dirty="0"/>
              <a:t>, and </a:t>
            </a:r>
            <a:r>
              <a:rPr lang="en-US" b="1" dirty="0"/>
              <a:t>x</a:t>
            </a:r>
            <a:r>
              <a:rPr lang="en-US" b="0" dirty="0"/>
              <a:t> variables would be after execution.</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92038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to call out different data types. While these data types may have some slight differences, they are largely the same across programming languages.</a:t>
            </a:r>
          </a:p>
          <a:p>
            <a:endParaRPr lang="en-US" dirty="0"/>
          </a:p>
          <a:p>
            <a:r>
              <a:rPr lang="en-US" dirty="0"/>
              <a:t>In Python, these data types are largely hidden from the programmer. They are still important to keep in mind though!</a:t>
            </a:r>
          </a:p>
          <a:p>
            <a:endParaRPr lang="en-US" dirty="0"/>
          </a:p>
          <a:p>
            <a:r>
              <a:rPr lang="en-US" dirty="0"/>
              <a:t>One specific case where it is necessary to work with data types is type conversions. If a program needs numeric information from the user, it will usually come in the form of text. This string text must be converted to numeric data. This is possible using </a:t>
            </a:r>
            <a:r>
              <a:rPr lang="en-US" b="1" dirty="0"/>
              <a:t>int</a:t>
            </a:r>
            <a:r>
              <a:rPr lang="en-US" b="0" dirty="0"/>
              <a:t>.</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164559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the purpose of input and output are: it’s the way the user of the program can communicate with the program.</a:t>
            </a:r>
          </a:p>
          <a:p>
            <a:endParaRPr lang="en-US" dirty="0"/>
          </a:p>
          <a:p>
            <a:r>
              <a:rPr lang="en-US" dirty="0"/>
              <a:t>Show the Output example and ask a student what will be displayed.</a:t>
            </a:r>
          </a:p>
          <a:p>
            <a:endParaRPr lang="en-US" dirty="0"/>
          </a:p>
          <a:p>
            <a:r>
              <a:rPr lang="en-US" dirty="0"/>
              <a:t>Show the Input example and ask a student what will be displayed.</a:t>
            </a:r>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1986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the purpose of an </a:t>
            </a:r>
            <a:r>
              <a:rPr lang="en-US" b="1" dirty="0"/>
              <a:t>if</a:t>
            </a:r>
            <a:r>
              <a:rPr lang="en-US" b="0" dirty="0"/>
              <a:t> statement is in a program. If statements (along with else clauses) handle </a:t>
            </a:r>
            <a:r>
              <a:rPr lang="en-US" b="0" i="1" dirty="0"/>
              <a:t>control flow</a:t>
            </a:r>
            <a:r>
              <a:rPr lang="en-US" b="0" i="0" dirty="0"/>
              <a:t> in a program.</a:t>
            </a:r>
          </a:p>
          <a:p>
            <a:endParaRPr lang="en-US" b="0" i="0" dirty="0"/>
          </a:p>
          <a:p>
            <a:r>
              <a:rPr lang="en-US" b="0" i="0" dirty="0"/>
              <a:t>If statements, or </a:t>
            </a:r>
            <a:r>
              <a:rPr lang="en-US" b="1" i="0" dirty="0"/>
              <a:t>conditionals,</a:t>
            </a:r>
            <a:r>
              <a:rPr lang="en-US" b="0" i="1" dirty="0"/>
              <a:t> </a:t>
            </a:r>
            <a:r>
              <a:rPr lang="en-US" b="0" i="0" dirty="0"/>
              <a:t>can make different things happen depending on conditions.</a:t>
            </a:r>
          </a:p>
          <a:p>
            <a:endParaRPr lang="en-US" b="0" i="0" dirty="0"/>
          </a:p>
          <a:p>
            <a:r>
              <a:rPr lang="en-US" b="0" i="0" dirty="0"/>
              <a:t>Show the example of an </a:t>
            </a:r>
            <a:r>
              <a:rPr lang="en-US" b="1" i="0" dirty="0"/>
              <a:t>if/else</a:t>
            </a:r>
            <a:r>
              <a:rPr lang="en-US" b="0" i="0" dirty="0"/>
              <a:t> in Python. Ask a student which message will appear.</a:t>
            </a:r>
          </a:p>
          <a:p>
            <a:endParaRPr lang="en-US" b="0" i="0" dirty="0"/>
          </a:p>
          <a:p>
            <a:r>
              <a:rPr lang="en-US" b="0" i="0" dirty="0"/>
              <a:t>Ask the students if they see anything different: there are no parentheses, and there are colons. There is also indentation (but that’s normal).</a:t>
            </a:r>
            <a:endParaRPr lang="en-US" i="1" dirty="0"/>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036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can explain what a code block is. It’s basically a new section of code with a different scope: it has different variables and things it can access.</a:t>
            </a:r>
          </a:p>
          <a:p>
            <a:endParaRPr lang="en-US" dirty="0"/>
          </a:p>
          <a:p>
            <a:r>
              <a:rPr lang="en-US" dirty="0"/>
              <a:t>Show the example of JavaScript.</a:t>
            </a:r>
          </a:p>
          <a:p>
            <a:endParaRPr lang="en-US" dirty="0"/>
          </a:p>
          <a:p>
            <a:r>
              <a:rPr lang="en-US" dirty="0"/>
              <a:t>Ask a student to translate the JS code into Python code. Type what the student suggests  into the interactive text box – use </a:t>
            </a:r>
            <a:r>
              <a:rPr lang="en-US" dirty="0" err="1"/>
              <a:t>Ctrl+Enter</a:t>
            </a:r>
            <a:r>
              <a:rPr lang="en-US" dirty="0"/>
              <a:t> to make a new line.</a:t>
            </a:r>
          </a:p>
          <a:p>
            <a:endParaRPr lang="en-US" dirty="0"/>
          </a:p>
          <a:p>
            <a:r>
              <a:rPr lang="en-US" dirty="0"/>
              <a:t>Reveal the Python proper Python code.</a:t>
            </a:r>
          </a:p>
          <a:p>
            <a:endParaRPr lang="en-US" dirty="0"/>
          </a:p>
          <a:p>
            <a:r>
              <a:rPr lang="en-US" dirty="0"/>
              <a:t>Note that in JavaScript, the code would still work if there was no indentation; whitespace does not matter. In Python, however, the code would NOT work without indentation.</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403101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loops do in a program. They allow developers to repeat code dynamically.</a:t>
            </a:r>
          </a:p>
          <a:p>
            <a:endParaRPr lang="en-US" dirty="0"/>
          </a:p>
          <a:p>
            <a:r>
              <a:rPr lang="en-US" dirty="0"/>
              <a:t>Show the example of a </a:t>
            </a:r>
            <a:r>
              <a:rPr lang="en-US" b="1" dirty="0"/>
              <a:t>while</a:t>
            </a:r>
            <a:r>
              <a:rPr lang="en-US" dirty="0"/>
              <a:t> loop. The syntax is very similar to the </a:t>
            </a:r>
            <a:r>
              <a:rPr lang="en-US" b="1" dirty="0"/>
              <a:t>if</a:t>
            </a:r>
            <a:r>
              <a:rPr lang="en-US" b="0" dirty="0"/>
              <a:t> statement syntax: it uses colon/indentation to create a new code block. The only difference is that the </a:t>
            </a:r>
            <a:r>
              <a:rPr lang="en-US" b="1" dirty="0"/>
              <a:t>while</a:t>
            </a:r>
            <a:r>
              <a:rPr lang="en-US" b="0" dirty="0"/>
              <a:t> loop will continue to repeat until the condition is false.</a:t>
            </a:r>
          </a:p>
          <a:p>
            <a:endParaRPr lang="en-US" b="0" dirty="0"/>
          </a:p>
          <a:p>
            <a:r>
              <a:rPr lang="en-US" b="0" dirty="0"/>
              <a:t>Note that </a:t>
            </a:r>
            <a:r>
              <a:rPr lang="en-US" b="0" dirty="0" err="1"/>
              <a:t>boolean</a:t>
            </a:r>
            <a:r>
              <a:rPr lang="en-US" b="0" dirty="0"/>
              <a:t> values in Python begin with capital letters: </a:t>
            </a:r>
            <a:r>
              <a:rPr lang="en-US" b="1" dirty="0"/>
              <a:t>True</a:t>
            </a:r>
            <a:r>
              <a:rPr lang="en-US" b="0" dirty="0"/>
              <a:t> and </a:t>
            </a:r>
            <a:r>
              <a:rPr lang="en-US" b="1" dirty="0"/>
              <a:t>False</a:t>
            </a:r>
            <a:r>
              <a:rPr lang="en-US" b="0" dirty="0"/>
              <a:t>.</a:t>
            </a:r>
            <a:endParaRPr lang="en-US" dirty="0"/>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65921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what purpose functions (or methods, as they might know them) serve. They are designed to group re-usable blocks of code functionality.</a:t>
            </a:r>
          </a:p>
          <a:p>
            <a:endParaRPr lang="en-US" dirty="0"/>
          </a:p>
          <a:p>
            <a:r>
              <a:rPr lang="en-US" dirty="0"/>
              <a:t>Go over the syntax for defining a function. Make sure to mention each part of the function. Ask the students questions like “what is the name of the function” and “what is the parameter name.” Note that, again, this is similar to </a:t>
            </a:r>
            <a:r>
              <a:rPr lang="en-US" b="0" dirty="0"/>
              <a:t>the syntax of other things: colon, new line, indentation.</a:t>
            </a:r>
          </a:p>
          <a:p>
            <a:endParaRPr lang="en-US" b="0" dirty="0"/>
          </a:p>
          <a:p>
            <a:r>
              <a:rPr lang="en-US" b="0" dirty="0"/>
              <a:t>Go over the syntax for calling a function. This is actually identical to the syntax in other languages. Ask the students questions like “what is the name of the function” and “what is the argument being passed into the function.” Make sure to note that the value returned is being set to the new variable value.</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11829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This may seem like a lot, but if you can write in any language, you can write in Python! It’s different, and may feel weird, but once you get into it, it is much shorter and simpler.</a:t>
            </a:r>
          </a:p>
          <a:p>
            <a:endParaRPr lang="en-US" dirty="0">
              <a:solidFill>
                <a:schemeClr val="bg1"/>
              </a:solidFill>
            </a:endParaRPr>
          </a:p>
          <a:p>
            <a:r>
              <a:rPr lang="en-US" dirty="0">
                <a:solidFill>
                  <a:schemeClr val="bg1"/>
                </a:solidFill>
              </a:rPr>
              <a:t>The programming concepts and structures used in Python are very similar to concepts from other languages (like C# and JavaScript).</a:t>
            </a:r>
          </a:p>
          <a:p>
            <a:endParaRPr lang="en-US" dirty="0">
              <a:solidFill>
                <a:schemeClr val="bg1"/>
              </a:solidFill>
            </a:endParaRPr>
          </a:p>
          <a:p>
            <a:r>
              <a:rPr lang="en-US" dirty="0">
                <a:solidFill>
                  <a:schemeClr val="bg1"/>
                </a:solidFill>
              </a:rPr>
              <a:t>Learning a new language can be tough, but it’s really worth it. It helps reinforce the mastery of the concepts and makes you a much better and more versatile programmer.</a:t>
            </a:r>
          </a:p>
          <a:p>
            <a:endParaRPr lang="en-US" dirty="0">
              <a:solidFill>
                <a:schemeClr val="bg1"/>
              </a:solidFill>
            </a:endParaRPr>
          </a:p>
          <a:p>
            <a:r>
              <a:rPr lang="en-US" dirty="0">
                <a:solidFill>
                  <a:schemeClr val="bg1"/>
                </a:solidFill>
              </a:rPr>
              <a:t>It might be challenging but you can do it!</a:t>
            </a:r>
          </a:p>
          <a:p>
            <a:endParaRPr lang="en-US" dirty="0">
              <a:solidFill>
                <a:schemeClr val="bg1"/>
              </a:solidFill>
            </a:endParaRPr>
          </a:p>
          <a:p>
            <a:endParaRPr lang="en-US" dirty="0">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01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7,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1/7/2021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1/7/2021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1/7/2021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1/7/2021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7,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7,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1/7/2021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control" Target="../activeX/activeX1.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000" dirty="0"/>
              <a:t>Basic Programming</a:t>
            </a:r>
          </a:p>
        </p:txBody>
      </p:sp>
      <p:sp>
        <p:nvSpPr>
          <p:cNvPr id="3" name="Subtitle 2"/>
          <p:cNvSpPr>
            <a:spLocks noGrp="1"/>
          </p:cNvSpPr>
          <p:nvPr>
            <p:ph type="subTitle" idx="1"/>
          </p:nvPr>
        </p:nvSpPr>
        <p:spPr>
          <a:xfrm>
            <a:off x="381000" y="3429000"/>
            <a:ext cx="5562741" cy="553998"/>
          </a:xfrm>
        </p:spPr>
        <p:txBody>
          <a:bodyPr/>
          <a:lstStyle/>
          <a:p>
            <a:r>
              <a:rPr lang="en-US" dirty="0"/>
              <a:t>Hy-Tech Club: Python 201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779EA-2E89-446F-8FBA-0120C1A77FD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085605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8F20-97D0-4F3E-BA03-84BB7D4191F5}"/>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46EA8E7A-3B46-4E72-84C9-AAE0CFCE7497}"/>
              </a:ext>
            </a:extLst>
          </p:cNvPr>
          <p:cNvSpPr>
            <a:spLocks noGrp="1"/>
          </p:cNvSpPr>
          <p:nvPr>
            <p:ph idx="1"/>
          </p:nvPr>
        </p:nvSpPr>
        <p:spPr>
          <a:xfrm>
            <a:off x="381000" y="1143001"/>
            <a:ext cx="11430000" cy="914399"/>
          </a:xfrm>
        </p:spPr>
        <p:txBody>
          <a:bodyPr>
            <a:normAutofit/>
          </a:bodyPr>
          <a:lstStyle/>
          <a:p>
            <a:pPr marL="57150" indent="0">
              <a:buNone/>
            </a:pPr>
            <a:r>
              <a:rPr lang="en-US" sz="3600" i="1" dirty="0"/>
              <a:t>What is the purpose of </a:t>
            </a:r>
            <a:r>
              <a:rPr lang="en-US" sz="3600" b="1" i="1" dirty="0"/>
              <a:t>variables</a:t>
            </a:r>
            <a:r>
              <a:rPr lang="en-US" sz="3600" i="1" dirty="0"/>
              <a:t> in a program?</a:t>
            </a:r>
          </a:p>
        </p:txBody>
      </p:sp>
      <p:sp>
        <p:nvSpPr>
          <p:cNvPr id="4" name="Rectangle 3">
            <a:extLst>
              <a:ext uri="{FF2B5EF4-FFF2-40B4-BE49-F238E27FC236}">
                <a16:creationId xmlns:a16="http://schemas.microsoft.com/office/drawing/2014/main" id="{BCFD10C5-55B9-4C93-865E-D53FA7BD310E}"/>
              </a:ext>
            </a:extLst>
          </p:cNvPr>
          <p:cNvSpPr/>
          <p:nvPr/>
        </p:nvSpPr>
        <p:spPr bwMode="auto">
          <a:xfrm>
            <a:off x="6324600" y="2077278"/>
            <a:ext cx="5486400" cy="4442996"/>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Variables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pt-BR" sz="4400" b="0" dirty="0">
                <a:solidFill>
                  <a:srgbClr val="D4D4D4"/>
                </a:solidFill>
                <a:effectLst/>
                <a:latin typeface="Consolas" panose="020B0609020204030204" pitchFamily="49" charset="0"/>
              </a:rPr>
              <a:t>num1 = </a:t>
            </a:r>
            <a:r>
              <a:rPr lang="pt-BR" sz="4400" b="0" dirty="0">
                <a:solidFill>
                  <a:srgbClr val="B5CEA8"/>
                </a:solidFill>
                <a:effectLst/>
                <a:latin typeface="Consolas" panose="020B0609020204030204" pitchFamily="49" charset="0"/>
              </a:rPr>
              <a:t>10</a:t>
            </a:r>
            <a:endParaRPr lang="pt-BR" sz="4400" b="0" dirty="0">
              <a:solidFill>
                <a:srgbClr val="D4D4D4"/>
              </a:solidFill>
              <a:effectLst/>
              <a:latin typeface="Consolas" panose="020B0609020204030204" pitchFamily="49" charset="0"/>
            </a:endParaRPr>
          </a:p>
          <a:p>
            <a:r>
              <a:rPr lang="pt-BR" sz="4400" b="0" dirty="0">
                <a:solidFill>
                  <a:srgbClr val="D4D4D4"/>
                </a:solidFill>
                <a:effectLst/>
                <a:latin typeface="Consolas" panose="020B0609020204030204" pitchFamily="49" charset="0"/>
              </a:rPr>
              <a:t>num2 = </a:t>
            </a:r>
            <a:r>
              <a:rPr lang="pt-BR" sz="4400" b="0" dirty="0">
                <a:solidFill>
                  <a:srgbClr val="B5CEA8"/>
                </a:solidFill>
                <a:effectLst/>
                <a:latin typeface="Consolas" panose="020B0609020204030204" pitchFamily="49" charset="0"/>
              </a:rPr>
              <a:t>5</a:t>
            </a:r>
            <a:endParaRPr lang="pt-BR" sz="4400" b="0" dirty="0">
              <a:solidFill>
                <a:srgbClr val="D4D4D4"/>
              </a:solidFill>
              <a:effectLst/>
              <a:latin typeface="Consolas" panose="020B0609020204030204" pitchFamily="49" charset="0"/>
            </a:endParaRPr>
          </a:p>
          <a:p>
            <a:br>
              <a:rPr lang="pt-BR" sz="4400" b="0" dirty="0">
                <a:solidFill>
                  <a:srgbClr val="D4D4D4"/>
                </a:solidFill>
                <a:effectLst/>
                <a:latin typeface="Consolas" panose="020B0609020204030204" pitchFamily="49" charset="0"/>
              </a:rPr>
            </a:br>
            <a:r>
              <a:rPr lang="pt-BR" sz="4400" b="0" dirty="0">
                <a:solidFill>
                  <a:srgbClr val="D4D4D4"/>
                </a:solidFill>
                <a:effectLst/>
                <a:latin typeface="Consolas" panose="020B0609020204030204" pitchFamily="49" charset="0"/>
              </a:rPr>
              <a:t>num2 = num1</a:t>
            </a:r>
          </a:p>
          <a:p>
            <a:r>
              <a:rPr lang="pt-BR" sz="4400" b="0" dirty="0">
                <a:solidFill>
                  <a:srgbClr val="D4D4D4"/>
                </a:solidFill>
                <a:effectLst/>
                <a:latin typeface="Consolas" panose="020B0609020204030204" pitchFamily="49" charset="0"/>
              </a:rPr>
              <a:t>x = num1 + num2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Man and woman standing in between of gray filing cabinet HD wallpaper |  Wallpaper Flare">
            <a:extLst>
              <a:ext uri="{FF2B5EF4-FFF2-40B4-BE49-F238E27FC236}">
                <a16:creationId xmlns:a16="http://schemas.microsoft.com/office/drawing/2014/main" id="{08C67FB0-07A9-49E3-B57D-EC18E582C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26" y="2077278"/>
            <a:ext cx="5923994" cy="4442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626E31-B79D-4B8F-9EDD-C43431FC502C}"/>
              </a:ext>
            </a:extLst>
          </p:cNvPr>
          <p:cNvSpPr txBox="1"/>
          <p:nvPr/>
        </p:nvSpPr>
        <p:spPr>
          <a:xfrm>
            <a:off x="9525000" y="2665705"/>
            <a:ext cx="2400300" cy="960263"/>
          </a:xfrm>
          <a:prstGeom prst="rect">
            <a:avLst/>
          </a:prstGeom>
          <a:noFill/>
        </p:spPr>
        <p:txBody>
          <a:bodyPr wrap="square" lIns="182880" tIns="146304" rIns="182880" bIns="146304" rtlCol="0">
            <a:spAutoFit/>
          </a:bodyPr>
          <a:lstStyle/>
          <a:p>
            <a:pPr>
              <a:lnSpc>
                <a:spcPct val="90000"/>
              </a:lnSpc>
              <a:spcAft>
                <a:spcPts val="600"/>
              </a:spcAft>
            </a:pPr>
            <a:r>
              <a:rPr lang="en-US" sz="2400" i="1" dirty="0">
                <a:solidFill>
                  <a:schemeClr val="accent1"/>
                </a:solidFill>
              </a:rPr>
              <a:t>Declaration is just like setting</a:t>
            </a:r>
          </a:p>
        </p:txBody>
      </p:sp>
      <p:cxnSp>
        <p:nvCxnSpPr>
          <p:cNvPr id="10" name="Straight Arrow Connector 9">
            <a:extLst>
              <a:ext uri="{FF2B5EF4-FFF2-40B4-BE49-F238E27FC236}">
                <a16:creationId xmlns:a16="http://schemas.microsoft.com/office/drawing/2014/main" id="{E2AF194C-B27E-4B08-8984-EC2F3A1E8D52}"/>
              </a:ext>
            </a:extLst>
          </p:cNvPr>
          <p:cNvCxnSpPr>
            <a:cxnSpLocks/>
          </p:cNvCxnSpPr>
          <p:nvPr/>
        </p:nvCxnSpPr>
        <p:spPr>
          <a:xfrm flipH="1">
            <a:off x="9296400" y="3625968"/>
            <a:ext cx="457200" cy="260232"/>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5B4DAD0-2E89-41F8-92D4-064EFCAAFF18}"/>
              </a:ext>
            </a:extLst>
          </p:cNvPr>
          <p:cNvCxnSpPr>
            <a:cxnSpLocks/>
          </p:cNvCxnSpPr>
          <p:nvPr/>
        </p:nvCxnSpPr>
        <p:spPr>
          <a:xfrm flipH="1">
            <a:off x="10311984" y="3625968"/>
            <a:ext cx="698916" cy="1974732"/>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82F3081-5E2A-4060-B7C1-19B5BFBA447A}"/>
              </a:ext>
            </a:extLst>
          </p:cNvPr>
          <p:cNvCxnSpPr>
            <a:cxnSpLocks/>
          </p:cNvCxnSpPr>
          <p:nvPr/>
        </p:nvCxnSpPr>
        <p:spPr>
          <a:xfrm flipH="1">
            <a:off x="9296400" y="3145836"/>
            <a:ext cx="342900" cy="86196"/>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6180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1C9A-FE9E-4F0B-9860-8B6B061A95AB}"/>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416E12C-2151-4E28-AA25-F7599430A64D}"/>
              </a:ext>
            </a:extLst>
          </p:cNvPr>
          <p:cNvSpPr>
            <a:spLocks noGrp="1"/>
          </p:cNvSpPr>
          <p:nvPr>
            <p:ph idx="1"/>
          </p:nvPr>
        </p:nvSpPr>
        <p:spPr/>
        <p:txBody>
          <a:bodyPr>
            <a:normAutofit/>
          </a:bodyPr>
          <a:lstStyle/>
          <a:p>
            <a:pPr marL="57150" indent="0">
              <a:buNone/>
            </a:pPr>
            <a:r>
              <a:rPr lang="en-US" sz="3200" i="1" dirty="0"/>
              <a:t>What are some examples of </a:t>
            </a:r>
            <a:r>
              <a:rPr lang="en-US" sz="3200" b="1" i="1" dirty="0"/>
              <a:t>data types</a:t>
            </a:r>
            <a:r>
              <a:rPr lang="en-US" sz="3200" i="1" dirty="0"/>
              <a:t>?</a:t>
            </a:r>
          </a:p>
          <a:p>
            <a:pPr marL="57150" indent="0">
              <a:buNone/>
            </a:pPr>
            <a:endParaRPr lang="en-US" sz="3200" i="1" dirty="0"/>
          </a:p>
          <a:p>
            <a:r>
              <a:rPr lang="en-US" sz="3200" dirty="0"/>
              <a:t>Integer</a:t>
            </a:r>
          </a:p>
          <a:p>
            <a:r>
              <a:rPr lang="en-US" sz="3200" dirty="0"/>
              <a:t>Float</a:t>
            </a:r>
          </a:p>
          <a:p>
            <a:r>
              <a:rPr lang="en-US" sz="3200" dirty="0"/>
              <a:t>String</a:t>
            </a:r>
          </a:p>
          <a:p>
            <a:r>
              <a:rPr lang="en-US" sz="3200" dirty="0"/>
              <a:t>Boolean</a:t>
            </a:r>
          </a:p>
          <a:p>
            <a:r>
              <a:rPr lang="en-US" sz="3200" dirty="0">
                <a:solidFill>
                  <a:schemeClr val="tx1">
                    <a:lumMod val="60000"/>
                    <a:lumOff val="40000"/>
                  </a:schemeClr>
                </a:solidFill>
              </a:rPr>
              <a:t>List</a:t>
            </a:r>
          </a:p>
          <a:p>
            <a:r>
              <a:rPr lang="en-US" sz="3200" dirty="0">
                <a:solidFill>
                  <a:schemeClr val="tx1">
                    <a:lumMod val="60000"/>
                    <a:lumOff val="40000"/>
                  </a:schemeClr>
                </a:solidFill>
              </a:rPr>
              <a:t>Dictionary</a:t>
            </a:r>
          </a:p>
        </p:txBody>
      </p:sp>
      <p:sp>
        <p:nvSpPr>
          <p:cNvPr id="4" name="Rectangle 3">
            <a:extLst>
              <a:ext uri="{FF2B5EF4-FFF2-40B4-BE49-F238E27FC236}">
                <a16:creationId xmlns:a16="http://schemas.microsoft.com/office/drawing/2014/main" id="{8DC06963-F013-479A-9147-E5040C26A099}"/>
              </a:ext>
            </a:extLst>
          </p:cNvPr>
          <p:cNvSpPr/>
          <p:nvPr/>
        </p:nvSpPr>
        <p:spPr bwMode="auto">
          <a:xfrm>
            <a:off x="3009900" y="2057400"/>
            <a:ext cx="8801100" cy="217170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 Conversion Example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800" dirty="0" err="1">
                <a:solidFill>
                  <a:srgbClr val="D4D4D4"/>
                </a:solidFill>
                <a:latin typeface="Consolas" panose="020B0609020204030204" pitchFamily="49" charset="0"/>
              </a:rPr>
              <a:t>yearStr</a:t>
            </a:r>
            <a:r>
              <a:rPr lang="en-US" sz="2800" dirty="0">
                <a:solidFill>
                  <a:srgbClr val="D4D4D4"/>
                </a:solidFill>
                <a:latin typeface="Consolas" panose="020B0609020204030204" pitchFamily="49" charset="0"/>
              </a:rPr>
              <a:t> = </a:t>
            </a:r>
            <a:r>
              <a:rPr lang="en-US" sz="2800" dirty="0">
                <a:solidFill>
                  <a:srgbClr val="DCDCAA"/>
                </a:solidFill>
                <a:latin typeface="Consolas" panose="020B0609020204030204" pitchFamily="49" charset="0"/>
              </a:rPr>
              <a:t>input</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"What year were you born?"</a:t>
            </a:r>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year = </a:t>
            </a:r>
            <a:r>
              <a:rPr lang="en-US" sz="2800" dirty="0">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a:t>
            </a:r>
            <a:r>
              <a:rPr lang="en-US" sz="2800" dirty="0" err="1">
                <a:solidFill>
                  <a:srgbClr val="D4D4D4"/>
                </a:solidFill>
                <a:latin typeface="Consolas" panose="020B0609020204030204" pitchFamily="49" charset="0"/>
              </a:rPr>
              <a:t>yearStr</a:t>
            </a:r>
            <a:r>
              <a:rPr lang="en-US" sz="2800" dirty="0">
                <a:solidFill>
                  <a:srgbClr val="D4D4D4"/>
                </a:solidFill>
                <a:latin typeface="Consolas" panose="020B0609020204030204" pitchFamily="49" charset="0"/>
              </a:rPr>
              <a:t>)</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9BE1B3B2-2B97-4DB4-BC03-B8097B6538F5}"/>
              </a:ext>
            </a:extLst>
          </p:cNvPr>
          <p:cNvSpPr/>
          <p:nvPr/>
        </p:nvSpPr>
        <p:spPr bwMode="auto">
          <a:xfrm>
            <a:off x="4381500" y="3314700"/>
            <a:ext cx="2628900" cy="685800"/>
          </a:xfrm>
          <a:prstGeom prst="rect">
            <a:avLst/>
          </a:prstGeom>
          <a:noFill/>
          <a:ln w="762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98" name="Picture 2" descr="Data Analytics and Machine Learning Applications | Altair">
            <a:extLst>
              <a:ext uri="{FF2B5EF4-FFF2-40B4-BE49-F238E27FC236}">
                <a16:creationId xmlns:a16="http://schemas.microsoft.com/office/drawing/2014/main" id="{D7EA5724-6FDE-476A-AB97-7CBB3A87E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457700"/>
            <a:ext cx="877824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31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fade">
                                      <p:cBhvr>
                                        <p:cTn id="37" dur="1000"/>
                                        <p:tgtEl>
                                          <p:spTgt spid="4098"/>
                                        </p:tgtEl>
                                      </p:cBhvr>
                                    </p:animEffect>
                                    <p:anim calcmode="lin" valueType="num">
                                      <p:cBhvr>
                                        <p:cTn id="38" dur="1000" fill="hold"/>
                                        <p:tgtEl>
                                          <p:spTgt spid="4098"/>
                                        </p:tgtEl>
                                        <p:attrNameLst>
                                          <p:attrName>ppt_x</p:attrName>
                                        </p:attrNameLst>
                                      </p:cBhvr>
                                      <p:tavLst>
                                        <p:tav tm="0">
                                          <p:val>
                                            <p:strVal val="#ppt_x"/>
                                          </p:val>
                                        </p:tav>
                                        <p:tav tm="100000">
                                          <p:val>
                                            <p:strVal val="#ppt_x"/>
                                          </p:val>
                                        </p:tav>
                                      </p:tavLst>
                                    </p:anim>
                                    <p:anim calcmode="lin" valueType="num">
                                      <p:cBhvr>
                                        <p:cTn id="3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8F20-97D0-4F3E-BA03-84BB7D4191F5}"/>
              </a:ext>
            </a:extLst>
          </p:cNvPr>
          <p:cNvSpPr>
            <a:spLocks noGrp="1"/>
          </p:cNvSpPr>
          <p:nvPr>
            <p:ph type="title"/>
          </p:nvPr>
        </p:nvSpPr>
        <p:spPr/>
        <p:txBody>
          <a:bodyPr/>
          <a:lstStyle/>
          <a:p>
            <a:r>
              <a:rPr lang="en-US" dirty="0"/>
              <a:t>Input &amp; Output</a:t>
            </a:r>
          </a:p>
        </p:txBody>
      </p:sp>
      <p:sp>
        <p:nvSpPr>
          <p:cNvPr id="3" name="Content Placeholder 2">
            <a:extLst>
              <a:ext uri="{FF2B5EF4-FFF2-40B4-BE49-F238E27FC236}">
                <a16:creationId xmlns:a16="http://schemas.microsoft.com/office/drawing/2014/main" id="{46EA8E7A-3B46-4E72-84C9-AAE0CFCE7497}"/>
              </a:ext>
            </a:extLst>
          </p:cNvPr>
          <p:cNvSpPr>
            <a:spLocks noGrp="1"/>
          </p:cNvSpPr>
          <p:nvPr>
            <p:ph idx="1"/>
          </p:nvPr>
        </p:nvSpPr>
        <p:spPr>
          <a:xfrm>
            <a:off x="381000" y="1943100"/>
            <a:ext cx="11430000" cy="4457700"/>
          </a:xfrm>
        </p:spPr>
        <p:txBody>
          <a:bodyPr>
            <a:normAutofit/>
          </a:bodyPr>
          <a:lstStyle/>
          <a:p>
            <a:pPr marL="57150" indent="0">
              <a:buNone/>
            </a:pPr>
            <a:r>
              <a:rPr lang="en-US" sz="3600" i="1" dirty="0"/>
              <a:t>What is the purpose of </a:t>
            </a:r>
            <a:r>
              <a:rPr lang="en-US" sz="3600" b="1" i="1" dirty="0"/>
              <a:t>input &amp; output</a:t>
            </a:r>
            <a:r>
              <a:rPr lang="en-US" sz="3600" i="1" dirty="0"/>
              <a:t> in a program?</a:t>
            </a:r>
          </a:p>
        </p:txBody>
      </p:sp>
      <p:pic>
        <p:nvPicPr>
          <p:cNvPr id="1028" name="Picture 4" descr="I/O Controller 2 | HW-group.com">
            <a:extLst>
              <a:ext uri="{FF2B5EF4-FFF2-40B4-BE49-F238E27FC236}">
                <a16:creationId xmlns:a16="http://schemas.microsoft.com/office/drawing/2014/main" id="{11C0981D-B160-463F-A99D-AD681BA9C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239" y="0"/>
            <a:ext cx="2546074" cy="1823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FD10C5-55B9-4C93-865E-D53FA7BD310E}"/>
              </a:ext>
            </a:extLst>
          </p:cNvPr>
          <p:cNvSpPr/>
          <p:nvPr/>
        </p:nvSpPr>
        <p:spPr bwMode="auto">
          <a:xfrm>
            <a:off x="381000" y="2857500"/>
            <a:ext cx="6172200"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Input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b="0" dirty="0">
                <a:solidFill>
                  <a:srgbClr val="D4D4D4"/>
                </a:solidFill>
                <a:effectLst/>
                <a:latin typeface="Consolas" panose="020B0609020204030204" pitchFamily="49" charset="0"/>
              </a:rPr>
              <a:t>name = </a:t>
            </a:r>
            <a:r>
              <a:rPr lang="en-US" sz="2400" b="0" dirty="0">
                <a:solidFill>
                  <a:srgbClr val="DCDCAA"/>
                </a:solidFill>
                <a:effectLst/>
                <a:latin typeface="Consolas" panose="020B0609020204030204" pitchFamily="49" charset="0"/>
              </a:rPr>
              <a:t>input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"What is your name?"</a:t>
            </a:r>
            <a:r>
              <a:rPr lang="en-US" sz="2400" b="0" dirty="0">
                <a:solidFill>
                  <a:srgbClr val="D4D4D4"/>
                </a:solidFill>
                <a:effectLst/>
                <a:latin typeface="Consolas" panose="020B0609020204030204" pitchFamily="49" charset="0"/>
              </a:rPr>
              <a:t>)</a:t>
            </a:r>
          </a:p>
          <a:p>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"Hello, "</a:t>
            </a:r>
            <a:r>
              <a:rPr lang="en-US" sz="2400" b="0" dirty="0">
                <a:solidFill>
                  <a:srgbClr val="D4D4D4"/>
                </a:solidFill>
                <a:effectLst/>
                <a:latin typeface="Consolas" panose="020B0609020204030204" pitchFamily="49" charset="0"/>
              </a:rPr>
              <a:t> + name)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81F41ED-E14E-4C30-B02A-3E14C4A5D291}"/>
              </a:ext>
            </a:extLst>
          </p:cNvPr>
          <p:cNvSpPr/>
          <p:nvPr/>
        </p:nvSpPr>
        <p:spPr bwMode="auto">
          <a:xfrm>
            <a:off x="6667501" y="2857500"/>
            <a:ext cx="5102086"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Output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 :) :)"</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B5CEA8"/>
                </a:solidFill>
                <a:effectLst/>
                <a:latin typeface="Consolas" panose="020B0609020204030204" pitchFamily="49" charset="0"/>
              </a:rPr>
              <a:t>6</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4</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 :( :("</a:t>
            </a:r>
            <a:r>
              <a:rPr lang="en-US" sz="28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6D8F3AE7-FD6F-43D2-BCFB-39874DE206BB}"/>
              </a:ext>
            </a:extLst>
          </p:cNvPr>
          <p:cNvSpPr/>
          <p:nvPr/>
        </p:nvSpPr>
        <p:spPr bwMode="auto">
          <a:xfrm>
            <a:off x="381000" y="4686300"/>
            <a:ext cx="6172200" cy="1833974"/>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Displays: ?</a:t>
            </a:r>
          </a:p>
        </p:txBody>
      </p:sp>
      <p:sp>
        <p:nvSpPr>
          <p:cNvPr id="9" name="Rectangle 8">
            <a:extLst>
              <a:ext uri="{FF2B5EF4-FFF2-40B4-BE49-F238E27FC236}">
                <a16:creationId xmlns:a16="http://schemas.microsoft.com/office/drawing/2014/main" id="{E6D6DD72-B820-4BBC-8C38-106F59929603}"/>
              </a:ext>
            </a:extLst>
          </p:cNvPr>
          <p:cNvSpPr/>
          <p:nvPr/>
        </p:nvSpPr>
        <p:spPr bwMode="auto">
          <a:xfrm>
            <a:off x="6667501" y="5143500"/>
            <a:ext cx="5102086" cy="1376774"/>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 :) :)</a:t>
            </a:r>
          </a:p>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10</a:t>
            </a:r>
          </a:p>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 :( :(</a:t>
            </a:r>
          </a:p>
        </p:txBody>
      </p:sp>
    </p:spTree>
    <p:extLst>
      <p:ext uri="{BB962C8B-B14F-4D97-AF65-F5344CB8AC3E}">
        <p14:creationId xmlns:p14="http://schemas.microsoft.com/office/powerpoint/2010/main" val="3565696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8E1E-3626-4CB2-BFAB-9C83AFA9529A}"/>
              </a:ext>
            </a:extLst>
          </p:cNvPr>
          <p:cNvSpPr>
            <a:spLocks noGrp="1"/>
          </p:cNvSpPr>
          <p:nvPr>
            <p:ph type="title"/>
          </p:nvPr>
        </p:nvSpPr>
        <p:spPr/>
        <p:txBody>
          <a:bodyPr/>
          <a:lstStyle/>
          <a:p>
            <a:r>
              <a:rPr lang="en-US" dirty="0"/>
              <a:t>IF statements (Conditionals)</a:t>
            </a:r>
          </a:p>
        </p:txBody>
      </p:sp>
      <p:pic>
        <p:nvPicPr>
          <p:cNvPr id="3074" name="Picture 2" descr="If Poem by Rudyard Kipling - Poem Hunter">
            <a:extLst>
              <a:ext uri="{FF2B5EF4-FFF2-40B4-BE49-F238E27FC236}">
                <a16:creationId xmlns:a16="http://schemas.microsoft.com/office/drawing/2014/main" id="{BBA2B452-3A2B-4759-88E6-C0B62AC45D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68" t="3517" r="4808" b="4020"/>
          <a:stretch/>
        </p:blipFill>
        <p:spPr bwMode="auto">
          <a:xfrm>
            <a:off x="381000" y="1257300"/>
            <a:ext cx="3543300" cy="52577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C64C606-4FD8-4135-A52C-10F6D09BBAD8}"/>
              </a:ext>
            </a:extLst>
          </p:cNvPr>
          <p:cNvSpPr/>
          <p:nvPr/>
        </p:nvSpPr>
        <p:spPr bwMode="auto">
          <a:xfrm>
            <a:off x="4038600" y="1257299"/>
            <a:ext cx="7772400" cy="5257799"/>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i="1" dirty="0">
                <a:solidFill>
                  <a:schemeClr val="tx1">
                    <a:lumMod val="50000"/>
                  </a:schemeClr>
                </a:solidFill>
                <a:ea typeface="Segoe UI" pitchFamily="34" charset="0"/>
                <a:cs typeface="Segoe UI" pitchFamily="34" charset="0"/>
              </a:rPr>
              <a:t>What is the purpose of </a:t>
            </a:r>
            <a:r>
              <a:rPr lang="en-US" sz="2400" b="1" i="1" dirty="0">
                <a:solidFill>
                  <a:schemeClr val="accent1">
                    <a:lumMod val="75000"/>
                  </a:schemeClr>
                </a:solidFill>
                <a:effectLst/>
                <a:latin typeface="Consolas" panose="020B0609020204030204" pitchFamily="49" charset="0"/>
              </a:rPr>
              <a:t>if</a:t>
            </a:r>
            <a:r>
              <a:rPr lang="en-US" sz="2400" i="1" dirty="0">
                <a:solidFill>
                  <a:schemeClr val="tx1">
                    <a:lumMod val="50000"/>
                  </a:schemeClr>
                </a:solidFill>
                <a:ea typeface="Segoe UI" pitchFamily="34" charset="0"/>
                <a:cs typeface="Segoe UI" pitchFamily="34" charset="0"/>
              </a:rPr>
              <a:t> statements in a program?</a:t>
            </a:r>
          </a:p>
        </p:txBody>
      </p:sp>
      <p:sp>
        <p:nvSpPr>
          <p:cNvPr id="6" name="Rectangle 5">
            <a:extLst>
              <a:ext uri="{FF2B5EF4-FFF2-40B4-BE49-F238E27FC236}">
                <a16:creationId xmlns:a16="http://schemas.microsoft.com/office/drawing/2014/main" id="{984098DA-DBB7-42F6-BA73-06C2C53900C0}"/>
              </a:ext>
            </a:extLst>
          </p:cNvPr>
          <p:cNvSpPr/>
          <p:nvPr/>
        </p:nvSpPr>
        <p:spPr bwMode="auto">
          <a:xfrm>
            <a:off x="4267200" y="1937926"/>
            <a:ext cx="7543800" cy="4577171"/>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Conditional Statements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3200" dirty="0">
                <a:solidFill>
                  <a:srgbClr val="D4D4D4"/>
                </a:solidFill>
                <a:latin typeface="Consolas" panose="020B0609020204030204" pitchFamily="49" charset="0"/>
              </a:rPr>
              <a:t>year = </a:t>
            </a:r>
            <a:r>
              <a:rPr lang="en-US" sz="3200" dirty="0">
                <a:solidFill>
                  <a:srgbClr val="B5CEA8"/>
                </a:solidFill>
                <a:latin typeface="Consolas" panose="020B0609020204030204" pitchFamily="49" charset="0"/>
              </a:rPr>
              <a:t>1993</a:t>
            </a:r>
            <a:endParaRPr lang="en-US" sz="3200" dirty="0">
              <a:solidFill>
                <a:srgbClr val="D4D4D4"/>
              </a:solidFill>
              <a:latin typeface="Consolas" panose="020B0609020204030204" pitchFamily="49" charset="0"/>
            </a:endParaRPr>
          </a:p>
          <a:p>
            <a:br>
              <a:rPr lang="en-US" sz="3200" dirty="0">
                <a:solidFill>
                  <a:srgbClr val="D4D4D4"/>
                </a:solidFill>
                <a:latin typeface="Consolas" panose="020B0609020204030204" pitchFamily="49" charset="0"/>
              </a:rPr>
            </a:br>
            <a:r>
              <a:rPr lang="en-US" sz="3200" dirty="0">
                <a:solidFill>
                  <a:srgbClr val="C586C0"/>
                </a:solidFill>
                <a:latin typeface="Consolas" panose="020B0609020204030204" pitchFamily="49" charset="0"/>
              </a:rPr>
              <a:t>if</a:t>
            </a:r>
            <a:r>
              <a:rPr lang="en-US" sz="3200" dirty="0">
                <a:solidFill>
                  <a:srgbClr val="D4D4D4"/>
                </a:solidFill>
                <a:latin typeface="Consolas" panose="020B0609020204030204" pitchFamily="49" charset="0"/>
              </a:rPr>
              <a:t> year &gt; </a:t>
            </a:r>
            <a:r>
              <a:rPr lang="en-US" sz="3200" dirty="0">
                <a:solidFill>
                  <a:srgbClr val="B5CEA8"/>
                </a:solidFill>
                <a:latin typeface="Consolas" panose="020B0609020204030204" pitchFamily="49" charset="0"/>
              </a:rPr>
              <a:t>1996</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"Gen Z"</a:t>
            </a:r>
            <a:r>
              <a:rPr lang="en-US" sz="3200" dirty="0">
                <a:solidFill>
                  <a:srgbClr val="D4D4D4"/>
                </a:solidFill>
                <a:latin typeface="Consolas" panose="020B0609020204030204" pitchFamily="49" charset="0"/>
              </a:rPr>
              <a:t>)</a:t>
            </a:r>
          </a:p>
          <a:p>
            <a:r>
              <a:rPr lang="en-US" sz="3200" dirty="0">
                <a:solidFill>
                  <a:srgbClr val="C586C0"/>
                </a:solidFill>
                <a:latin typeface="Consolas" panose="020B0609020204030204" pitchFamily="49" charset="0"/>
              </a:rPr>
              <a:t>else</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"Millennial"</a:t>
            </a:r>
            <a:r>
              <a:rPr lang="en-US" sz="3200" dirty="0">
                <a:solidFill>
                  <a:srgbClr val="D4D4D4"/>
                </a:solidFill>
                <a:latin typeface="Consolas" panose="020B0609020204030204" pitchFamily="49" charset="0"/>
              </a:rPr>
              <a:t>)</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799C3BD-6427-4740-BC0E-1164EE6E373C}"/>
              </a:ext>
            </a:extLst>
          </p:cNvPr>
          <p:cNvSpPr txBox="1"/>
          <p:nvPr/>
        </p:nvSpPr>
        <p:spPr>
          <a:xfrm>
            <a:off x="8176595" y="2622625"/>
            <a:ext cx="3294813" cy="1612749"/>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i="1" dirty="0">
                <a:solidFill>
                  <a:schemeClr val="accent1"/>
                </a:solidFill>
              </a:rPr>
              <a:t>No Parentheses</a:t>
            </a:r>
          </a:p>
          <a:p>
            <a:pPr marL="342900" indent="-342900">
              <a:lnSpc>
                <a:spcPct val="90000"/>
              </a:lnSpc>
              <a:spcAft>
                <a:spcPts val="600"/>
              </a:spcAft>
              <a:buFont typeface="Arial" panose="020B0604020202020204" pitchFamily="34" charset="0"/>
              <a:buChar char="•"/>
            </a:pPr>
            <a:r>
              <a:rPr lang="en-US" sz="2800" i="1" dirty="0">
                <a:solidFill>
                  <a:schemeClr val="accent1"/>
                </a:solidFill>
              </a:rPr>
              <a:t>Colons</a:t>
            </a:r>
          </a:p>
          <a:p>
            <a:pPr marL="342900" indent="-342900">
              <a:lnSpc>
                <a:spcPct val="90000"/>
              </a:lnSpc>
              <a:spcAft>
                <a:spcPts val="600"/>
              </a:spcAft>
              <a:buFont typeface="Arial" panose="020B0604020202020204" pitchFamily="34" charset="0"/>
              <a:buChar char="•"/>
            </a:pPr>
            <a:r>
              <a:rPr lang="en-US" sz="2800" i="1" dirty="0">
                <a:solidFill>
                  <a:schemeClr val="accent1"/>
                </a:solidFill>
              </a:rPr>
              <a:t>Indentation</a:t>
            </a:r>
          </a:p>
        </p:txBody>
      </p:sp>
      <p:sp>
        <p:nvSpPr>
          <p:cNvPr id="7" name="Rectangle 6">
            <a:extLst>
              <a:ext uri="{FF2B5EF4-FFF2-40B4-BE49-F238E27FC236}">
                <a16:creationId xmlns:a16="http://schemas.microsoft.com/office/drawing/2014/main" id="{C9E47450-E350-4616-AD55-E157F1E998A0}"/>
              </a:ext>
            </a:extLst>
          </p:cNvPr>
          <p:cNvSpPr/>
          <p:nvPr/>
        </p:nvSpPr>
        <p:spPr bwMode="auto">
          <a:xfrm>
            <a:off x="7581900" y="3867912"/>
            <a:ext cx="228600" cy="349174"/>
          </a:xfrm>
          <a:prstGeom prst="rect">
            <a:avLst/>
          </a:prstGeom>
          <a:noFill/>
          <a:ln w="349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C381A24F-1355-4625-B6E5-6DBC5FEE51FE}"/>
              </a:ext>
            </a:extLst>
          </p:cNvPr>
          <p:cNvSpPr/>
          <p:nvPr/>
        </p:nvSpPr>
        <p:spPr bwMode="auto">
          <a:xfrm>
            <a:off x="5349240" y="4873752"/>
            <a:ext cx="228600" cy="349174"/>
          </a:xfrm>
          <a:prstGeom prst="rect">
            <a:avLst/>
          </a:prstGeom>
          <a:noFill/>
          <a:ln w="349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Arrow Connector 9">
            <a:extLst>
              <a:ext uri="{FF2B5EF4-FFF2-40B4-BE49-F238E27FC236}">
                <a16:creationId xmlns:a16="http://schemas.microsoft.com/office/drawing/2014/main" id="{088EA733-4638-4F4B-BF47-5914560E9D88}"/>
              </a:ext>
            </a:extLst>
          </p:cNvPr>
          <p:cNvCxnSpPr/>
          <p:nvPr/>
        </p:nvCxnSpPr>
        <p:spPr>
          <a:xfrm>
            <a:off x="4495800" y="4572000"/>
            <a:ext cx="800100" cy="0"/>
          </a:xfrm>
          <a:prstGeom prst="straightConnector1">
            <a:avLst/>
          </a:prstGeom>
          <a:ln w="98425">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55A4805-6008-4DBA-BFDC-812127383D93}"/>
              </a:ext>
            </a:extLst>
          </p:cNvPr>
          <p:cNvCxnSpPr/>
          <p:nvPr/>
        </p:nvCxnSpPr>
        <p:spPr>
          <a:xfrm>
            <a:off x="4495800" y="5559552"/>
            <a:ext cx="800100" cy="0"/>
          </a:xfrm>
          <a:prstGeom prst="straightConnector1">
            <a:avLst/>
          </a:prstGeom>
          <a:ln w="98425">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40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Syntax note: Colons and indentation</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1714500"/>
          </a:xfrm>
        </p:spPr>
        <p:txBody>
          <a:bodyPr/>
          <a:lstStyle/>
          <a:p>
            <a:r>
              <a:rPr lang="en-US" dirty="0">
                <a:solidFill>
                  <a:schemeClr val="bg1"/>
                </a:solidFill>
              </a:rPr>
              <a:t>Python uses </a:t>
            </a:r>
            <a:r>
              <a:rPr lang="en-US" i="1" dirty="0">
                <a:solidFill>
                  <a:schemeClr val="bg1"/>
                </a:solidFill>
              </a:rPr>
              <a:t>colons</a:t>
            </a:r>
            <a:r>
              <a:rPr lang="en-US" dirty="0">
                <a:solidFill>
                  <a:schemeClr val="bg1"/>
                </a:solidFill>
              </a:rPr>
              <a:t> and </a:t>
            </a:r>
            <a:r>
              <a:rPr lang="en-US" i="1" dirty="0">
                <a:solidFill>
                  <a:schemeClr val="bg1"/>
                </a:solidFill>
              </a:rPr>
              <a:t>indentation</a:t>
            </a:r>
            <a:r>
              <a:rPr lang="en-US" dirty="0">
                <a:solidFill>
                  <a:schemeClr val="bg1"/>
                </a:solidFill>
              </a:rPr>
              <a:t> to create new </a:t>
            </a:r>
            <a:r>
              <a:rPr lang="en-US" b="1" dirty="0">
                <a:solidFill>
                  <a:schemeClr val="bg1"/>
                </a:solidFill>
              </a:rPr>
              <a:t>code blocks</a:t>
            </a:r>
            <a:r>
              <a:rPr lang="en-US" dirty="0">
                <a:solidFill>
                  <a:schemeClr val="bg1"/>
                </a:solidFill>
              </a:rPr>
              <a:t>.</a:t>
            </a:r>
          </a:p>
          <a:p>
            <a:r>
              <a:rPr lang="en-US" dirty="0">
                <a:solidFill>
                  <a:schemeClr val="bg1"/>
                </a:solidFill>
              </a:rPr>
              <a:t>They are used in </a:t>
            </a:r>
            <a:r>
              <a:rPr lang="en-US" b="1" dirty="0">
                <a:solidFill>
                  <a:schemeClr val="bg1"/>
                </a:solidFill>
              </a:rPr>
              <a:t>if statements, for loops, functions, and more</a:t>
            </a:r>
            <a:endParaRPr lang="en-US" dirty="0">
              <a:solidFill>
                <a:schemeClr val="bg1"/>
              </a:solidFill>
            </a:endParaRPr>
          </a:p>
          <a:p>
            <a:r>
              <a:rPr lang="en-US" dirty="0">
                <a:solidFill>
                  <a:schemeClr val="bg1"/>
                </a:solidFill>
              </a:rPr>
              <a:t>They are a lot like curly brackets in JavaScript or C#</a:t>
            </a:r>
          </a:p>
        </p:txBody>
      </p:sp>
      <p:sp>
        <p:nvSpPr>
          <p:cNvPr id="4" name="Rectangle 3">
            <a:extLst>
              <a:ext uri="{FF2B5EF4-FFF2-40B4-BE49-F238E27FC236}">
                <a16:creationId xmlns:a16="http://schemas.microsoft.com/office/drawing/2014/main" id="{9870BE08-1CFF-4CE8-B069-96C7E4D93B6C}"/>
              </a:ext>
            </a:extLst>
          </p:cNvPr>
          <p:cNvSpPr/>
          <p:nvPr/>
        </p:nvSpPr>
        <p:spPr bwMode="auto">
          <a:xfrm>
            <a:off x="434009" y="3371849"/>
            <a:ext cx="5257800" cy="2400300"/>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ea typeface="Segoe UI" pitchFamily="34" charset="0"/>
                <a:cs typeface="Segoe UI" pitchFamily="34" charset="0"/>
              </a:rPr>
              <a:t>JavaScript</a:t>
            </a: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de-DE" sz="2800" b="0" dirty="0">
                <a:solidFill>
                  <a:srgbClr val="0000FF"/>
                </a:solidFill>
                <a:effectLst/>
                <a:latin typeface="Consolas" panose="020B0609020204030204" pitchFamily="49" charset="0"/>
              </a:rPr>
              <a:t>if</a:t>
            </a:r>
            <a:r>
              <a:rPr lang="de-DE" sz="2800" b="0" dirty="0">
                <a:solidFill>
                  <a:srgbClr val="000000"/>
                </a:solidFill>
                <a:effectLst/>
                <a:latin typeface="Consolas" panose="020B0609020204030204" pitchFamily="49" charset="0"/>
              </a:rPr>
              <a:t> (friend == </a:t>
            </a:r>
            <a:r>
              <a:rPr lang="de-DE" sz="2800" b="0" dirty="0">
                <a:solidFill>
                  <a:srgbClr val="A31515"/>
                </a:solidFill>
                <a:effectLst/>
                <a:latin typeface="Consolas" panose="020B0609020204030204" pitchFamily="49" charset="0"/>
              </a:rPr>
              <a:t>"Mark"</a:t>
            </a:r>
            <a:r>
              <a:rPr lang="de-DE" sz="2800" b="0" dirty="0">
                <a:solidFill>
                  <a:srgbClr val="000000"/>
                </a:solidFill>
                <a:effectLst/>
                <a:latin typeface="Consolas" panose="020B0609020204030204" pitchFamily="49" charset="0"/>
              </a:rPr>
              <a:t>) {</a:t>
            </a:r>
          </a:p>
          <a:p>
            <a:r>
              <a:rPr lang="de-DE" sz="2800" b="0" dirty="0">
                <a:solidFill>
                  <a:srgbClr val="000000"/>
                </a:solidFill>
                <a:effectLst/>
                <a:latin typeface="Consolas" panose="020B0609020204030204" pitchFamily="49" charset="0"/>
              </a:rPr>
              <a:t>alert(</a:t>
            </a:r>
            <a:r>
              <a:rPr lang="de-DE" sz="2800" b="0" dirty="0">
                <a:solidFill>
                  <a:srgbClr val="A31515"/>
                </a:solidFill>
                <a:effectLst/>
                <a:latin typeface="Consolas" panose="020B0609020204030204" pitchFamily="49" charset="0"/>
              </a:rPr>
              <a:t>"oh hi mark"</a:t>
            </a:r>
            <a:r>
              <a:rPr lang="de-DE" sz="2800" b="0" dirty="0">
                <a:solidFill>
                  <a:srgbClr val="000000"/>
                </a:solidFill>
                <a:effectLst/>
                <a:latin typeface="Consolas" panose="020B0609020204030204" pitchFamily="49" charset="0"/>
              </a:rPr>
              <a:t>);</a:t>
            </a:r>
          </a:p>
          <a:p>
            <a:r>
              <a:rPr lang="de-DE" sz="28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7550468-23FD-400B-BBF0-F4836DEE0D4E}"/>
              </a:ext>
            </a:extLst>
          </p:cNvPr>
          <p:cNvSpPr/>
          <p:nvPr/>
        </p:nvSpPr>
        <p:spPr bwMode="auto">
          <a:xfrm>
            <a:off x="6109252" y="2962855"/>
            <a:ext cx="5600700" cy="671886"/>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ea typeface="Segoe UI" pitchFamily="34" charset="0"/>
                <a:cs typeface="Segoe UI" pitchFamily="34" charset="0"/>
              </a:rPr>
              <a:t>Python</a:t>
            </a:r>
            <a:endParaRPr lang="en-US" sz="2400" dirty="0">
              <a:solidFill>
                <a:schemeClr val="tx1"/>
              </a:solidFill>
              <a:ea typeface="Segoe UI" pitchFamily="34" charset="0"/>
              <a:cs typeface="Segoe UI" pitchFamily="34" charset="0"/>
            </a:endParaRPr>
          </a:p>
          <a:p>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friend == </a:t>
            </a:r>
            <a:r>
              <a:rPr lang="en-US" sz="3200" b="0" dirty="0">
                <a:solidFill>
                  <a:srgbClr val="A31515"/>
                </a:solidFill>
                <a:effectLst/>
                <a:latin typeface="Consolas" panose="020B0609020204030204" pitchFamily="49" charset="0"/>
              </a:rPr>
              <a:t>"Mark"</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print(</a:t>
            </a:r>
            <a:r>
              <a:rPr lang="en-US" sz="3200" b="0" dirty="0">
                <a:solidFill>
                  <a:srgbClr val="A31515"/>
                </a:solidFill>
                <a:effectLst/>
                <a:latin typeface="Consolas" panose="020B0609020204030204" pitchFamily="49" charset="0"/>
              </a:rPr>
              <a:t>"oh hi mark"</a:t>
            </a:r>
            <a:r>
              <a:rPr lang="en-US" sz="3200" b="0" dirty="0">
                <a:solidFill>
                  <a:srgbClr val="000000"/>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98040CB9-82CF-4412-BA2B-BD5171341CCB}"/>
              </a:ext>
            </a:extLst>
          </p:cNvPr>
          <p:cNvCxnSpPr>
            <a:cxnSpLocks/>
            <a:stCxn id="4" idx="3"/>
          </p:cNvCxnSpPr>
          <p:nvPr/>
        </p:nvCxnSpPr>
        <p:spPr>
          <a:xfrm>
            <a:off x="5691809" y="4571999"/>
            <a:ext cx="417443" cy="0"/>
          </a:xfrm>
          <a:prstGeom prst="straightConnector1">
            <a:avLst/>
          </a:prstGeom>
          <a:ln w="635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D226F81E-6571-416B-84EE-1904F91B8221}"/>
              </a:ext>
            </a:extLst>
          </p:cNvPr>
          <p:cNvSpPr/>
          <p:nvPr/>
        </p:nvSpPr>
        <p:spPr bwMode="auto">
          <a:xfrm>
            <a:off x="6109252" y="4777740"/>
            <a:ext cx="5600700" cy="1371601"/>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friend == </a:t>
            </a:r>
            <a:r>
              <a:rPr lang="en-US" sz="3200" b="0" dirty="0">
                <a:solidFill>
                  <a:srgbClr val="A31515"/>
                </a:solidFill>
                <a:effectLst/>
                <a:latin typeface="Consolas" panose="020B0609020204030204" pitchFamily="49" charset="0"/>
              </a:rPr>
              <a:t>"Mark"</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print(</a:t>
            </a:r>
            <a:r>
              <a:rPr lang="en-US" sz="3200" b="0" dirty="0">
                <a:solidFill>
                  <a:srgbClr val="A31515"/>
                </a:solidFill>
                <a:effectLst/>
                <a:latin typeface="Consolas" panose="020B0609020204030204" pitchFamily="49" charset="0"/>
              </a:rPr>
              <a:t>"oh hi mark"</a:t>
            </a:r>
            <a:r>
              <a:rPr lang="en-US" sz="3200" b="0" dirty="0">
                <a:solidFill>
                  <a:srgbClr val="000000"/>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spTree>
    <p:controls>
      <mc:AlternateContent xmlns:mc="http://schemas.openxmlformats.org/markup-compatibility/2006">
        <mc:Choice xmlns:v="urn:schemas-microsoft-com:vml" Requires="v">
          <p:control name="TextBox1" r:id="rId1" imgW="5600880" imgH="1143000"/>
        </mc:Choice>
        <mc:Fallback>
          <p:control name="TextBox1" r:id="rId1" imgW="5600880" imgH="1143000">
            <p:pic>
              <p:nvPicPr>
                <p:cNvPr id="15" name="TextBox1">
                  <a:extLst>
                    <a:ext uri="{FF2B5EF4-FFF2-40B4-BE49-F238E27FC236}">
                      <a16:creationId xmlns:a16="http://schemas.microsoft.com/office/drawing/2014/main" id="{C179DD3A-6EA5-4EC4-A844-222B6BF7A40F}"/>
                    </a:ext>
                  </a:extLst>
                </p:cNvPr>
                <p:cNvPicPr>
                  <a:picLocks/>
                </p:cNvPicPr>
                <p:nvPr/>
              </p:nvPicPr>
              <p:blipFill>
                <a:blip r:embed="rId4"/>
                <a:stretch>
                  <a:fillRect/>
                </a:stretch>
              </p:blipFill>
              <p:spPr>
                <a:xfrm>
                  <a:off x="6109252" y="3634741"/>
                  <a:ext cx="5600700" cy="1142999"/>
                </a:xfrm>
                <a:prstGeom prst="rect">
                  <a:avLst/>
                </a:prstGeom>
              </p:spPr>
            </p:pic>
          </p:control>
        </mc:Fallback>
      </mc:AlternateContent>
    </p:controls>
    <p:extLst>
      <p:ext uri="{BB962C8B-B14F-4D97-AF65-F5344CB8AC3E}">
        <p14:creationId xmlns:p14="http://schemas.microsoft.com/office/powerpoint/2010/main" val="11642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115000" b="-6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E04-355B-475C-88DF-6F5AE4EC6BED}"/>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6F61ECC5-4B7C-43EE-AB61-B2B156D08F8B}"/>
              </a:ext>
            </a:extLst>
          </p:cNvPr>
          <p:cNvSpPr>
            <a:spLocks noGrp="1"/>
          </p:cNvSpPr>
          <p:nvPr>
            <p:ph idx="1"/>
          </p:nvPr>
        </p:nvSpPr>
        <p:spPr>
          <a:xfrm>
            <a:off x="381000" y="1143000"/>
            <a:ext cx="9829800" cy="616022"/>
          </a:xfrm>
        </p:spPr>
        <p:txBody>
          <a:bodyPr>
            <a:normAutofit/>
          </a:bodyPr>
          <a:lstStyle/>
          <a:p>
            <a:pPr marL="57150" indent="0">
              <a:buNone/>
            </a:pPr>
            <a:r>
              <a:rPr lang="en-US" sz="3600" i="1" dirty="0"/>
              <a:t>What is the purpose of </a:t>
            </a:r>
            <a:r>
              <a:rPr lang="en-US" sz="3600" b="1" i="1" dirty="0"/>
              <a:t>loops</a:t>
            </a:r>
            <a:r>
              <a:rPr lang="en-US" sz="3600" i="1" dirty="0"/>
              <a:t> in a program?</a:t>
            </a:r>
          </a:p>
        </p:txBody>
      </p:sp>
      <p:sp>
        <p:nvSpPr>
          <p:cNvPr id="7" name="Rectangle 6">
            <a:extLst>
              <a:ext uri="{FF2B5EF4-FFF2-40B4-BE49-F238E27FC236}">
                <a16:creationId xmlns:a16="http://schemas.microsoft.com/office/drawing/2014/main" id="{08731EDA-663D-418A-8C69-564609CF5405}"/>
              </a:ext>
            </a:extLst>
          </p:cNvPr>
          <p:cNvSpPr/>
          <p:nvPr/>
        </p:nvSpPr>
        <p:spPr bwMode="auto">
          <a:xfrm>
            <a:off x="381000" y="1987622"/>
            <a:ext cx="6172200"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While Loop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dirty="0">
                <a:solidFill>
                  <a:srgbClr val="D4D4D4"/>
                </a:solidFill>
                <a:latin typeface="Consolas" panose="020B0609020204030204" pitchFamily="49" charset="0"/>
              </a:rPr>
              <a:t>going = </a:t>
            </a:r>
            <a:r>
              <a:rPr lang="en-US" sz="2400" dirty="0">
                <a:solidFill>
                  <a:srgbClr val="569CD6"/>
                </a:solidFill>
                <a:latin typeface="Consolas" panose="020B0609020204030204" pitchFamily="49" charset="0"/>
              </a:rPr>
              <a:t>True</a:t>
            </a:r>
            <a:endParaRPr lang="en-US" sz="2400" dirty="0">
              <a:solidFill>
                <a:srgbClr val="D4D4D4"/>
              </a:solidFill>
              <a:latin typeface="Consolas" panose="020B0609020204030204" pitchFamily="49" charset="0"/>
            </a:endParaRPr>
          </a:p>
          <a:p>
            <a:r>
              <a:rPr lang="en-US" sz="2400" dirty="0">
                <a:solidFill>
                  <a:srgbClr val="C586C0"/>
                </a:solidFill>
                <a:latin typeface="Consolas" panose="020B0609020204030204" pitchFamily="49" charset="0"/>
              </a:rPr>
              <a:t>while</a:t>
            </a:r>
            <a:r>
              <a:rPr lang="en-US" sz="2400" dirty="0">
                <a:solidFill>
                  <a:srgbClr val="D4D4D4"/>
                </a:solidFill>
                <a:latin typeface="Consolas" panose="020B0609020204030204" pitchFamily="49" charset="0"/>
              </a:rPr>
              <a:t> going:</a:t>
            </a:r>
          </a:p>
          <a:p>
            <a:r>
              <a:rPr lang="en-US" sz="2400" dirty="0">
                <a:solidFill>
                  <a:srgbClr val="D4D4D4"/>
                </a:solidFill>
                <a:latin typeface="Consolas" panose="020B0609020204030204" pitchFamily="49" charset="0"/>
              </a:rPr>
              <a:t>  more = </a:t>
            </a:r>
            <a:r>
              <a:rPr lang="en-US" sz="2400" dirty="0">
                <a:solidFill>
                  <a:srgbClr val="DCDCAA"/>
                </a:solidFill>
                <a:latin typeface="Consolas" panose="020B0609020204030204" pitchFamily="49" charset="0"/>
              </a:rPr>
              <a:t>input</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"Continue (y/n)?"</a:t>
            </a:r>
            <a:r>
              <a:rPr lang="en-US" sz="2400" dirty="0">
                <a:solidFill>
                  <a:srgbClr val="D4D4D4"/>
                </a:solidFill>
                <a:latin typeface="Consolas" panose="020B0609020204030204" pitchFamily="49" charset="0"/>
              </a:rPr>
              <a:t>)</a:t>
            </a:r>
          </a:p>
          <a:p>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going = more == </a:t>
            </a:r>
            <a:r>
              <a:rPr lang="en-US" sz="2400" dirty="0">
                <a:solidFill>
                  <a:srgbClr val="CE9178"/>
                </a:solidFill>
                <a:latin typeface="Consolas" panose="020B0609020204030204" pitchFamily="49" charset="0"/>
              </a:rPr>
              <a:t>"y"</a:t>
            </a:r>
            <a:endParaRPr lang="en-US" sz="2400" dirty="0">
              <a:solidFill>
                <a:srgbClr val="D4D4D4"/>
              </a:solidFill>
              <a:latin typeface="Consolas" panose="020B0609020204030204" pitchFamily="49" charset="0"/>
            </a:endParaRPr>
          </a:p>
          <a:p>
            <a:br>
              <a:rPr lang="en-US" sz="2400" dirty="0">
                <a:solidFill>
                  <a:srgbClr val="D4D4D4"/>
                </a:solidFill>
                <a:latin typeface="Consolas" panose="020B0609020204030204" pitchFamily="49" charset="0"/>
              </a:rPr>
            </a:br>
            <a:r>
              <a:rPr lang="en-US" sz="2400" dirty="0">
                <a:solidFill>
                  <a:srgbClr val="DCDCAA"/>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"Done"</a:t>
            </a:r>
            <a:r>
              <a:rPr lang="en-US" sz="2400" dirty="0">
                <a:solidFill>
                  <a:srgbClr val="D4D4D4"/>
                </a:solidFill>
                <a:latin typeface="Consolas" panose="020B0609020204030204" pitchFamily="49" charset="0"/>
              </a:rPr>
              <a:t>)</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2067714-AD73-4540-A92D-794C3F8B3B54}"/>
              </a:ext>
            </a:extLst>
          </p:cNvPr>
          <p:cNvSpPr/>
          <p:nvPr/>
        </p:nvSpPr>
        <p:spPr bwMode="auto">
          <a:xfrm>
            <a:off x="6667500" y="1987622"/>
            <a:ext cx="5143500" cy="3662774"/>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Very similar to </a:t>
            </a:r>
            <a:r>
              <a:rPr lang="en-US" sz="3200" dirty="0">
                <a:solidFill>
                  <a:schemeClr val="accent1"/>
                </a:solidFill>
                <a:latin typeface="Consolas" panose="020B0609020204030204" pitchFamily="49" charset="0"/>
              </a:rPr>
              <a:t>if</a:t>
            </a:r>
          </a:p>
          <a:p>
            <a:pPr marL="342900" indent="-342900" defTabSz="932472" fontAlgn="base">
              <a:lnSpc>
                <a:spcPct val="90000"/>
              </a:lnSpc>
              <a:spcBef>
                <a:spcPct val="0"/>
              </a:spcBef>
              <a:spcAft>
                <a:spcPct val="0"/>
              </a:spcAft>
              <a:buFont typeface="Arial" panose="020B0604020202020204" pitchFamily="34" charset="0"/>
              <a:buChar char="•"/>
            </a:pPr>
            <a:endParaRPr lang="en-US" dirty="0">
              <a:solidFill>
                <a:schemeClr val="tx1"/>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Repeats until the condition is false</a:t>
            </a:r>
          </a:p>
          <a:p>
            <a:pPr marL="342900" indent="-342900" defTabSz="932472" fontAlgn="base">
              <a:lnSpc>
                <a:spcPct val="90000"/>
              </a:lnSpc>
              <a:spcBef>
                <a:spcPct val="0"/>
              </a:spcBef>
              <a:spcAft>
                <a:spcPct val="0"/>
              </a:spcAft>
              <a:buFont typeface="Arial" panose="020B0604020202020204" pitchFamily="34" charset="0"/>
              <a:buChar char="•"/>
            </a:pPr>
            <a:endParaRPr lang="en-US" dirty="0">
              <a:solidFill>
                <a:schemeClr val="tx1"/>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Uses colon/indentation </a:t>
            </a:r>
          </a:p>
        </p:txBody>
      </p:sp>
    </p:spTree>
    <p:extLst>
      <p:ext uri="{BB962C8B-B14F-4D97-AF65-F5344CB8AC3E}">
        <p14:creationId xmlns:p14="http://schemas.microsoft.com/office/powerpoint/2010/main" val="834199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316E-BA99-4686-8CA5-E7D6A46F308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22EC93F-F4FB-408C-9155-335AEE26B2AD}"/>
              </a:ext>
            </a:extLst>
          </p:cNvPr>
          <p:cNvSpPr>
            <a:spLocks noGrp="1"/>
          </p:cNvSpPr>
          <p:nvPr>
            <p:ph idx="1"/>
          </p:nvPr>
        </p:nvSpPr>
        <p:spPr>
          <a:xfrm>
            <a:off x="381000" y="1143000"/>
            <a:ext cx="11430000" cy="682406"/>
          </a:xfrm>
        </p:spPr>
        <p:txBody>
          <a:bodyPr>
            <a:normAutofit/>
          </a:bodyPr>
          <a:lstStyle/>
          <a:p>
            <a:pPr marL="57150" indent="0">
              <a:buNone/>
            </a:pPr>
            <a:r>
              <a:rPr lang="en-US" sz="3200" i="1" dirty="0"/>
              <a:t>What is the purpose of a </a:t>
            </a:r>
            <a:r>
              <a:rPr lang="en-US" sz="3200" b="1" i="1" dirty="0"/>
              <a:t>function/method</a:t>
            </a:r>
            <a:r>
              <a:rPr lang="en-US" sz="3200" i="1" dirty="0"/>
              <a:t> in a program?</a:t>
            </a:r>
          </a:p>
        </p:txBody>
      </p:sp>
      <p:pic>
        <p:nvPicPr>
          <p:cNvPr id="5" name="Picture 4">
            <a:extLst>
              <a:ext uri="{FF2B5EF4-FFF2-40B4-BE49-F238E27FC236}">
                <a16:creationId xmlns:a16="http://schemas.microsoft.com/office/drawing/2014/main" id="{0DC9CC56-D122-4432-ADFC-AF01EC2D666A}"/>
              </a:ext>
            </a:extLst>
          </p:cNvPr>
          <p:cNvPicPr>
            <a:picLocks noChangeAspect="1"/>
          </p:cNvPicPr>
          <p:nvPr/>
        </p:nvPicPr>
        <p:blipFill>
          <a:blip r:embed="rId3">
            <a:clrChange>
              <a:clrFrom>
                <a:srgbClr val="000000"/>
              </a:clrFrom>
              <a:clrTo>
                <a:srgbClr val="000000">
                  <a:alpha val="0"/>
                </a:srgbClr>
              </a:clrTo>
            </a:clrChange>
            <a:duotone>
              <a:schemeClr val="accent1">
                <a:shade val="45000"/>
                <a:satMod val="135000"/>
              </a:schemeClr>
              <a:prstClr val="white"/>
            </a:duotone>
          </a:blip>
          <a:stretch>
            <a:fillRect/>
          </a:stretch>
        </p:blipFill>
        <p:spPr>
          <a:xfrm>
            <a:off x="381000" y="1825406"/>
            <a:ext cx="3543300" cy="5032594"/>
          </a:xfrm>
          <a:prstGeom prst="rect">
            <a:avLst/>
          </a:prstGeom>
        </p:spPr>
      </p:pic>
      <p:sp>
        <p:nvSpPr>
          <p:cNvPr id="6" name="Rectangle 5">
            <a:extLst>
              <a:ext uri="{FF2B5EF4-FFF2-40B4-BE49-F238E27FC236}">
                <a16:creationId xmlns:a16="http://schemas.microsoft.com/office/drawing/2014/main" id="{AE4E04F7-F7B6-494C-A4CC-3ADEED45796F}"/>
              </a:ext>
            </a:extLst>
          </p:cNvPr>
          <p:cNvSpPr/>
          <p:nvPr/>
        </p:nvSpPr>
        <p:spPr bwMode="auto">
          <a:xfrm>
            <a:off x="4495800" y="2256849"/>
            <a:ext cx="3543300" cy="187692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Defining a Function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pt-BR" sz="2400" dirty="0">
                <a:solidFill>
                  <a:srgbClr val="569CD6"/>
                </a:solidFill>
                <a:latin typeface="Consolas" panose="020B0609020204030204" pitchFamily="49" charset="0"/>
              </a:rPr>
              <a:t>def</a:t>
            </a:r>
            <a:r>
              <a:rPr lang="pt-BR" sz="2400" dirty="0">
                <a:solidFill>
                  <a:srgbClr val="D4D4D4"/>
                </a:solidFill>
                <a:latin typeface="Consolas" panose="020B0609020204030204" pitchFamily="49" charset="0"/>
              </a:rPr>
              <a:t> </a:t>
            </a:r>
            <a:r>
              <a:rPr lang="pt-BR" sz="2400" dirty="0">
                <a:solidFill>
                  <a:srgbClr val="DCDCAA"/>
                </a:solidFill>
                <a:latin typeface="Consolas" panose="020B0609020204030204" pitchFamily="49" charset="0"/>
              </a:rPr>
              <a:t>add1</a:t>
            </a:r>
            <a:r>
              <a:rPr lang="pt-BR" sz="2400" dirty="0">
                <a:solidFill>
                  <a:srgbClr val="D4D4D4"/>
                </a:solidFill>
                <a:latin typeface="Consolas" panose="020B0609020204030204" pitchFamily="49" charset="0"/>
              </a:rPr>
              <a:t>(</a:t>
            </a:r>
            <a:r>
              <a:rPr lang="pt-BR" sz="2400" dirty="0">
                <a:solidFill>
                  <a:srgbClr val="9CDCFE"/>
                </a:solidFill>
                <a:latin typeface="Consolas" panose="020B0609020204030204" pitchFamily="49" charset="0"/>
              </a:rPr>
              <a:t>num</a:t>
            </a:r>
            <a:r>
              <a:rPr lang="pt-BR" sz="2400" dirty="0">
                <a:solidFill>
                  <a:srgbClr val="D4D4D4"/>
                </a:solidFill>
                <a:latin typeface="Consolas" panose="020B0609020204030204" pitchFamily="49" charset="0"/>
              </a:rPr>
              <a:t>):</a:t>
            </a:r>
          </a:p>
          <a:p>
            <a:r>
              <a:rPr lang="pt-BR" sz="2400" dirty="0">
                <a:solidFill>
                  <a:srgbClr val="D4D4D4"/>
                </a:solidFill>
                <a:latin typeface="Consolas" panose="020B0609020204030204" pitchFamily="49" charset="0"/>
              </a:rPr>
              <a:t>    </a:t>
            </a:r>
            <a:r>
              <a:rPr lang="pt-BR" sz="2400" dirty="0">
                <a:solidFill>
                  <a:srgbClr val="C586C0"/>
                </a:solidFill>
                <a:latin typeface="Consolas" panose="020B0609020204030204" pitchFamily="49" charset="0"/>
              </a:rPr>
              <a:t>return</a:t>
            </a:r>
            <a:r>
              <a:rPr lang="pt-BR" sz="2400" dirty="0">
                <a:solidFill>
                  <a:srgbClr val="D4D4D4"/>
                </a:solidFill>
                <a:latin typeface="Consolas" panose="020B0609020204030204" pitchFamily="49" charset="0"/>
              </a:rPr>
              <a:t> num + </a:t>
            </a:r>
            <a:r>
              <a:rPr lang="pt-BR" sz="2400" dirty="0">
                <a:solidFill>
                  <a:srgbClr val="B5CEA8"/>
                </a:solidFill>
                <a:latin typeface="Consolas" panose="020B0609020204030204" pitchFamily="49" charset="0"/>
              </a:rPr>
              <a:t>1</a:t>
            </a:r>
            <a:endParaRPr lang="en-US" sz="2400" dirty="0">
              <a:solidFill>
                <a:srgbClr val="D4D4D4"/>
              </a:solidFill>
              <a:latin typeface="Consolas" panose="020B0609020204030204" pitchFamily="49"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21BD1E0-9CF2-4589-8506-CE71F0CD97D5}"/>
              </a:ext>
            </a:extLst>
          </p:cNvPr>
          <p:cNvSpPr/>
          <p:nvPr/>
        </p:nvSpPr>
        <p:spPr bwMode="auto">
          <a:xfrm>
            <a:off x="4495800" y="4686300"/>
            <a:ext cx="3543300" cy="160020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Calling a Function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dirty="0" err="1">
                <a:solidFill>
                  <a:srgbClr val="D4D4D4"/>
                </a:solidFill>
                <a:latin typeface="Consolas" panose="020B0609020204030204" pitchFamily="49" charset="0"/>
              </a:rPr>
              <a:t>new_num</a:t>
            </a:r>
            <a:r>
              <a:rPr lang="en-US" sz="2400" dirty="0">
                <a:solidFill>
                  <a:srgbClr val="D4D4D4"/>
                </a:solidFill>
                <a:latin typeface="Consolas" panose="020B0609020204030204" pitchFamily="49" charset="0"/>
              </a:rPr>
              <a:t> = add1(</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p:txBody>
      </p:sp>
      <p:sp>
        <p:nvSpPr>
          <p:cNvPr id="8" name="Rectangle 7">
            <a:extLst>
              <a:ext uri="{FF2B5EF4-FFF2-40B4-BE49-F238E27FC236}">
                <a16:creationId xmlns:a16="http://schemas.microsoft.com/office/drawing/2014/main" id="{6CDAD344-412B-4AC2-BC52-79F0CBC14632}"/>
              </a:ext>
            </a:extLst>
          </p:cNvPr>
          <p:cNvSpPr/>
          <p:nvPr/>
        </p:nvSpPr>
        <p:spPr bwMode="auto">
          <a:xfrm>
            <a:off x="8267700" y="2054007"/>
            <a:ext cx="3200400" cy="2333210"/>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accent1"/>
                </a:solidFill>
                <a:latin typeface="Consolas" panose="020B0609020204030204" pitchFamily="49" charset="0"/>
                <a:ea typeface="Segoe UI" pitchFamily="34" charset="0"/>
                <a:cs typeface="Segoe UI" pitchFamily="34" charset="0"/>
              </a:rPr>
              <a:t>def</a:t>
            </a:r>
            <a:r>
              <a:rPr lang="en-US" sz="2400" dirty="0">
                <a:solidFill>
                  <a:schemeClr val="tx1"/>
                </a:solidFill>
                <a:ea typeface="Segoe UI" pitchFamily="34" charset="0"/>
                <a:cs typeface="Segoe UI" pitchFamily="34" charset="0"/>
              </a:rPr>
              <a:t> keyword</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Name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Parentheses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Parameter(s)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Colon / Indent</a:t>
            </a:r>
          </a:p>
          <a:p>
            <a:pPr marL="342900" indent="-342900" defTabSz="932472" fontAlgn="base">
              <a:lnSpc>
                <a:spcPct val="90000"/>
              </a:lnSpc>
              <a:spcBef>
                <a:spcPct val="0"/>
              </a:spcBef>
              <a:spcAft>
                <a:spcPct val="0"/>
              </a:spcAft>
              <a:buFont typeface="Arial" panose="020B0604020202020204" pitchFamily="34" charset="0"/>
              <a:buChar char="•"/>
            </a:pPr>
            <a:r>
              <a:rPr lang="pt-BR" sz="2400" dirty="0">
                <a:solidFill>
                  <a:srgbClr val="C586C0"/>
                </a:solidFill>
                <a:latin typeface="Consolas" panose="020B0609020204030204" pitchFamily="49" charset="0"/>
              </a:rPr>
              <a:t>return</a:t>
            </a:r>
            <a:r>
              <a:rPr lang="en-US" sz="2400" dirty="0">
                <a:solidFill>
                  <a:schemeClr val="tx1"/>
                </a:solidFill>
                <a:ea typeface="Segoe UI" pitchFamily="34" charset="0"/>
                <a:cs typeface="Segoe UI" pitchFamily="34" charset="0"/>
              </a:rPr>
              <a:t> keyword</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a:solidFill>
                <a:schemeClr val="tx1"/>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1AD2360-9A89-4B95-B81C-29F6C91425BB}"/>
              </a:ext>
            </a:extLst>
          </p:cNvPr>
          <p:cNvSpPr/>
          <p:nvPr/>
        </p:nvSpPr>
        <p:spPr bwMode="auto">
          <a:xfrm>
            <a:off x="8267700" y="4686300"/>
            <a:ext cx="3200400" cy="1762620"/>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Name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Parentheses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Arguments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Setting Variable</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090606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5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fade">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1" end="1"/>
                                            </p:txEl>
                                          </p:spTgt>
                                        </p:tgtEl>
                                        <p:attrNameLst>
                                          <p:attrName>style.visibility</p:attrName>
                                        </p:attrNameLst>
                                      </p:cBhvr>
                                      <p:to>
                                        <p:strVal val="visible"/>
                                      </p:to>
                                    </p:set>
                                    <p:animEffect transition="in" filter="fade">
                                      <p:cBhvr>
                                        <p:cTn id="56" dur="500"/>
                                        <p:tgtEl>
                                          <p:spTgt spid="9">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Effect transition="in" filter="fade">
                                      <p:cBhvr>
                                        <p:cTn id="61" dur="500"/>
                                        <p:tgtEl>
                                          <p:spTgt spid="9">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3" end="3"/>
                                            </p:txEl>
                                          </p:spTgt>
                                        </p:tgtEl>
                                        <p:attrNameLst>
                                          <p:attrName>style.visibility</p:attrName>
                                        </p:attrNameLst>
                                      </p:cBhvr>
                                      <p:to>
                                        <p:strVal val="visible"/>
                                      </p:to>
                                    </p:set>
                                    <p:animEffect transition="in" filter="fade">
                                      <p:cBhvr>
                                        <p:cTn id="6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Summary and Closing Remarks</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3657600"/>
          </a:xfrm>
        </p:spPr>
        <p:txBody>
          <a:bodyPr anchor="ctr">
            <a:normAutofit/>
          </a:bodyPr>
          <a:lstStyle/>
          <a:p>
            <a:r>
              <a:rPr lang="en-US" sz="3200" dirty="0">
                <a:solidFill>
                  <a:schemeClr val="bg1"/>
                </a:solidFill>
              </a:rPr>
              <a:t>It is normal to feel overwhelmed by new syntax</a:t>
            </a:r>
          </a:p>
          <a:p>
            <a:r>
              <a:rPr lang="en-US" sz="3200" dirty="0">
                <a:solidFill>
                  <a:schemeClr val="bg1"/>
                </a:solidFill>
              </a:rPr>
              <a:t>Python is different, but ultimately simpler</a:t>
            </a:r>
          </a:p>
          <a:p>
            <a:r>
              <a:rPr lang="en-US" sz="3200" dirty="0">
                <a:solidFill>
                  <a:schemeClr val="bg1"/>
                </a:solidFill>
              </a:rPr>
              <a:t>Programming concepts transcend language</a:t>
            </a:r>
          </a:p>
          <a:p>
            <a:r>
              <a:rPr lang="en-US" sz="3200" dirty="0">
                <a:solidFill>
                  <a:schemeClr val="bg1"/>
                </a:solidFill>
              </a:rPr>
              <a:t>It takes time to get used to, but it’s very valuable to learn</a:t>
            </a:r>
          </a:p>
          <a:p>
            <a:r>
              <a:rPr lang="en-US" sz="3200" dirty="0">
                <a:solidFill>
                  <a:schemeClr val="bg1"/>
                </a:solidFill>
              </a:rPr>
              <a:t>You can do it!</a:t>
            </a:r>
          </a:p>
        </p:txBody>
      </p:sp>
      <p:pic>
        <p:nvPicPr>
          <p:cNvPr id="7170" name="Picture 2" descr="Supportive snake | Kirishima eijirou, Story inspiration, Arcanum">
            <a:extLst>
              <a:ext uri="{FF2B5EF4-FFF2-40B4-BE49-F238E27FC236}">
                <a16:creationId xmlns:a16="http://schemas.microsoft.com/office/drawing/2014/main" id="{5F300B28-0ABC-4B90-BC93-FAD74B7BF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3924300" y="4229100"/>
            <a:ext cx="7104062" cy="27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7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170"/>
                                        </p:tgtEl>
                                        <p:attrNameLst>
                                          <p:attrName>style.visibility</p:attrName>
                                        </p:attrNameLst>
                                      </p:cBhvr>
                                      <p:to>
                                        <p:strVal val="visible"/>
                                      </p:to>
                                    </p:set>
                                    <p:anim calcmode="lin" valueType="num">
                                      <p:cBhvr additive="base">
                                        <p:cTn id="42" dur="500" fill="hold"/>
                                        <p:tgtEl>
                                          <p:spTgt spid="7170"/>
                                        </p:tgtEl>
                                        <p:attrNameLst>
                                          <p:attrName>ppt_x</p:attrName>
                                        </p:attrNameLst>
                                      </p:cBhvr>
                                      <p:tavLst>
                                        <p:tav tm="0">
                                          <p:val>
                                            <p:strVal val="#ppt_x"/>
                                          </p:val>
                                        </p:tav>
                                        <p:tav tm="100000">
                                          <p:val>
                                            <p:strVal val="#ppt_x"/>
                                          </p:val>
                                        </p:tav>
                                      </p:tavLst>
                                    </p:anim>
                                    <p:anim calcmode="lin" valueType="num">
                                      <p:cBhvr additive="base">
                                        <p:cTn id="43"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2565</TotalTime>
  <Words>1252</Words>
  <Application>Microsoft Office PowerPoint</Application>
  <PresentationFormat>Widescreen</PresentationFormat>
  <Paragraphs>161</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Consolas</vt:lpstr>
      <vt:lpstr>Wingdings</vt:lpstr>
      <vt:lpstr>Hyland 2019</vt:lpstr>
      <vt:lpstr>Basic Programming</vt:lpstr>
      <vt:lpstr>Variables</vt:lpstr>
      <vt:lpstr>Data Types</vt:lpstr>
      <vt:lpstr>Input &amp; Output</vt:lpstr>
      <vt:lpstr>IF statements (Conditionals)</vt:lpstr>
      <vt:lpstr>Syntax note: Colons and indentation</vt:lpstr>
      <vt:lpstr>WHILE loops</vt:lpstr>
      <vt:lpstr>functions</vt:lpstr>
      <vt:lpstr>Summary and Closing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101</cp:revision>
  <dcterms:created xsi:type="dcterms:W3CDTF">2019-03-11T04:04:09Z</dcterms:created>
  <dcterms:modified xsi:type="dcterms:W3CDTF">2021-01-07T14:48:56Z</dcterms:modified>
</cp:coreProperties>
</file>