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95" r:id="rId3"/>
    <p:sldId id="296" r:id="rId4"/>
    <p:sldId id="298" r:id="rId5"/>
    <p:sldId id="297" r:id="rId6"/>
    <p:sldId id="299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59C6C4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2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of pre-conceived notions you might have about python. The general perception is that Python is simpler – and it generally is. It tends to be much less verbose than a language like C# or JavaScript. However, there are some key differences that can become potential gotchas.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 </a:t>
            </a:r>
            <a:r>
              <a:rPr lang="en-US" u="sng" dirty="0"/>
              <a:t>conceptual</a:t>
            </a:r>
            <a:r>
              <a:rPr lang="en-US" dirty="0"/>
              <a:t> perspective, Python is </a:t>
            </a:r>
            <a:r>
              <a:rPr lang="en-US" b="1" dirty="0"/>
              <a:t>dynamically typed</a:t>
            </a:r>
            <a:r>
              <a:rPr lang="en-US" dirty="0"/>
              <a:t>. This does not refer to typing on a keyboard – this is referring to the types of the variables. This is similar to JavaScript – it is not necessary to explicitly label types for variables. In a </a:t>
            </a:r>
            <a:r>
              <a:rPr lang="en-US" b="1" dirty="0"/>
              <a:t>statically typed</a:t>
            </a:r>
            <a:r>
              <a:rPr lang="en-US" dirty="0"/>
              <a:t> language like C#, it is necessary to give a type to every variable.</a:t>
            </a:r>
          </a:p>
          <a:p>
            <a:endParaRPr lang="en-US" dirty="0"/>
          </a:p>
          <a:p>
            <a:r>
              <a:rPr lang="en-US" dirty="0"/>
              <a:t>Python is also </a:t>
            </a:r>
            <a:r>
              <a:rPr lang="en-US" b="1" dirty="0"/>
              <a:t>interpreted</a:t>
            </a:r>
            <a:r>
              <a:rPr lang="en-US" b="0" dirty="0"/>
              <a:t> as opposed to compiled. This won’t matter too much, but this means that the interpreter runs the program</a:t>
            </a:r>
            <a:r>
              <a:rPr lang="en-US" b="0" i="1" dirty="0"/>
              <a:t> directly</a:t>
            </a:r>
            <a:r>
              <a:rPr lang="en-US" b="0" i="0" dirty="0"/>
              <a:t> instead of compiling it into a separate program file (e.g. main.exe in C#). This does make Python a little bit slower, but it can also make it a little easier to work with.</a:t>
            </a:r>
          </a:p>
          <a:p>
            <a:endParaRPr lang="en-US" b="0" i="0" dirty="0"/>
          </a:p>
          <a:p>
            <a:r>
              <a:rPr lang="en-US" b="0" i="0" dirty="0"/>
              <a:t>In terms of the </a:t>
            </a:r>
            <a:r>
              <a:rPr lang="en-US" b="0" i="0" u="sng" dirty="0"/>
              <a:t>syntax</a:t>
            </a:r>
            <a:r>
              <a:rPr lang="en-US" b="0" i="0" u="none" dirty="0"/>
              <a:t>, curly brackets and semi-colons are not necessary for basic scripts. They are certainly less present. The one big gotcha is that </a:t>
            </a:r>
            <a:r>
              <a:rPr lang="en-US" b="1" i="0" u="none" dirty="0"/>
              <a:t>indentation matters!</a:t>
            </a:r>
            <a:r>
              <a:rPr lang="en-US" b="0" i="0" u="none" dirty="0"/>
              <a:t> This is how Python creates blocks of code: instead of placing statements within curly brackets (like in the body of an </a:t>
            </a:r>
            <a:r>
              <a:rPr lang="en-US" b="0" i="1" u="none" dirty="0"/>
              <a:t>if</a:t>
            </a:r>
            <a:r>
              <a:rPr lang="en-US" b="0" i="0" u="none" dirty="0"/>
              <a:t> statement in C#), those lines of code are indented. This can be weird to get used to, but it helps code stay nicely formatted!</a:t>
            </a:r>
          </a:p>
          <a:p>
            <a:endParaRPr lang="en-US" b="0" i="0" u="none" dirty="0"/>
          </a:p>
          <a:p>
            <a:r>
              <a:rPr lang="en-US" b="0" i="0" u="none" dirty="0"/>
              <a:t>Let’s take a look at a comparison. If you wanted to create a program that said “Hello World” it would look very different in C# and Python. Python programs are generally a little shorter and less verbose, but they can express the same 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there are some key differences, all of the same programming concepts generally apply in any language. All of these words should hopefully be familiar!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a ton of uses. A few of them: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Game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Automation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Web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Analysis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Web Scraping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 of this information is strictly necessary, but it’s fun to know.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Look at Guido van Rossum’s glasses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Read some of the guiding principles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the cat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09330" cy="553998"/>
          </a:xfrm>
        </p:spPr>
        <p:txBody>
          <a:bodyPr/>
          <a:lstStyle/>
          <a:p>
            <a:r>
              <a:rPr lang="en-US" dirty="0"/>
              <a:t>Hy-Tech Club: Python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&gt;Python - Meme by UnderKato :) Memedroid">
            <a:extLst>
              <a:ext uri="{FF2B5EF4-FFF2-40B4-BE49-F238E27FC236}">
                <a16:creationId xmlns:a16="http://schemas.microsoft.com/office/drawing/2014/main" id="{6E9DCBB0-9F80-4990-B034-96D3D470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8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kcd: Python">
            <a:extLst>
              <a:ext uri="{FF2B5EF4-FFF2-40B4-BE49-F238E27FC236}">
                <a16:creationId xmlns:a16="http://schemas.microsoft.com/office/drawing/2014/main" id="{D19F8711-3986-4A99-BAD7-4101571B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96" y="628650"/>
            <a:ext cx="493395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550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E8BC-F442-416A-B920-4661057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Python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3FC3-EE6D-42B1-A6BA-02433FAF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5486400" cy="5257800"/>
          </a:xfrm>
        </p:spPr>
        <p:txBody>
          <a:bodyPr anchor="t"/>
          <a:lstStyle/>
          <a:p>
            <a:pPr marL="57150" indent="0">
              <a:buNone/>
            </a:pPr>
            <a:r>
              <a:rPr lang="en-US" sz="3200" b="1" dirty="0"/>
              <a:t>Conceptual</a:t>
            </a:r>
          </a:p>
          <a:p>
            <a:r>
              <a:rPr lang="en-US" dirty="0"/>
              <a:t>Dynamically typed (not static)</a:t>
            </a:r>
          </a:p>
          <a:p>
            <a:r>
              <a:rPr lang="en-US" dirty="0"/>
              <a:t>Interpreted (not compiled)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3200" b="1" dirty="0"/>
              <a:t>Syntactical</a:t>
            </a:r>
            <a:endParaRPr lang="en-US" dirty="0"/>
          </a:p>
          <a:p>
            <a:r>
              <a:rPr lang="en-US" dirty="0"/>
              <a:t>No curly brackets / semi-colons</a:t>
            </a:r>
          </a:p>
          <a:p>
            <a:r>
              <a:rPr lang="en-US" dirty="0"/>
              <a:t>Indentation matters!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06ECC-6A8A-4831-AE60-F035087191F6}"/>
              </a:ext>
            </a:extLst>
          </p:cNvPr>
          <p:cNvSpPr/>
          <p:nvPr/>
        </p:nvSpPr>
        <p:spPr bwMode="auto">
          <a:xfrm>
            <a:off x="5867400" y="1182757"/>
            <a:ext cx="5943600" cy="26344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C#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hello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(hello);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518FF-2ABD-4C13-9FB5-544A4219BB40}"/>
              </a:ext>
            </a:extLst>
          </p:cNvPr>
          <p:cNvSpPr/>
          <p:nvPr/>
        </p:nvSpPr>
        <p:spPr bwMode="auto">
          <a:xfrm>
            <a:off x="6838950" y="4085605"/>
            <a:ext cx="4000500" cy="16297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Python</a:t>
            </a:r>
            <a:endParaRPr lang="en-US" sz="24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print(hello)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0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A1A705-5963-42B8-AB54-A248043658B5}"/>
              </a:ext>
            </a:extLst>
          </p:cNvPr>
          <p:cNvSpPr txBox="1"/>
          <p:nvPr/>
        </p:nvSpPr>
        <p:spPr>
          <a:xfrm>
            <a:off x="3324569" y="459686"/>
            <a:ext cx="289566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if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59362-1EF9-4BE4-A464-3D7C4B0B4FBE}"/>
              </a:ext>
            </a:extLst>
          </p:cNvPr>
          <p:cNvSpPr txBox="1"/>
          <p:nvPr/>
        </p:nvSpPr>
        <p:spPr>
          <a:xfrm>
            <a:off x="4432813" y="459686"/>
            <a:ext cx="2211183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E87E-62C8-4F2E-92D9-2A5DBFAA1054}"/>
              </a:ext>
            </a:extLst>
          </p:cNvPr>
          <p:cNvSpPr txBox="1"/>
          <p:nvPr/>
        </p:nvSpPr>
        <p:spPr>
          <a:xfrm>
            <a:off x="5295900" y="175736"/>
            <a:ext cx="2145459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67337-5C4E-4272-A961-246DF75EE400}"/>
              </a:ext>
            </a:extLst>
          </p:cNvPr>
          <p:cNvSpPr txBox="1"/>
          <p:nvPr/>
        </p:nvSpPr>
        <p:spPr>
          <a:xfrm>
            <a:off x="8388896" y="459686"/>
            <a:ext cx="212141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for loops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CAC6E-6C79-409C-8D98-23ACB4AF8E3E}"/>
              </a:ext>
            </a:extLst>
          </p:cNvPr>
          <p:cNvSpPr txBox="1"/>
          <p:nvPr/>
        </p:nvSpPr>
        <p:spPr>
          <a:xfrm>
            <a:off x="1641488" y="404336"/>
            <a:ext cx="239392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D2FDA-40C1-4ADC-843B-75F3E5D83FF7}"/>
              </a:ext>
            </a:extLst>
          </p:cNvPr>
          <p:cNvSpPr txBox="1"/>
          <p:nvPr/>
        </p:nvSpPr>
        <p:spPr>
          <a:xfrm>
            <a:off x="7124700" y="366946"/>
            <a:ext cx="359778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input and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F9000-B62B-46D2-886E-F964E2B07DAE}"/>
              </a:ext>
            </a:extLst>
          </p:cNvPr>
          <p:cNvSpPr txBox="1"/>
          <p:nvPr/>
        </p:nvSpPr>
        <p:spPr>
          <a:xfrm>
            <a:off x="1107352" y="232886"/>
            <a:ext cx="2599109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while loops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94276-BC7F-4AC1-9A1A-026C981B18AB}"/>
              </a:ext>
            </a:extLst>
          </p:cNvPr>
          <p:cNvSpPr txBox="1"/>
          <p:nvPr/>
        </p:nvSpPr>
        <p:spPr>
          <a:xfrm>
            <a:off x="1274801" y="459686"/>
            <a:ext cx="1188467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6429D-7292-4E4B-AB62-C8C9C77D0CDD}"/>
              </a:ext>
            </a:extLst>
          </p:cNvPr>
          <p:cNvSpPr txBox="1"/>
          <p:nvPr/>
        </p:nvSpPr>
        <p:spPr>
          <a:xfrm>
            <a:off x="7694345" y="436069"/>
            <a:ext cx="1802416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objects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AAFB5A-CFC4-4429-808E-7084B935D796}"/>
              </a:ext>
            </a:extLst>
          </p:cNvPr>
          <p:cNvSpPr/>
          <p:nvPr/>
        </p:nvSpPr>
        <p:spPr bwMode="auto">
          <a:xfrm>
            <a:off x="-6104" y="0"/>
            <a:ext cx="12192000" cy="1028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E8BC-F442-416A-B920-4661057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Python The same?</a:t>
            </a:r>
          </a:p>
        </p:txBody>
      </p:sp>
    </p:spTree>
    <p:extLst>
      <p:ext uri="{BB962C8B-B14F-4D97-AF65-F5344CB8AC3E}">
        <p14:creationId xmlns:p14="http://schemas.microsoft.com/office/powerpoint/2010/main" val="1130105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00026 0.24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-0.03449 L 0.00248 0.72152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0378 0.73727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00338 0.57755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00104 0.2122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416 L 0.00625 0.37917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750"/>
                            </p:stCondLst>
                            <p:childTnLst>
                              <p:par>
                                <p:cTn id="23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0013 0.34584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0105 0.44584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250"/>
                            </p:stCondLst>
                            <p:childTnLst>
                              <p:par>
                                <p:cTn id="29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82 -0.01736 L -0.02969 0.49931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74E9-705D-4C23-B853-973EF5E2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 developer use python?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0A03F0-9967-4696-AF11-F1F0F5D27E72}"/>
              </a:ext>
            </a:extLst>
          </p:cNvPr>
          <p:cNvGrpSpPr/>
          <p:nvPr/>
        </p:nvGrpSpPr>
        <p:grpSpPr>
          <a:xfrm>
            <a:off x="631794" y="4052744"/>
            <a:ext cx="2743200" cy="2371332"/>
            <a:chOff x="381000" y="3915168"/>
            <a:chExt cx="2743200" cy="2371332"/>
          </a:xfrm>
        </p:grpSpPr>
        <p:pic>
          <p:nvPicPr>
            <p:cNvPr id="2050" name="Picture 2" descr="Data Analysis with Python | Learn Programming">
              <a:extLst>
                <a:ext uri="{FF2B5EF4-FFF2-40B4-BE49-F238E27FC236}">
                  <a16:creationId xmlns:a16="http://schemas.microsoft.com/office/drawing/2014/main" id="{C56546EE-04EC-4BA2-B2CD-13019FDB6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29100"/>
              <a:ext cx="27432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E781D8-ED93-4AA3-BC74-5BA57E56E174}"/>
                </a:ext>
              </a:extLst>
            </p:cNvPr>
            <p:cNvSpPr txBox="1"/>
            <p:nvPr/>
          </p:nvSpPr>
          <p:spPr>
            <a:xfrm>
              <a:off x="609600" y="3915168"/>
              <a:ext cx="22860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 Analysis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46758F-9FC0-4C8F-925D-F0692F782902}"/>
              </a:ext>
            </a:extLst>
          </p:cNvPr>
          <p:cNvGrpSpPr/>
          <p:nvPr/>
        </p:nvGrpSpPr>
        <p:grpSpPr>
          <a:xfrm>
            <a:off x="3912931" y="3935131"/>
            <a:ext cx="3376203" cy="2488945"/>
            <a:chOff x="3810000" y="3882887"/>
            <a:chExt cx="3376203" cy="2488945"/>
          </a:xfrm>
        </p:grpSpPr>
        <p:pic>
          <p:nvPicPr>
            <p:cNvPr id="2052" name="Picture 4" descr="How to create a 2D game with Python and the Arcade library | Opensource.com">
              <a:extLst>
                <a:ext uri="{FF2B5EF4-FFF2-40B4-BE49-F238E27FC236}">
                  <a16:creationId xmlns:a16="http://schemas.microsoft.com/office/drawing/2014/main" id="{7B9BD6D6-6C39-4511-BDF0-A5D522FB8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4475964"/>
              <a:ext cx="3376203" cy="1895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6F0713-C9FE-4EB0-BBAF-8FDE43D65709}"/>
                </a:ext>
              </a:extLst>
            </p:cNvPr>
            <p:cNvSpPr txBox="1"/>
            <p:nvPr/>
          </p:nvSpPr>
          <p:spPr>
            <a:xfrm>
              <a:off x="3943669" y="3882887"/>
              <a:ext cx="310886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Game Development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2858DB-3444-40C0-B4B6-F7DC001FC7A5}"/>
              </a:ext>
            </a:extLst>
          </p:cNvPr>
          <p:cNvGrpSpPr/>
          <p:nvPr/>
        </p:nvGrpSpPr>
        <p:grpSpPr>
          <a:xfrm>
            <a:off x="8267700" y="1423700"/>
            <a:ext cx="2895600" cy="2052441"/>
            <a:chOff x="8153400" y="4162032"/>
            <a:chExt cx="2895600" cy="2052441"/>
          </a:xfrm>
        </p:grpSpPr>
        <p:pic>
          <p:nvPicPr>
            <p:cNvPr id="2054" name="Picture 6" descr="Web Crawling vs Web Scraping | Smartproxy">
              <a:extLst>
                <a:ext uri="{FF2B5EF4-FFF2-40B4-BE49-F238E27FC236}">
                  <a16:creationId xmlns:a16="http://schemas.microsoft.com/office/drawing/2014/main" id="{C6F1C43B-388F-4ABD-943C-707F5A2E7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633323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587BD-421C-4CAA-9CE2-3EFBDB2E1767}"/>
                </a:ext>
              </a:extLst>
            </p:cNvPr>
            <p:cNvSpPr txBox="1"/>
            <p:nvPr/>
          </p:nvSpPr>
          <p:spPr>
            <a:xfrm>
              <a:off x="8451911" y="4162032"/>
              <a:ext cx="229857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 Scraping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550AC-DE1A-4D4F-B064-6B5C8C4A4BC3}"/>
              </a:ext>
            </a:extLst>
          </p:cNvPr>
          <p:cNvGrpSpPr/>
          <p:nvPr/>
        </p:nvGrpSpPr>
        <p:grpSpPr>
          <a:xfrm>
            <a:off x="417849" y="1129646"/>
            <a:ext cx="2898101" cy="2518158"/>
            <a:chOff x="616545" y="1103714"/>
            <a:chExt cx="2898101" cy="2518158"/>
          </a:xfrm>
        </p:grpSpPr>
        <p:pic>
          <p:nvPicPr>
            <p:cNvPr id="2056" name="Picture 8" descr="Spiders, Webs, and Birds - Buffalo Bill Center of the West">
              <a:extLst>
                <a:ext uri="{FF2B5EF4-FFF2-40B4-BE49-F238E27FC236}">
                  <a16:creationId xmlns:a16="http://schemas.microsoft.com/office/drawing/2014/main" id="{CD169ADA-BDAE-4A3D-9D11-9C68D930A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817" y="1606960"/>
              <a:ext cx="2547558" cy="201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03E7B-CE4B-4F18-B147-1FB8CBAA8F05}"/>
                </a:ext>
              </a:extLst>
            </p:cNvPr>
            <p:cNvSpPr txBox="1"/>
            <p:nvPr/>
          </p:nvSpPr>
          <p:spPr>
            <a:xfrm>
              <a:off x="616545" y="1103714"/>
              <a:ext cx="289810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 Development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82CE84-1D5B-4443-AB1B-824DAA0211B7}"/>
              </a:ext>
            </a:extLst>
          </p:cNvPr>
          <p:cNvGrpSpPr/>
          <p:nvPr/>
        </p:nvGrpSpPr>
        <p:grpSpPr>
          <a:xfrm>
            <a:off x="3810000" y="1069791"/>
            <a:ext cx="3582066" cy="2516557"/>
            <a:chOff x="3872501" y="1198371"/>
            <a:chExt cx="3582066" cy="2516557"/>
          </a:xfrm>
        </p:grpSpPr>
        <p:pic>
          <p:nvPicPr>
            <p:cNvPr id="2058" name="Picture 10" descr="Modern Web Automation With Python and Selenium – Real Python">
              <a:extLst>
                <a:ext uri="{FF2B5EF4-FFF2-40B4-BE49-F238E27FC236}">
                  <a16:creationId xmlns:a16="http://schemas.microsoft.com/office/drawing/2014/main" id="{17D72937-45D9-4DEE-8E11-B3D171B06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501" y="1700016"/>
              <a:ext cx="3582066" cy="201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930D42-E193-45D6-840A-B8437DC61861}"/>
                </a:ext>
              </a:extLst>
            </p:cNvPr>
            <p:cNvSpPr txBox="1"/>
            <p:nvPr/>
          </p:nvSpPr>
          <p:spPr>
            <a:xfrm>
              <a:off x="4634834" y="1198371"/>
              <a:ext cx="20574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Automation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97AE64-4C47-4165-8AA8-87D435CEC3EE}"/>
              </a:ext>
            </a:extLst>
          </p:cNvPr>
          <p:cNvGrpSpPr/>
          <p:nvPr/>
        </p:nvGrpSpPr>
        <p:grpSpPr>
          <a:xfrm>
            <a:off x="7886116" y="4003452"/>
            <a:ext cx="3199707" cy="2467630"/>
            <a:chOff x="8088496" y="4052744"/>
            <a:chExt cx="3199707" cy="2467630"/>
          </a:xfrm>
        </p:grpSpPr>
        <p:pic>
          <p:nvPicPr>
            <p:cNvPr id="2060" name="Picture 12" descr="A Conversation With BlackLine's Machine Learning Experts | BlackLine  Magazine">
              <a:extLst>
                <a:ext uri="{FF2B5EF4-FFF2-40B4-BE49-F238E27FC236}">
                  <a16:creationId xmlns:a16="http://schemas.microsoft.com/office/drawing/2014/main" id="{A9AFCD3C-1577-4B72-8271-CCE3017F35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496" y="4600550"/>
              <a:ext cx="3199707" cy="1919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244426-C6DC-4C3F-AE0E-F3ED8125F44E}"/>
                </a:ext>
              </a:extLst>
            </p:cNvPr>
            <p:cNvSpPr txBox="1"/>
            <p:nvPr/>
          </p:nvSpPr>
          <p:spPr>
            <a:xfrm>
              <a:off x="8278187" y="4052744"/>
              <a:ext cx="282032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861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D59B-25DB-4DF3-A993-378845DB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Python 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1C1A-A7E9-49F7-8D78-765BA8B3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5900"/>
            <a:ext cx="2857500" cy="49149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Released in </a:t>
            </a:r>
            <a:r>
              <a:rPr lang="en-US" sz="2400" b="1" dirty="0">
                <a:solidFill>
                  <a:schemeClr val="bg1"/>
                </a:solidFill>
              </a:rPr>
              <a:t>1991</a:t>
            </a:r>
            <a:r>
              <a:rPr lang="en-US" sz="2400" dirty="0">
                <a:solidFill>
                  <a:schemeClr val="bg1"/>
                </a:solidFill>
              </a:rPr>
              <a:t> by Dutch programmer </a:t>
            </a:r>
            <a:r>
              <a:rPr lang="en-US" sz="2400" b="1" dirty="0">
                <a:solidFill>
                  <a:schemeClr val="bg1"/>
                </a:solidFill>
              </a:rPr>
              <a:t>Guido van Rossum</a:t>
            </a:r>
          </a:p>
        </p:txBody>
      </p:sp>
      <p:pic>
        <p:nvPicPr>
          <p:cNvPr id="3074" name="Picture 2" descr="So who is Guido van Rossum?">
            <a:extLst>
              <a:ext uri="{FF2B5EF4-FFF2-40B4-BE49-F238E27FC236}">
                <a16:creationId xmlns:a16="http://schemas.microsoft.com/office/drawing/2014/main" id="{1DCC7E7B-D164-4D95-89BB-12A41CEF5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9" y="2857500"/>
            <a:ext cx="2578902" cy="333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7B347-7141-4412-BCFF-306C678FCBE3}"/>
              </a:ext>
            </a:extLst>
          </p:cNvPr>
          <p:cNvSpPr txBox="1">
            <a:spLocks/>
          </p:cNvSpPr>
          <p:nvPr/>
        </p:nvSpPr>
        <p:spPr>
          <a:xfrm>
            <a:off x="3467101" y="1485900"/>
            <a:ext cx="5374488" cy="4457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Wingdings" panose="05000000000000000000" pitchFamily="2" charset="2"/>
              <a:buNone/>
            </a:pPr>
            <a:r>
              <a:rPr lang="en-US" sz="4300" i="1" dirty="0">
                <a:solidFill>
                  <a:schemeClr val="bg1"/>
                </a:solidFill>
              </a:rPr>
              <a:t>Some guiding principles include:</a:t>
            </a:r>
            <a:endParaRPr lang="en-US" sz="4300" b="1" i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Beautiful</a:t>
            </a:r>
            <a:r>
              <a:rPr lang="en-US" sz="2400" dirty="0">
                <a:solidFill>
                  <a:schemeClr val="bg1"/>
                </a:solidFill>
              </a:rPr>
              <a:t> is better than ugly.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Explicit</a:t>
            </a:r>
            <a:r>
              <a:rPr lang="en-US" sz="2400" dirty="0">
                <a:solidFill>
                  <a:schemeClr val="bg1"/>
                </a:solidFill>
              </a:rPr>
              <a:t> is better than implicit.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Simple</a:t>
            </a:r>
            <a:r>
              <a:rPr lang="en-US" sz="2400" dirty="0">
                <a:solidFill>
                  <a:schemeClr val="bg1"/>
                </a:solidFill>
              </a:rPr>
              <a:t> is better than complex.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Complex</a:t>
            </a:r>
            <a:r>
              <a:rPr lang="en-US" sz="2400" dirty="0">
                <a:solidFill>
                  <a:schemeClr val="bg1"/>
                </a:solidFill>
              </a:rPr>
              <a:t> is better than complicated.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Readability</a:t>
            </a:r>
            <a:r>
              <a:rPr lang="en-US" sz="2400" dirty="0">
                <a:solidFill>
                  <a:schemeClr val="bg1"/>
                </a:solidFill>
              </a:rPr>
              <a:t> counts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44146-376B-4E85-9DD9-2958823C54E9}"/>
              </a:ext>
            </a:extLst>
          </p:cNvPr>
          <p:cNvGrpSpPr/>
          <p:nvPr/>
        </p:nvGrpSpPr>
        <p:grpSpPr>
          <a:xfrm>
            <a:off x="8980888" y="1485900"/>
            <a:ext cx="2885247" cy="4914900"/>
            <a:chOff x="8980888" y="1485900"/>
            <a:chExt cx="2885247" cy="491490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87940379-61A8-4FC7-8C21-C9D31A534B3F}"/>
                </a:ext>
              </a:extLst>
            </p:cNvPr>
            <p:cNvSpPr txBox="1">
              <a:spLocks/>
            </p:cNvSpPr>
            <p:nvPr/>
          </p:nvSpPr>
          <p:spPr>
            <a:xfrm>
              <a:off x="8980888" y="1485900"/>
              <a:ext cx="2867025" cy="4914900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342900" indent="-2857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87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4313" indent="-2857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89125" indent="-28416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 algn="ctr">
                <a:buFont typeface="Wingdings" panose="05000000000000000000" pitchFamily="2" charset="2"/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Named after</a:t>
              </a:r>
            </a:p>
            <a:p>
              <a:pPr marL="57150" indent="0" algn="ctr">
                <a:buFont typeface="Wingdings" panose="05000000000000000000" pitchFamily="2" charset="2"/>
                <a:buNone/>
              </a:pPr>
              <a:r>
                <a:rPr lang="en-US" sz="2400" b="1" i="1" dirty="0">
                  <a:solidFill>
                    <a:schemeClr val="bg1"/>
                  </a:solidFill>
                </a:rPr>
                <a:t>Monty Python's Flying Circus</a:t>
              </a:r>
            </a:p>
          </p:txBody>
        </p:sp>
        <p:pic>
          <p:nvPicPr>
            <p:cNvPr id="3078" name="Picture 6" descr="[crop output image]">
              <a:extLst>
                <a:ext uri="{FF2B5EF4-FFF2-40B4-BE49-F238E27FC236}">
                  <a16:creationId xmlns:a16="http://schemas.microsoft.com/office/drawing/2014/main" id="{1FCF5059-3FE1-4874-B836-3FE4F466D57B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110" y="2977598"/>
              <a:ext cx="2867025" cy="321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1045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779EA-2E89-446F-8FBA-0120C1A77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56059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575</Words>
  <Application>Microsoft Office PowerPoint</Application>
  <PresentationFormat>Widescreen</PresentationFormat>
  <Paragraphs>75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Wingdings</vt:lpstr>
      <vt:lpstr>Hyland 2019</vt:lpstr>
      <vt:lpstr>Hello Python</vt:lpstr>
      <vt:lpstr>PowerPoint Presentation</vt:lpstr>
      <vt:lpstr>What makes Python different?</vt:lpstr>
      <vt:lpstr>What makes Python The same?</vt:lpstr>
      <vt:lpstr>How can a developer use python?</vt:lpstr>
      <vt:lpstr>BONUS: Python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76</cp:revision>
  <dcterms:created xsi:type="dcterms:W3CDTF">2019-03-11T04:04:09Z</dcterms:created>
  <dcterms:modified xsi:type="dcterms:W3CDTF">2021-01-04T20:30:40Z</dcterms:modified>
</cp:coreProperties>
</file>