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p:scale>
          <a:sx n="66" d="100"/>
          <a:sy n="66" d="100"/>
        </p:scale>
        <p:origin x="1554" y="9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data1.xml><?xml version="1.0" encoding="utf-8"?>
<dgm:dataModel xmlns:dgm="http://schemas.openxmlformats.org/drawingml/2006/diagram" xmlns:a="http://schemas.openxmlformats.org/drawingml/2006/main">
  <dgm:ptLst>
    <dgm:pt modelId="{7561E790-C3DA-4028-B532-C9815942E01F}"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A291EAD8-C7A7-439C-8CF5-E43D1779B23E}">
      <dgm:prSet/>
      <dgm:spPr/>
      <dgm:t>
        <a:bodyPr/>
        <a:lstStyle/>
        <a:p>
          <a:pPr>
            <a:defRPr cap="all"/>
          </a:pPr>
          <a:r>
            <a:rPr lang="en-US"/>
            <a:t>• Definition of business risk in banking</a:t>
          </a:r>
        </a:p>
      </dgm:t>
    </dgm:pt>
    <dgm:pt modelId="{16815DB6-D9A0-429D-A531-C2A1E035B3AA}" type="parTrans" cxnId="{A7A63E48-5A25-4E8B-9FEF-DED8022C3E5A}">
      <dgm:prSet/>
      <dgm:spPr/>
      <dgm:t>
        <a:bodyPr/>
        <a:lstStyle/>
        <a:p>
          <a:endParaRPr lang="en-US"/>
        </a:p>
      </dgm:t>
    </dgm:pt>
    <dgm:pt modelId="{E5AEFCD1-C0E7-4DB5-80A1-2538699C023F}" type="sibTrans" cxnId="{A7A63E48-5A25-4E8B-9FEF-DED8022C3E5A}">
      <dgm:prSet/>
      <dgm:spPr/>
      <dgm:t>
        <a:bodyPr/>
        <a:lstStyle/>
        <a:p>
          <a:endParaRPr lang="en-US"/>
        </a:p>
      </dgm:t>
    </dgm:pt>
    <dgm:pt modelId="{18FAAE96-E162-432E-8563-D94EB22A727E}">
      <dgm:prSet/>
      <dgm:spPr/>
      <dgm:t>
        <a:bodyPr/>
        <a:lstStyle/>
        <a:p>
          <a:pPr>
            <a:defRPr cap="all"/>
          </a:pPr>
          <a:r>
            <a:rPr lang="en-US"/>
            <a:t>• Shift from traditional banking risks to new business risks</a:t>
          </a:r>
        </a:p>
      </dgm:t>
    </dgm:pt>
    <dgm:pt modelId="{C320E9CF-DF55-4CD5-B4B6-4C6211F9C7FB}" type="parTrans" cxnId="{0F00A807-92C9-4A3B-898D-3D45199F88CB}">
      <dgm:prSet/>
      <dgm:spPr/>
      <dgm:t>
        <a:bodyPr/>
        <a:lstStyle/>
        <a:p>
          <a:endParaRPr lang="en-US"/>
        </a:p>
      </dgm:t>
    </dgm:pt>
    <dgm:pt modelId="{3FE28968-D64B-465B-9BA1-AB41112ABC3D}" type="sibTrans" cxnId="{0F00A807-92C9-4A3B-898D-3D45199F88CB}">
      <dgm:prSet/>
      <dgm:spPr/>
      <dgm:t>
        <a:bodyPr/>
        <a:lstStyle/>
        <a:p>
          <a:endParaRPr lang="en-US"/>
        </a:p>
      </dgm:t>
    </dgm:pt>
    <dgm:pt modelId="{C71D3776-11ED-4B2D-95E1-DB9E52530926}">
      <dgm:prSet/>
      <dgm:spPr/>
      <dgm:t>
        <a:bodyPr/>
        <a:lstStyle/>
        <a:p>
          <a:pPr>
            <a:defRPr cap="all"/>
          </a:pPr>
          <a:r>
            <a:rPr lang="en-US"/>
            <a:t>• Importance of addressing these risks for Nordea's future</a:t>
          </a:r>
        </a:p>
      </dgm:t>
    </dgm:pt>
    <dgm:pt modelId="{C31EDE47-DB20-46D4-BC70-7E146DD05540}" type="parTrans" cxnId="{F094CFEC-4FFE-47FD-A5BC-7F935D2FE565}">
      <dgm:prSet/>
      <dgm:spPr/>
      <dgm:t>
        <a:bodyPr/>
        <a:lstStyle/>
        <a:p>
          <a:endParaRPr lang="en-US"/>
        </a:p>
      </dgm:t>
    </dgm:pt>
    <dgm:pt modelId="{FC91AAE7-D6C8-445E-9EFF-D584A076EDE1}" type="sibTrans" cxnId="{F094CFEC-4FFE-47FD-A5BC-7F935D2FE565}">
      <dgm:prSet/>
      <dgm:spPr/>
      <dgm:t>
        <a:bodyPr/>
        <a:lstStyle/>
        <a:p>
          <a:endParaRPr lang="en-US"/>
        </a:p>
      </dgm:t>
    </dgm:pt>
    <dgm:pt modelId="{80A74C4C-612F-481C-9EE3-FC60EA98181D}" type="pres">
      <dgm:prSet presAssocID="{7561E790-C3DA-4028-B532-C9815942E01F}" presName="root" presStyleCnt="0">
        <dgm:presLayoutVars>
          <dgm:dir/>
          <dgm:resizeHandles val="exact"/>
        </dgm:presLayoutVars>
      </dgm:prSet>
      <dgm:spPr/>
    </dgm:pt>
    <dgm:pt modelId="{D98F9EB0-22DE-4CE5-9707-77EAA7E1ACE3}" type="pres">
      <dgm:prSet presAssocID="{A291EAD8-C7A7-439C-8CF5-E43D1779B23E}" presName="compNode" presStyleCnt="0"/>
      <dgm:spPr/>
    </dgm:pt>
    <dgm:pt modelId="{C472D863-822F-4B79-B7BB-1B9572C65A8D}" type="pres">
      <dgm:prSet presAssocID="{A291EAD8-C7A7-439C-8CF5-E43D1779B23E}" presName="iconBgRect" presStyleLbl="bgShp" presStyleIdx="0" presStyleCnt="3"/>
      <dgm:spPr>
        <a:prstGeom prst="round2DiagRect">
          <a:avLst>
            <a:gd name="adj1" fmla="val 29727"/>
            <a:gd name="adj2" fmla="val 0"/>
          </a:avLst>
        </a:prstGeom>
      </dgm:spPr>
    </dgm:pt>
    <dgm:pt modelId="{80D4BC4F-5052-4FF9-84D1-277A49C16FEC}" type="pres">
      <dgm:prSet presAssocID="{A291EAD8-C7A7-439C-8CF5-E43D1779B2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BD523EB1-C824-48FA-B282-9F9BF4900BAF}" type="pres">
      <dgm:prSet presAssocID="{A291EAD8-C7A7-439C-8CF5-E43D1779B23E}" presName="spaceRect" presStyleCnt="0"/>
      <dgm:spPr/>
    </dgm:pt>
    <dgm:pt modelId="{C58E856D-B41E-487E-8E07-2065FAA2DE2D}" type="pres">
      <dgm:prSet presAssocID="{A291EAD8-C7A7-439C-8CF5-E43D1779B23E}" presName="textRect" presStyleLbl="revTx" presStyleIdx="0" presStyleCnt="3">
        <dgm:presLayoutVars>
          <dgm:chMax val="1"/>
          <dgm:chPref val="1"/>
        </dgm:presLayoutVars>
      </dgm:prSet>
      <dgm:spPr/>
    </dgm:pt>
    <dgm:pt modelId="{EA5C90AC-56C7-4886-8ACF-75FAC0BE2808}" type="pres">
      <dgm:prSet presAssocID="{E5AEFCD1-C0E7-4DB5-80A1-2538699C023F}" presName="sibTrans" presStyleCnt="0"/>
      <dgm:spPr/>
    </dgm:pt>
    <dgm:pt modelId="{DC8C8257-C595-44FD-83AB-0F5F57792F8E}" type="pres">
      <dgm:prSet presAssocID="{18FAAE96-E162-432E-8563-D94EB22A727E}" presName="compNode" presStyleCnt="0"/>
      <dgm:spPr/>
    </dgm:pt>
    <dgm:pt modelId="{7F778EBF-F34C-4EE6-A1A3-89DE54A06F4A}" type="pres">
      <dgm:prSet presAssocID="{18FAAE96-E162-432E-8563-D94EB22A727E}" presName="iconBgRect" presStyleLbl="bgShp" presStyleIdx="1" presStyleCnt="3"/>
      <dgm:spPr>
        <a:prstGeom prst="round2DiagRect">
          <a:avLst>
            <a:gd name="adj1" fmla="val 29727"/>
            <a:gd name="adj2" fmla="val 0"/>
          </a:avLst>
        </a:prstGeom>
      </dgm:spPr>
    </dgm:pt>
    <dgm:pt modelId="{8B3EEB12-0CEB-4F52-BADC-054DFB8AECC7}" type="pres">
      <dgm:prSet presAssocID="{18FAAE96-E162-432E-8563-D94EB22A72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urt"/>
        </a:ext>
      </dgm:extLst>
    </dgm:pt>
    <dgm:pt modelId="{08A8D5CF-C40E-4F70-A447-C08DF3B95364}" type="pres">
      <dgm:prSet presAssocID="{18FAAE96-E162-432E-8563-D94EB22A727E}" presName="spaceRect" presStyleCnt="0"/>
      <dgm:spPr/>
    </dgm:pt>
    <dgm:pt modelId="{9F75A67C-A537-4941-B527-9F4D28385732}" type="pres">
      <dgm:prSet presAssocID="{18FAAE96-E162-432E-8563-D94EB22A727E}" presName="textRect" presStyleLbl="revTx" presStyleIdx="1" presStyleCnt="3">
        <dgm:presLayoutVars>
          <dgm:chMax val="1"/>
          <dgm:chPref val="1"/>
        </dgm:presLayoutVars>
      </dgm:prSet>
      <dgm:spPr/>
    </dgm:pt>
    <dgm:pt modelId="{4F9040F9-3C75-4452-B3FA-1290931BFF1E}" type="pres">
      <dgm:prSet presAssocID="{3FE28968-D64B-465B-9BA1-AB41112ABC3D}" presName="sibTrans" presStyleCnt="0"/>
      <dgm:spPr/>
    </dgm:pt>
    <dgm:pt modelId="{1AEA2DE0-5C3D-40A7-AB00-E686ABF468A1}" type="pres">
      <dgm:prSet presAssocID="{C71D3776-11ED-4B2D-95E1-DB9E52530926}" presName="compNode" presStyleCnt="0"/>
      <dgm:spPr/>
    </dgm:pt>
    <dgm:pt modelId="{85E11A58-EAD2-4495-9714-3391DE8F6DBD}" type="pres">
      <dgm:prSet presAssocID="{C71D3776-11ED-4B2D-95E1-DB9E52530926}" presName="iconBgRect" presStyleLbl="bgShp" presStyleIdx="2" presStyleCnt="3"/>
      <dgm:spPr>
        <a:prstGeom prst="round2DiagRect">
          <a:avLst>
            <a:gd name="adj1" fmla="val 29727"/>
            <a:gd name="adj2" fmla="val 0"/>
          </a:avLst>
        </a:prstGeom>
      </dgm:spPr>
    </dgm:pt>
    <dgm:pt modelId="{7F83F573-7C08-43D0-9271-14B926756564}" type="pres">
      <dgm:prSet presAssocID="{C71D3776-11ED-4B2D-95E1-DB9E5253092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9230B85C-3D84-4C0B-B33E-1DD5A33DB12E}" type="pres">
      <dgm:prSet presAssocID="{C71D3776-11ED-4B2D-95E1-DB9E52530926}" presName="spaceRect" presStyleCnt="0"/>
      <dgm:spPr/>
    </dgm:pt>
    <dgm:pt modelId="{49D35302-D2B0-4BBA-B8F2-9FBBD7A1E97E}" type="pres">
      <dgm:prSet presAssocID="{C71D3776-11ED-4B2D-95E1-DB9E52530926}" presName="textRect" presStyleLbl="revTx" presStyleIdx="2" presStyleCnt="3">
        <dgm:presLayoutVars>
          <dgm:chMax val="1"/>
          <dgm:chPref val="1"/>
        </dgm:presLayoutVars>
      </dgm:prSet>
      <dgm:spPr/>
    </dgm:pt>
  </dgm:ptLst>
  <dgm:cxnLst>
    <dgm:cxn modelId="{0F00A807-92C9-4A3B-898D-3D45199F88CB}" srcId="{7561E790-C3DA-4028-B532-C9815942E01F}" destId="{18FAAE96-E162-432E-8563-D94EB22A727E}" srcOrd="1" destOrd="0" parTransId="{C320E9CF-DF55-4CD5-B4B6-4C6211F9C7FB}" sibTransId="{3FE28968-D64B-465B-9BA1-AB41112ABC3D}"/>
    <dgm:cxn modelId="{A7A63E48-5A25-4E8B-9FEF-DED8022C3E5A}" srcId="{7561E790-C3DA-4028-B532-C9815942E01F}" destId="{A291EAD8-C7A7-439C-8CF5-E43D1779B23E}" srcOrd="0" destOrd="0" parTransId="{16815DB6-D9A0-429D-A531-C2A1E035B3AA}" sibTransId="{E5AEFCD1-C0E7-4DB5-80A1-2538699C023F}"/>
    <dgm:cxn modelId="{A2E4FD86-BBA0-4E35-AB4C-74BA57FE7FE6}" type="presOf" srcId="{C71D3776-11ED-4B2D-95E1-DB9E52530926}" destId="{49D35302-D2B0-4BBA-B8F2-9FBBD7A1E97E}" srcOrd="0" destOrd="0" presId="urn:microsoft.com/office/officeart/2018/5/layout/IconLeafLabelList"/>
    <dgm:cxn modelId="{DE71BFB5-19FD-4553-AE89-194AFA751C05}" type="presOf" srcId="{18FAAE96-E162-432E-8563-D94EB22A727E}" destId="{9F75A67C-A537-4941-B527-9F4D28385732}" srcOrd="0" destOrd="0" presId="urn:microsoft.com/office/officeart/2018/5/layout/IconLeafLabelList"/>
    <dgm:cxn modelId="{B7787FBB-830E-470A-A3A2-230474E8FDBE}" type="presOf" srcId="{7561E790-C3DA-4028-B532-C9815942E01F}" destId="{80A74C4C-612F-481C-9EE3-FC60EA98181D}" srcOrd="0" destOrd="0" presId="urn:microsoft.com/office/officeart/2018/5/layout/IconLeafLabelList"/>
    <dgm:cxn modelId="{940DEDEB-6F73-4E85-A90F-042D660029EC}" type="presOf" srcId="{A291EAD8-C7A7-439C-8CF5-E43D1779B23E}" destId="{C58E856D-B41E-487E-8E07-2065FAA2DE2D}" srcOrd="0" destOrd="0" presId="urn:microsoft.com/office/officeart/2018/5/layout/IconLeafLabelList"/>
    <dgm:cxn modelId="{F094CFEC-4FFE-47FD-A5BC-7F935D2FE565}" srcId="{7561E790-C3DA-4028-B532-C9815942E01F}" destId="{C71D3776-11ED-4B2D-95E1-DB9E52530926}" srcOrd="2" destOrd="0" parTransId="{C31EDE47-DB20-46D4-BC70-7E146DD05540}" sibTransId="{FC91AAE7-D6C8-445E-9EFF-D584A076EDE1}"/>
    <dgm:cxn modelId="{F4A561F4-B63C-4F46-9F15-D47F3C8E304C}" type="presParOf" srcId="{80A74C4C-612F-481C-9EE3-FC60EA98181D}" destId="{D98F9EB0-22DE-4CE5-9707-77EAA7E1ACE3}" srcOrd="0" destOrd="0" presId="urn:microsoft.com/office/officeart/2018/5/layout/IconLeafLabelList"/>
    <dgm:cxn modelId="{5771899C-E23E-483B-9103-0B8054DA36B4}" type="presParOf" srcId="{D98F9EB0-22DE-4CE5-9707-77EAA7E1ACE3}" destId="{C472D863-822F-4B79-B7BB-1B9572C65A8D}" srcOrd="0" destOrd="0" presId="urn:microsoft.com/office/officeart/2018/5/layout/IconLeafLabelList"/>
    <dgm:cxn modelId="{011B6531-29F4-40D5-8DEF-E6E97D93DB6F}" type="presParOf" srcId="{D98F9EB0-22DE-4CE5-9707-77EAA7E1ACE3}" destId="{80D4BC4F-5052-4FF9-84D1-277A49C16FEC}" srcOrd="1" destOrd="0" presId="urn:microsoft.com/office/officeart/2018/5/layout/IconLeafLabelList"/>
    <dgm:cxn modelId="{0F499718-1DB0-4C86-B518-42ABA54F4CFB}" type="presParOf" srcId="{D98F9EB0-22DE-4CE5-9707-77EAA7E1ACE3}" destId="{BD523EB1-C824-48FA-B282-9F9BF4900BAF}" srcOrd="2" destOrd="0" presId="urn:microsoft.com/office/officeart/2018/5/layout/IconLeafLabelList"/>
    <dgm:cxn modelId="{7B0899E0-A4C0-4D11-9D69-2D1291ABE529}" type="presParOf" srcId="{D98F9EB0-22DE-4CE5-9707-77EAA7E1ACE3}" destId="{C58E856D-B41E-487E-8E07-2065FAA2DE2D}" srcOrd="3" destOrd="0" presId="urn:microsoft.com/office/officeart/2018/5/layout/IconLeafLabelList"/>
    <dgm:cxn modelId="{10AC3DD7-D8BA-4460-89B3-FC6A2DB04165}" type="presParOf" srcId="{80A74C4C-612F-481C-9EE3-FC60EA98181D}" destId="{EA5C90AC-56C7-4886-8ACF-75FAC0BE2808}" srcOrd="1" destOrd="0" presId="urn:microsoft.com/office/officeart/2018/5/layout/IconLeafLabelList"/>
    <dgm:cxn modelId="{9D55C20F-DCDF-4D92-86A7-9AD6B2821241}" type="presParOf" srcId="{80A74C4C-612F-481C-9EE3-FC60EA98181D}" destId="{DC8C8257-C595-44FD-83AB-0F5F57792F8E}" srcOrd="2" destOrd="0" presId="urn:microsoft.com/office/officeart/2018/5/layout/IconLeafLabelList"/>
    <dgm:cxn modelId="{07D1E704-5B44-4783-9ED8-DC7C2C38D7E7}" type="presParOf" srcId="{DC8C8257-C595-44FD-83AB-0F5F57792F8E}" destId="{7F778EBF-F34C-4EE6-A1A3-89DE54A06F4A}" srcOrd="0" destOrd="0" presId="urn:microsoft.com/office/officeart/2018/5/layout/IconLeafLabelList"/>
    <dgm:cxn modelId="{75081D81-C06D-42F2-BF74-8B64E0DC6285}" type="presParOf" srcId="{DC8C8257-C595-44FD-83AB-0F5F57792F8E}" destId="{8B3EEB12-0CEB-4F52-BADC-054DFB8AECC7}" srcOrd="1" destOrd="0" presId="urn:microsoft.com/office/officeart/2018/5/layout/IconLeafLabelList"/>
    <dgm:cxn modelId="{4DA25D88-092C-4033-AC17-715D4D5932CB}" type="presParOf" srcId="{DC8C8257-C595-44FD-83AB-0F5F57792F8E}" destId="{08A8D5CF-C40E-4F70-A447-C08DF3B95364}" srcOrd="2" destOrd="0" presId="urn:microsoft.com/office/officeart/2018/5/layout/IconLeafLabelList"/>
    <dgm:cxn modelId="{287BFEFB-2A3C-402E-807A-CB1DEA691D56}" type="presParOf" srcId="{DC8C8257-C595-44FD-83AB-0F5F57792F8E}" destId="{9F75A67C-A537-4941-B527-9F4D28385732}" srcOrd="3" destOrd="0" presId="urn:microsoft.com/office/officeart/2018/5/layout/IconLeafLabelList"/>
    <dgm:cxn modelId="{20985417-409E-4206-865B-43BA2CC543A9}" type="presParOf" srcId="{80A74C4C-612F-481C-9EE3-FC60EA98181D}" destId="{4F9040F9-3C75-4452-B3FA-1290931BFF1E}" srcOrd="3" destOrd="0" presId="urn:microsoft.com/office/officeart/2018/5/layout/IconLeafLabelList"/>
    <dgm:cxn modelId="{1AFE5F6A-E4FE-4161-B54A-08F10571372E}" type="presParOf" srcId="{80A74C4C-612F-481C-9EE3-FC60EA98181D}" destId="{1AEA2DE0-5C3D-40A7-AB00-E686ABF468A1}" srcOrd="4" destOrd="0" presId="urn:microsoft.com/office/officeart/2018/5/layout/IconLeafLabelList"/>
    <dgm:cxn modelId="{069A01F8-A6E9-4993-9EBD-1ACBF6BDAF7B}" type="presParOf" srcId="{1AEA2DE0-5C3D-40A7-AB00-E686ABF468A1}" destId="{85E11A58-EAD2-4495-9714-3391DE8F6DBD}" srcOrd="0" destOrd="0" presId="urn:microsoft.com/office/officeart/2018/5/layout/IconLeafLabelList"/>
    <dgm:cxn modelId="{3E691B90-333E-4D51-A683-FDBBDF130E4A}" type="presParOf" srcId="{1AEA2DE0-5C3D-40A7-AB00-E686ABF468A1}" destId="{7F83F573-7C08-43D0-9271-14B926756564}" srcOrd="1" destOrd="0" presId="urn:microsoft.com/office/officeart/2018/5/layout/IconLeafLabelList"/>
    <dgm:cxn modelId="{002C486F-0677-4B93-AD16-DFD316A90A53}" type="presParOf" srcId="{1AEA2DE0-5C3D-40A7-AB00-E686ABF468A1}" destId="{9230B85C-3D84-4C0B-B33E-1DD5A33DB12E}" srcOrd="2" destOrd="0" presId="urn:microsoft.com/office/officeart/2018/5/layout/IconLeafLabelList"/>
    <dgm:cxn modelId="{4381DAFD-672C-4B8D-A1DD-CFA4B363D533}" type="presParOf" srcId="{1AEA2DE0-5C3D-40A7-AB00-E686ABF468A1}" destId="{49D35302-D2B0-4BBA-B8F2-9FBBD7A1E97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149F9B-9989-49F9-B811-3A389B2AEDA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D95F7CA5-8BCC-4C97-8C9C-9CDDB9DB51D1}">
      <dgm:prSet/>
      <dgm:spPr/>
      <dgm:t>
        <a:bodyPr/>
        <a:lstStyle/>
        <a:p>
          <a:r>
            <a:rPr lang="en-US"/>
            <a:t>• Hypothetical scenario: Apple launches a comprehensive financial services app</a:t>
          </a:r>
        </a:p>
      </dgm:t>
    </dgm:pt>
    <dgm:pt modelId="{CEEBB013-21D7-46CC-AF65-C6C1E6DA8D9F}" type="parTrans" cxnId="{972EF963-259C-42F2-9B04-97ACE4D8AF15}">
      <dgm:prSet/>
      <dgm:spPr/>
      <dgm:t>
        <a:bodyPr/>
        <a:lstStyle/>
        <a:p>
          <a:endParaRPr lang="en-US"/>
        </a:p>
      </dgm:t>
    </dgm:pt>
    <dgm:pt modelId="{0A85E9E3-C331-4348-A24F-9C008F494F75}" type="sibTrans" cxnId="{972EF963-259C-42F2-9B04-97ACE4D8AF15}">
      <dgm:prSet/>
      <dgm:spPr/>
      <dgm:t>
        <a:bodyPr/>
        <a:lstStyle/>
        <a:p>
          <a:endParaRPr lang="en-US"/>
        </a:p>
      </dgm:t>
    </dgm:pt>
    <dgm:pt modelId="{F60D91CC-1949-4A7A-AFCA-A044FFC3F78D}">
      <dgm:prSet/>
      <dgm:spPr/>
      <dgm:t>
        <a:bodyPr/>
        <a:lstStyle/>
        <a:p>
          <a:r>
            <a:rPr lang="en-US"/>
            <a:t>• Features: Payments, investments, loans, and banking services</a:t>
          </a:r>
        </a:p>
      </dgm:t>
    </dgm:pt>
    <dgm:pt modelId="{06C1A1A0-4123-4740-85C0-234855C6FB04}" type="parTrans" cxnId="{5E84C17C-66BF-4CD0-A766-C2D3FE61E118}">
      <dgm:prSet/>
      <dgm:spPr/>
      <dgm:t>
        <a:bodyPr/>
        <a:lstStyle/>
        <a:p>
          <a:endParaRPr lang="en-US"/>
        </a:p>
      </dgm:t>
    </dgm:pt>
    <dgm:pt modelId="{BCE9644C-25CE-443B-B808-42A4E50E1A42}" type="sibTrans" cxnId="{5E84C17C-66BF-4CD0-A766-C2D3FE61E118}">
      <dgm:prSet/>
      <dgm:spPr/>
      <dgm:t>
        <a:bodyPr/>
        <a:lstStyle/>
        <a:p>
          <a:endParaRPr lang="en-US"/>
        </a:p>
      </dgm:t>
    </dgm:pt>
    <dgm:pt modelId="{7C06BFD1-FA91-4C77-AE4D-689CFB4F106B}">
      <dgm:prSet/>
      <dgm:spPr/>
      <dgm:t>
        <a:bodyPr/>
        <a:lstStyle/>
        <a:p>
          <a:r>
            <a:rPr lang="en-US"/>
            <a:t>• Leverages Apple's brand, user base, and technological prowess</a:t>
          </a:r>
        </a:p>
      </dgm:t>
    </dgm:pt>
    <dgm:pt modelId="{3BDE6B8D-5404-4B6A-81B7-77480F09CE5C}" type="parTrans" cxnId="{FC900F6E-30E8-41A0-8199-513A105CC162}">
      <dgm:prSet/>
      <dgm:spPr/>
      <dgm:t>
        <a:bodyPr/>
        <a:lstStyle/>
        <a:p>
          <a:endParaRPr lang="en-US"/>
        </a:p>
      </dgm:t>
    </dgm:pt>
    <dgm:pt modelId="{7829B946-D848-4503-AD70-F63F6812A656}" type="sibTrans" cxnId="{FC900F6E-30E8-41A0-8199-513A105CC162}">
      <dgm:prSet/>
      <dgm:spPr/>
      <dgm:t>
        <a:bodyPr/>
        <a:lstStyle/>
        <a:p>
          <a:endParaRPr lang="en-US"/>
        </a:p>
      </dgm:t>
    </dgm:pt>
    <dgm:pt modelId="{3495C788-CB95-44B7-9C25-13224F4B0B48}" type="pres">
      <dgm:prSet presAssocID="{B2149F9B-9989-49F9-B811-3A389B2AEDAC}" presName="linear" presStyleCnt="0">
        <dgm:presLayoutVars>
          <dgm:animLvl val="lvl"/>
          <dgm:resizeHandles val="exact"/>
        </dgm:presLayoutVars>
      </dgm:prSet>
      <dgm:spPr/>
    </dgm:pt>
    <dgm:pt modelId="{09BB0669-EB71-4ECF-B821-E125A9097CF5}" type="pres">
      <dgm:prSet presAssocID="{D95F7CA5-8BCC-4C97-8C9C-9CDDB9DB51D1}" presName="parentText" presStyleLbl="node1" presStyleIdx="0" presStyleCnt="3">
        <dgm:presLayoutVars>
          <dgm:chMax val="0"/>
          <dgm:bulletEnabled val="1"/>
        </dgm:presLayoutVars>
      </dgm:prSet>
      <dgm:spPr/>
    </dgm:pt>
    <dgm:pt modelId="{EFB893FD-985A-414B-97B3-FD37EF925D4F}" type="pres">
      <dgm:prSet presAssocID="{0A85E9E3-C331-4348-A24F-9C008F494F75}" presName="spacer" presStyleCnt="0"/>
      <dgm:spPr/>
    </dgm:pt>
    <dgm:pt modelId="{4B981B1F-A396-49CC-B1F1-C8F2A5F816C2}" type="pres">
      <dgm:prSet presAssocID="{F60D91CC-1949-4A7A-AFCA-A044FFC3F78D}" presName="parentText" presStyleLbl="node1" presStyleIdx="1" presStyleCnt="3">
        <dgm:presLayoutVars>
          <dgm:chMax val="0"/>
          <dgm:bulletEnabled val="1"/>
        </dgm:presLayoutVars>
      </dgm:prSet>
      <dgm:spPr/>
    </dgm:pt>
    <dgm:pt modelId="{46340D25-7A1D-4E47-8FAA-BB9067C8DB2C}" type="pres">
      <dgm:prSet presAssocID="{BCE9644C-25CE-443B-B808-42A4E50E1A42}" presName="spacer" presStyleCnt="0"/>
      <dgm:spPr/>
    </dgm:pt>
    <dgm:pt modelId="{16D68BDB-A66D-423E-ADF2-9DFE4015CB74}" type="pres">
      <dgm:prSet presAssocID="{7C06BFD1-FA91-4C77-AE4D-689CFB4F106B}" presName="parentText" presStyleLbl="node1" presStyleIdx="2" presStyleCnt="3">
        <dgm:presLayoutVars>
          <dgm:chMax val="0"/>
          <dgm:bulletEnabled val="1"/>
        </dgm:presLayoutVars>
      </dgm:prSet>
      <dgm:spPr/>
    </dgm:pt>
  </dgm:ptLst>
  <dgm:cxnLst>
    <dgm:cxn modelId="{B9DC9712-09C7-4077-A104-20C1809EE50D}" type="presOf" srcId="{7C06BFD1-FA91-4C77-AE4D-689CFB4F106B}" destId="{16D68BDB-A66D-423E-ADF2-9DFE4015CB74}" srcOrd="0" destOrd="0" presId="urn:microsoft.com/office/officeart/2005/8/layout/vList2"/>
    <dgm:cxn modelId="{EA3F0537-5572-4A1C-AD81-F98709F96F6C}" type="presOf" srcId="{D95F7CA5-8BCC-4C97-8C9C-9CDDB9DB51D1}" destId="{09BB0669-EB71-4ECF-B821-E125A9097CF5}" srcOrd="0" destOrd="0" presId="urn:microsoft.com/office/officeart/2005/8/layout/vList2"/>
    <dgm:cxn modelId="{FDB7F037-70FF-4666-89D1-664E6B89CF85}" type="presOf" srcId="{B2149F9B-9989-49F9-B811-3A389B2AEDAC}" destId="{3495C788-CB95-44B7-9C25-13224F4B0B48}" srcOrd="0" destOrd="0" presId="urn:microsoft.com/office/officeart/2005/8/layout/vList2"/>
    <dgm:cxn modelId="{972EF963-259C-42F2-9B04-97ACE4D8AF15}" srcId="{B2149F9B-9989-49F9-B811-3A389B2AEDAC}" destId="{D95F7CA5-8BCC-4C97-8C9C-9CDDB9DB51D1}" srcOrd="0" destOrd="0" parTransId="{CEEBB013-21D7-46CC-AF65-C6C1E6DA8D9F}" sibTransId="{0A85E9E3-C331-4348-A24F-9C008F494F75}"/>
    <dgm:cxn modelId="{FC900F6E-30E8-41A0-8199-513A105CC162}" srcId="{B2149F9B-9989-49F9-B811-3A389B2AEDAC}" destId="{7C06BFD1-FA91-4C77-AE4D-689CFB4F106B}" srcOrd="2" destOrd="0" parTransId="{3BDE6B8D-5404-4B6A-81B7-77480F09CE5C}" sibTransId="{7829B946-D848-4503-AD70-F63F6812A656}"/>
    <dgm:cxn modelId="{5E84C17C-66BF-4CD0-A766-C2D3FE61E118}" srcId="{B2149F9B-9989-49F9-B811-3A389B2AEDAC}" destId="{F60D91CC-1949-4A7A-AFCA-A044FFC3F78D}" srcOrd="1" destOrd="0" parTransId="{06C1A1A0-4123-4740-85C0-234855C6FB04}" sibTransId="{BCE9644C-25CE-443B-B808-42A4E50E1A42}"/>
    <dgm:cxn modelId="{45C5B08D-FC58-4E12-8453-C96EE2AAA0BA}" type="presOf" srcId="{F60D91CC-1949-4A7A-AFCA-A044FFC3F78D}" destId="{4B981B1F-A396-49CC-B1F1-C8F2A5F816C2}" srcOrd="0" destOrd="0" presId="urn:microsoft.com/office/officeart/2005/8/layout/vList2"/>
    <dgm:cxn modelId="{2CD8C234-A2BD-41B5-BAF9-BB0DE716C78C}" type="presParOf" srcId="{3495C788-CB95-44B7-9C25-13224F4B0B48}" destId="{09BB0669-EB71-4ECF-B821-E125A9097CF5}" srcOrd="0" destOrd="0" presId="urn:microsoft.com/office/officeart/2005/8/layout/vList2"/>
    <dgm:cxn modelId="{76A0EA95-C864-41F5-9E04-417B00F02DEF}" type="presParOf" srcId="{3495C788-CB95-44B7-9C25-13224F4B0B48}" destId="{EFB893FD-985A-414B-97B3-FD37EF925D4F}" srcOrd="1" destOrd="0" presId="urn:microsoft.com/office/officeart/2005/8/layout/vList2"/>
    <dgm:cxn modelId="{9D43A422-9B63-4DB6-B8C0-BD5D7B31563C}" type="presParOf" srcId="{3495C788-CB95-44B7-9C25-13224F4B0B48}" destId="{4B981B1F-A396-49CC-B1F1-C8F2A5F816C2}" srcOrd="2" destOrd="0" presId="urn:microsoft.com/office/officeart/2005/8/layout/vList2"/>
    <dgm:cxn modelId="{1F7F2FF9-7F34-46A5-A7F5-BF055965433F}" type="presParOf" srcId="{3495C788-CB95-44B7-9C25-13224F4B0B48}" destId="{46340D25-7A1D-4E47-8FAA-BB9067C8DB2C}" srcOrd="3" destOrd="0" presId="urn:microsoft.com/office/officeart/2005/8/layout/vList2"/>
    <dgm:cxn modelId="{ACE6E93E-FAA3-47DA-A4DD-CCD70875A83F}" type="presParOf" srcId="{3495C788-CB95-44B7-9C25-13224F4B0B48}" destId="{16D68BDB-A66D-423E-ADF2-9DFE4015CB74}"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59541DF-E565-45C8-9643-DF7A52728BE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EB735995-9720-41F0-8B10-C29C98CC51BE}">
      <dgm:prSet/>
      <dgm:spPr/>
      <dgm:t>
        <a:bodyPr/>
        <a:lstStyle/>
        <a:p>
          <a:r>
            <a:rPr lang="en-US"/>
            <a:t>• Potential loss of market share in Nordic countries</a:t>
          </a:r>
        </a:p>
      </dgm:t>
    </dgm:pt>
    <dgm:pt modelId="{488AABC5-8006-46C1-81B6-5DD26F0F659B}" type="parTrans" cxnId="{89A57221-AB8E-44DC-8EED-28B17BDB46E2}">
      <dgm:prSet/>
      <dgm:spPr/>
      <dgm:t>
        <a:bodyPr/>
        <a:lstStyle/>
        <a:p>
          <a:endParaRPr lang="en-US"/>
        </a:p>
      </dgm:t>
    </dgm:pt>
    <dgm:pt modelId="{BADFDBD5-057C-4F38-B315-C23E7756B550}" type="sibTrans" cxnId="{89A57221-AB8E-44DC-8EED-28B17BDB46E2}">
      <dgm:prSet/>
      <dgm:spPr/>
      <dgm:t>
        <a:bodyPr/>
        <a:lstStyle/>
        <a:p>
          <a:endParaRPr lang="en-US"/>
        </a:p>
      </dgm:t>
    </dgm:pt>
    <dgm:pt modelId="{6DC1F7BE-8D8E-4DA4-B041-F7C750D3EC9A}">
      <dgm:prSet/>
      <dgm:spPr/>
      <dgm:t>
        <a:bodyPr/>
        <a:lstStyle/>
        <a:p>
          <a:r>
            <a:rPr lang="en-US"/>
            <a:t>• Erosion of customer base, especially younger demographics</a:t>
          </a:r>
        </a:p>
      </dgm:t>
    </dgm:pt>
    <dgm:pt modelId="{2AAB07E8-727C-4064-BB67-241CEC521A43}" type="parTrans" cxnId="{08341C4B-CA25-46C7-86A6-F34B97A9AD48}">
      <dgm:prSet/>
      <dgm:spPr/>
      <dgm:t>
        <a:bodyPr/>
        <a:lstStyle/>
        <a:p>
          <a:endParaRPr lang="en-US"/>
        </a:p>
      </dgm:t>
    </dgm:pt>
    <dgm:pt modelId="{1F3E4A7E-4EB7-4510-879B-78BD1A8E3186}" type="sibTrans" cxnId="{08341C4B-CA25-46C7-86A6-F34B97A9AD48}">
      <dgm:prSet/>
      <dgm:spPr/>
      <dgm:t>
        <a:bodyPr/>
        <a:lstStyle/>
        <a:p>
          <a:endParaRPr lang="en-US"/>
        </a:p>
      </dgm:t>
    </dgm:pt>
    <dgm:pt modelId="{C3D4D0C8-352A-4C22-A18D-4E6ABF61C5AE}">
      <dgm:prSet/>
      <dgm:spPr/>
      <dgm:t>
        <a:bodyPr/>
        <a:lstStyle/>
        <a:p>
          <a:r>
            <a:rPr lang="en-US"/>
            <a:t>• Challenge to Nordea's digital banking initiatives</a:t>
          </a:r>
        </a:p>
      </dgm:t>
    </dgm:pt>
    <dgm:pt modelId="{085660A7-2D4F-44C2-82A2-30F744738FDF}" type="parTrans" cxnId="{95C2F59E-3498-43BF-82FF-EC67B2121955}">
      <dgm:prSet/>
      <dgm:spPr/>
      <dgm:t>
        <a:bodyPr/>
        <a:lstStyle/>
        <a:p>
          <a:endParaRPr lang="en-US"/>
        </a:p>
      </dgm:t>
    </dgm:pt>
    <dgm:pt modelId="{352B3C0C-6FBE-4EDC-AB62-3D29AE04B341}" type="sibTrans" cxnId="{95C2F59E-3498-43BF-82FF-EC67B2121955}">
      <dgm:prSet/>
      <dgm:spPr/>
      <dgm:t>
        <a:bodyPr/>
        <a:lstStyle/>
        <a:p>
          <a:endParaRPr lang="en-US"/>
        </a:p>
      </dgm:t>
    </dgm:pt>
    <dgm:pt modelId="{24D67264-9786-4A97-83BC-0A41ABD7E02C}" type="pres">
      <dgm:prSet presAssocID="{359541DF-E565-45C8-9643-DF7A52728BED}" presName="vert0" presStyleCnt="0">
        <dgm:presLayoutVars>
          <dgm:dir/>
          <dgm:animOne val="branch"/>
          <dgm:animLvl val="lvl"/>
        </dgm:presLayoutVars>
      </dgm:prSet>
      <dgm:spPr/>
    </dgm:pt>
    <dgm:pt modelId="{2CB4EAB2-306E-46D9-BD89-12F0CA9F43E3}" type="pres">
      <dgm:prSet presAssocID="{EB735995-9720-41F0-8B10-C29C98CC51BE}" presName="thickLine" presStyleLbl="alignNode1" presStyleIdx="0" presStyleCnt="3"/>
      <dgm:spPr/>
    </dgm:pt>
    <dgm:pt modelId="{5900A89E-73EE-4F5F-BCEF-C5F37DD6A781}" type="pres">
      <dgm:prSet presAssocID="{EB735995-9720-41F0-8B10-C29C98CC51BE}" presName="horz1" presStyleCnt="0"/>
      <dgm:spPr/>
    </dgm:pt>
    <dgm:pt modelId="{8E3FA076-1B77-44FF-96B3-64166F61279E}" type="pres">
      <dgm:prSet presAssocID="{EB735995-9720-41F0-8B10-C29C98CC51BE}" presName="tx1" presStyleLbl="revTx" presStyleIdx="0" presStyleCnt="3"/>
      <dgm:spPr/>
    </dgm:pt>
    <dgm:pt modelId="{B213B9AF-1DC6-44B0-9FF3-22CB6438FB66}" type="pres">
      <dgm:prSet presAssocID="{EB735995-9720-41F0-8B10-C29C98CC51BE}" presName="vert1" presStyleCnt="0"/>
      <dgm:spPr/>
    </dgm:pt>
    <dgm:pt modelId="{B24584BB-A596-4BDB-ADFB-F6107F44163E}" type="pres">
      <dgm:prSet presAssocID="{6DC1F7BE-8D8E-4DA4-B041-F7C750D3EC9A}" presName="thickLine" presStyleLbl="alignNode1" presStyleIdx="1" presStyleCnt="3"/>
      <dgm:spPr/>
    </dgm:pt>
    <dgm:pt modelId="{03ADCC28-9A1F-43F0-82A8-56112AC24249}" type="pres">
      <dgm:prSet presAssocID="{6DC1F7BE-8D8E-4DA4-B041-F7C750D3EC9A}" presName="horz1" presStyleCnt="0"/>
      <dgm:spPr/>
    </dgm:pt>
    <dgm:pt modelId="{E01258D0-FB26-451E-B9A1-35BA28F567A8}" type="pres">
      <dgm:prSet presAssocID="{6DC1F7BE-8D8E-4DA4-B041-F7C750D3EC9A}" presName="tx1" presStyleLbl="revTx" presStyleIdx="1" presStyleCnt="3"/>
      <dgm:spPr/>
    </dgm:pt>
    <dgm:pt modelId="{48E285ED-604B-4E6F-A0B3-4E315FB244D6}" type="pres">
      <dgm:prSet presAssocID="{6DC1F7BE-8D8E-4DA4-B041-F7C750D3EC9A}" presName="vert1" presStyleCnt="0"/>
      <dgm:spPr/>
    </dgm:pt>
    <dgm:pt modelId="{2778173D-EB62-4EBA-BDCD-C3E117F15C6A}" type="pres">
      <dgm:prSet presAssocID="{C3D4D0C8-352A-4C22-A18D-4E6ABF61C5AE}" presName="thickLine" presStyleLbl="alignNode1" presStyleIdx="2" presStyleCnt="3"/>
      <dgm:spPr/>
    </dgm:pt>
    <dgm:pt modelId="{2FB9D729-27B1-4EFC-8F16-C8CA1408957C}" type="pres">
      <dgm:prSet presAssocID="{C3D4D0C8-352A-4C22-A18D-4E6ABF61C5AE}" presName="horz1" presStyleCnt="0"/>
      <dgm:spPr/>
    </dgm:pt>
    <dgm:pt modelId="{9909D80F-0966-45A7-9989-3AB1BD9EB3BF}" type="pres">
      <dgm:prSet presAssocID="{C3D4D0C8-352A-4C22-A18D-4E6ABF61C5AE}" presName="tx1" presStyleLbl="revTx" presStyleIdx="2" presStyleCnt="3"/>
      <dgm:spPr/>
    </dgm:pt>
    <dgm:pt modelId="{43F28069-F99F-43CA-960B-105A156B012C}" type="pres">
      <dgm:prSet presAssocID="{C3D4D0C8-352A-4C22-A18D-4E6ABF61C5AE}" presName="vert1" presStyleCnt="0"/>
      <dgm:spPr/>
    </dgm:pt>
  </dgm:ptLst>
  <dgm:cxnLst>
    <dgm:cxn modelId="{89A57221-AB8E-44DC-8EED-28B17BDB46E2}" srcId="{359541DF-E565-45C8-9643-DF7A52728BED}" destId="{EB735995-9720-41F0-8B10-C29C98CC51BE}" srcOrd="0" destOrd="0" parTransId="{488AABC5-8006-46C1-81B6-5DD26F0F659B}" sibTransId="{BADFDBD5-057C-4F38-B315-C23E7756B550}"/>
    <dgm:cxn modelId="{70142C2B-8BC9-4753-9767-A148FD77D88B}" type="presOf" srcId="{6DC1F7BE-8D8E-4DA4-B041-F7C750D3EC9A}" destId="{E01258D0-FB26-451E-B9A1-35BA28F567A8}" srcOrd="0" destOrd="0" presId="urn:microsoft.com/office/officeart/2008/layout/LinedList"/>
    <dgm:cxn modelId="{90BACA68-2C34-4AA3-9399-D1BDAAC5DE26}" type="presOf" srcId="{359541DF-E565-45C8-9643-DF7A52728BED}" destId="{24D67264-9786-4A97-83BC-0A41ABD7E02C}" srcOrd="0" destOrd="0" presId="urn:microsoft.com/office/officeart/2008/layout/LinedList"/>
    <dgm:cxn modelId="{08341C4B-CA25-46C7-86A6-F34B97A9AD48}" srcId="{359541DF-E565-45C8-9643-DF7A52728BED}" destId="{6DC1F7BE-8D8E-4DA4-B041-F7C750D3EC9A}" srcOrd="1" destOrd="0" parTransId="{2AAB07E8-727C-4064-BB67-241CEC521A43}" sibTransId="{1F3E4A7E-4EB7-4510-879B-78BD1A8E3186}"/>
    <dgm:cxn modelId="{2DEA2272-B8CC-49FC-AEB3-F8E2217CAF35}" type="presOf" srcId="{EB735995-9720-41F0-8B10-C29C98CC51BE}" destId="{8E3FA076-1B77-44FF-96B3-64166F61279E}" srcOrd="0" destOrd="0" presId="urn:microsoft.com/office/officeart/2008/layout/LinedList"/>
    <dgm:cxn modelId="{63EE178B-3DA6-403F-9181-9B4D99CBEF6A}" type="presOf" srcId="{C3D4D0C8-352A-4C22-A18D-4E6ABF61C5AE}" destId="{9909D80F-0966-45A7-9989-3AB1BD9EB3BF}" srcOrd="0" destOrd="0" presId="urn:microsoft.com/office/officeart/2008/layout/LinedList"/>
    <dgm:cxn modelId="{95C2F59E-3498-43BF-82FF-EC67B2121955}" srcId="{359541DF-E565-45C8-9643-DF7A52728BED}" destId="{C3D4D0C8-352A-4C22-A18D-4E6ABF61C5AE}" srcOrd="2" destOrd="0" parTransId="{085660A7-2D4F-44C2-82A2-30F744738FDF}" sibTransId="{352B3C0C-6FBE-4EDC-AB62-3D29AE04B341}"/>
    <dgm:cxn modelId="{5CC712D4-4572-4FD3-A190-070E1932E3B2}" type="presParOf" srcId="{24D67264-9786-4A97-83BC-0A41ABD7E02C}" destId="{2CB4EAB2-306E-46D9-BD89-12F0CA9F43E3}" srcOrd="0" destOrd="0" presId="urn:microsoft.com/office/officeart/2008/layout/LinedList"/>
    <dgm:cxn modelId="{E9C1830F-8918-4653-A116-7BB7F3BEDD2B}" type="presParOf" srcId="{24D67264-9786-4A97-83BC-0A41ABD7E02C}" destId="{5900A89E-73EE-4F5F-BCEF-C5F37DD6A781}" srcOrd="1" destOrd="0" presId="urn:microsoft.com/office/officeart/2008/layout/LinedList"/>
    <dgm:cxn modelId="{1AAE10FD-9BDF-43D4-B120-4192D0A9DC87}" type="presParOf" srcId="{5900A89E-73EE-4F5F-BCEF-C5F37DD6A781}" destId="{8E3FA076-1B77-44FF-96B3-64166F61279E}" srcOrd="0" destOrd="0" presId="urn:microsoft.com/office/officeart/2008/layout/LinedList"/>
    <dgm:cxn modelId="{F62BDB06-1232-49B9-88E9-60DB1040E7C0}" type="presParOf" srcId="{5900A89E-73EE-4F5F-BCEF-C5F37DD6A781}" destId="{B213B9AF-1DC6-44B0-9FF3-22CB6438FB66}" srcOrd="1" destOrd="0" presId="urn:microsoft.com/office/officeart/2008/layout/LinedList"/>
    <dgm:cxn modelId="{9F2FEF90-5148-43DE-B3A2-9808502E0205}" type="presParOf" srcId="{24D67264-9786-4A97-83BC-0A41ABD7E02C}" destId="{B24584BB-A596-4BDB-ADFB-F6107F44163E}" srcOrd="2" destOrd="0" presId="urn:microsoft.com/office/officeart/2008/layout/LinedList"/>
    <dgm:cxn modelId="{11230F33-800A-4B1B-B676-78FDFB359071}" type="presParOf" srcId="{24D67264-9786-4A97-83BC-0A41ABD7E02C}" destId="{03ADCC28-9A1F-43F0-82A8-56112AC24249}" srcOrd="3" destOrd="0" presId="urn:microsoft.com/office/officeart/2008/layout/LinedList"/>
    <dgm:cxn modelId="{734619D2-C4AB-4FE7-B094-DF413251F808}" type="presParOf" srcId="{03ADCC28-9A1F-43F0-82A8-56112AC24249}" destId="{E01258D0-FB26-451E-B9A1-35BA28F567A8}" srcOrd="0" destOrd="0" presId="urn:microsoft.com/office/officeart/2008/layout/LinedList"/>
    <dgm:cxn modelId="{142F5058-41CD-477F-B5CA-BE19B7712502}" type="presParOf" srcId="{03ADCC28-9A1F-43F0-82A8-56112AC24249}" destId="{48E285ED-604B-4E6F-A0B3-4E315FB244D6}" srcOrd="1" destOrd="0" presId="urn:microsoft.com/office/officeart/2008/layout/LinedList"/>
    <dgm:cxn modelId="{3541AFA1-D30B-435F-998F-2A6CBC47A48F}" type="presParOf" srcId="{24D67264-9786-4A97-83BC-0A41ABD7E02C}" destId="{2778173D-EB62-4EBA-BDCD-C3E117F15C6A}" srcOrd="4" destOrd="0" presId="urn:microsoft.com/office/officeart/2008/layout/LinedList"/>
    <dgm:cxn modelId="{1144D90F-1F7A-4981-A4AC-32752F6D027A}" type="presParOf" srcId="{24D67264-9786-4A97-83BC-0A41ABD7E02C}" destId="{2FB9D729-27B1-4EFC-8F16-C8CA1408957C}" srcOrd="5" destOrd="0" presId="urn:microsoft.com/office/officeart/2008/layout/LinedList"/>
    <dgm:cxn modelId="{D137F601-322A-465F-B80B-20504327F6CB}" type="presParOf" srcId="{2FB9D729-27B1-4EFC-8F16-C8CA1408957C}" destId="{9909D80F-0966-45A7-9989-3AB1BD9EB3BF}" srcOrd="0" destOrd="0" presId="urn:microsoft.com/office/officeart/2008/layout/LinedList"/>
    <dgm:cxn modelId="{75123464-A1FF-4815-B14F-E6B5EE08339F}" type="presParOf" srcId="{2FB9D729-27B1-4EFC-8F16-C8CA1408957C}" destId="{43F28069-F99F-43CA-960B-105A156B012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A37A35-99CB-48A1-BEF4-EECD4CEB7EA3}"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2B1B32BE-5CEC-4028-AC39-144FB02D9F48}">
      <dgm:prSet/>
      <dgm:spPr/>
      <dgm:t>
        <a:bodyPr/>
        <a:lstStyle/>
        <a:p>
          <a:r>
            <a:rPr lang="en-US"/>
            <a:t>• Potential loss of prime customers to Apple's offering</a:t>
          </a:r>
        </a:p>
      </dgm:t>
    </dgm:pt>
    <dgm:pt modelId="{A851DB98-1F18-4AEE-A930-64EC4D278FC9}" type="parTrans" cxnId="{F73EB463-7698-40D7-9AE8-8A6552B237B1}">
      <dgm:prSet/>
      <dgm:spPr/>
      <dgm:t>
        <a:bodyPr/>
        <a:lstStyle/>
        <a:p>
          <a:endParaRPr lang="en-US"/>
        </a:p>
      </dgm:t>
    </dgm:pt>
    <dgm:pt modelId="{D3EDF2AB-CE0C-4AC3-A50A-2C5AC5D97EAC}" type="sibTrans" cxnId="{F73EB463-7698-40D7-9AE8-8A6552B237B1}">
      <dgm:prSet/>
      <dgm:spPr/>
      <dgm:t>
        <a:bodyPr/>
        <a:lstStyle/>
        <a:p>
          <a:endParaRPr lang="en-US"/>
        </a:p>
      </dgm:t>
    </dgm:pt>
    <dgm:pt modelId="{E73396DC-460D-4410-853A-EB4E2123D6BE}">
      <dgm:prSet/>
      <dgm:spPr/>
      <dgm:t>
        <a:bodyPr/>
        <a:lstStyle/>
        <a:p>
          <a:r>
            <a:rPr lang="en-US"/>
            <a:t>• Increase in non-performing loans ratio</a:t>
          </a:r>
        </a:p>
      </dgm:t>
    </dgm:pt>
    <dgm:pt modelId="{D7A5C392-9A1C-4535-AFAF-DDB11F629ADF}" type="parTrans" cxnId="{0F728623-2FC3-48AA-B56F-755D5D00C296}">
      <dgm:prSet/>
      <dgm:spPr/>
      <dgm:t>
        <a:bodyPr/>
        <a:lstStyle/>
        <a:p>
          <a:endParaRPr lang="en-US"/>
        </a:p>
      </dgm:t>
    </dgm:pt>
    <dgm:pt modelId="{748E5191-CF23-403B-A95F-AFE873571FBA}" type="sibTrans" cxnId="{0F728623-2FC3-48AA-B56F-755D5D00C296}">
      <dgm:prSet/>
      <dgm:spPr/>
      <dgm:t>
        <a:bodyPr/>
        <a:lstStyle/>
        <a:p>
          <a:endParaRPr lang="en-US"/>
        </a:p>
      </dgm:t>
    </dgm:pt>
    <dgm:pt modelId="{21D53B3F-2571-496B-BE86-54F51CD74351}">
      <dgm:prSet/>
      <dgm:spPr/>
      <dgm:t>
        <a:bodyPr/>
        <a:lstStyle/>
        <a:p>
          <a:r>
            <a:rPr lang="en-US"/>
            <a:t>• Impact on Nordea's credit risk models and provisioning</a:t>
          </a:r>
        </a:p>
      </dgm:t>
    </dgm:pt>
    <dgm:pt modelId="{D0D56A88-3AB8-4668-AA8A-B16ABB61BED0}" type="parTrans" cxnId="{C674AC27-50B7-4097-9C93-0EC648BE5691}">
      <dgm:prSet/>
      <dgm:spPr/>
      <dgm:t>
        <a:bodyPr/>
        <a:lstStyle/>
        <a:p>
          <a:endParaRPr lang="en-US"/>
        </a:p>
      </dgm:t>
    </dgm:pt>
    <dgm:pt modelId="{1B545458-62C5-495B-917C-DE77FC0388CB}" type="sibTrans" cxnId="{C674AC27-50B7-4097-9C93-0EC648BE5691}">
      <dgm:prSet/>
      <dgm:spPr/>
      <dgm:t>
        <a:bodyPr/>
        <a:lstStyle/>
        <a:p>
          <a:endParaRPr lang="en-US"/>
        </a:p>
      </dgm:t>
    </dgm:pt>
    <dgm:pt modelId="{482BA672-42CF-4197-9751-9AA38D339B81}" type="pres">
      <dgm:prSet presAssocID="{73A37A35-99CB-48A1-BEF4-EECD4CEB7EA3}" presName="outerComposite" presStyleCnt="0">
        <dgm:presLayoutVars>
          <dgm:chMax val="5"/>
          <dgm:dir/>
          <dgm:resizeHandles val="exact"/>
        </dgm:presLayoutVars>
      </dgm:prSet>
      <dgm:spPr/>
    </dgm:pt>
    <dgm:pt modelId="{7D1D2AC4-D39E-4F19-A582-9F979F94AF32}" type="pres">
      <dgm:prSet presAssocID="{73A37A35-99CB-48A1-BEF4-EECD4CEB7EA3}" presName="dummyMaxCanvas" presStyleCnt="0">
        <dgm:presLayoutVars/>
      </dgm:prSet>
      <dgm:spPr/>
    </dgm:pt>
    <dgm:pt modelId="{B92671DE-C7AB-4BB0-975C-39BC3346FC8A}" type="pres">
      <dgm:prSet presAssocID="{73A37A35-99CB-48A1-BEF4-EECD4CEB7EA3}" presName="ThreeNodes_1" presStyleLbl="node1" presStyleIdx="0" presStyleCnt="3">
        <dgm:presLayoutVars>
          <dgm:bulletEnabled val="1"/>
        </dgm:presLayoutVars>
      </dgm:prSet>
      <dgm:spPr/>
    </dgm:pt>
    <dgm:pt modelId="{8EDD2361-DE75-4BE6-85CB-96ADE4BBF881}" type="pres">
      <dgm:prSet presAssocID="{73A37A35-99CB-48A1-BEF4-EECD4CEB7EA3}" presName="ThreeNodes_2" presStyleLbl="node1" presStyleIdx="1" presStyleCnt="3">
        <dgm:presLayoutVars>
          <dgm:bulletEnabled val="1"/>
        </dgm:presLayoutVars>
      </dgm:prSet>
      <dgm:spPr/>
    </dgm:pt>
    <dgm:pt modelId="{FCC04F8A-F7ED-4626-8BD7-BE925DA5B0D0}" type="pres">
      <dgm:prSet presAssocID="{73A37A35-99CB-48A1-BEF4-EECD4CEB7EA3}" presName="ThreeNodes_3" presStyleLbl="node1" presStyleIdx="2" presStyleCnt="3">
        <dgm:presLayoutVars>
          <dgm:bulletEnabled val="1"/>
        </dgm:presLayoutVars>
      </dgm:prSet>
      <dgm:spPr/>
    </dgm:pt>
    <dgm:pt modelId="{6B9B63DC-2498-4011-BB64-C337F9783ADE}" type="pres">
      <dgm:prSet presAssocID="{73A37A35-99CB-48A1-BEF4-EECD4CEB7EA3}" presName="ThreeConn_1-2" presStyleLbl="fgAccFollowNode1" presStyleIdx="0" presStyleCnt="2">
        <dgm:presLayoutVars>
          <dgm:bulletEnabled val="1"/>
        </dgm:presLayoutVars>
      </dgm:prSet>
      <dgm:spPr/>
    </dgm:pt>
    <dgm:pt modelId="{FD93DD1D-2FDA-48B5-88BE-C57E7478AAFA}" type="pres">
      <dgm:prSet presAssocID="{73A37A35-99CB-48A1-BEF4-EECD4CEB7EA3}" presName="ThreeConn_2-3" presStyleLbl="fgAccFollowNode1" presStyleIdx="1" presStyleCnt="2">
        <dgm:presLayoutVars>
          <dgm:bulletEnabled val="1"/>
        </dgm:presLayoutVars>
      </dgm:prSet>
      <dgm:spPr/>
    </dgm:pt>
    <dgm:pt modelId="{9BF0547C-5615-4B58-934F-39C629E03009}" type="pres">
      <dgm:prSet presAssocID="{73A37A35-99CB-48A1-BEF4-EECD4CEB7EA3}" presName="ThreeNodes_1_text" presStyleLbl="node1" presStyleIdx="2" presStyleCnt="3">
        <dgm:presLayoutVars>
          <dgm:bulletEnabled val="1"/>
        </dgm:presLayoutVars>
      </dgm:prSet>
      <dgm:spPr/>
    </dgm:pt>
    <dgm:pt modelId="{9BB55AAE-3A72-4194-A455-2A9A83EBB742}" type="pres">
      <dgm:prSet presAssocID="{73A37A35-99CB-48A1-BEF4-EECD4CEB7EA3}" presName="ThreeNodes_2_text" presStyleLbl="node1" presStyleIdx="2" presStyleCnt="3">
        <dgm:presLayoutVars>
          <dgm:bulletEnabled val="1"/>
        </dgm:presLayoutVars>
      </dgm:prSet>
      <dgm:spPr/>
    </dgm:pt>
    <dgm:pt modelId="{2F4C722E-8C9F-4443-9DEE-5E3692AC9BAF}" type="pres">
      <dgm:prSet presAssocID="{73A37A35-99CB-48A1-BEF4-EECD4CEB7EA3}" presName="ThreeNodes_3_text" presStyleLbl="node1" presStyleIdx="2" presStyleCnt="3">
        <dgm:presLayoutVars>
          <dgm:bulletEnabled val="1"/>
        </dgm:presLayoutVars>
      </dgm:prSet>
      <dgm:spPr/>
    </dgm:pt>
  </dgm:ptLst>
  <dgm:cxnLst>
    <dgm:cxn modelId="{6CA19020-F1C3-4CAE-8273-112DFBFF3A17}" type="presOf" srcId="{21D53B3F-2571-496B-BE86-54F51CD74351}" destId="{2F4C722E-8C9F-4443-9DEE-5E3692AC9BAF}" srcOrd="1" destOrd="0" presId="urn:microsoft.com/office/officeart/2005/8/layout/vProcess5"/>
    <dgm:cxn modelId="{0F728623-2FC3-48AA-B56F-755D5D00C296}" srcId="{73A37A35-99CB-48A1-BEF4-EECD4CEB7EA3}" destId="{E73396DC-460D-4410-853A-EB4E2123D6BE}" srcOrd="1" destOrd="0" parTransId="{D7A5C392-9A1C-4535-AFAF-DDB11F629ADF}" sibTransId="{748E5191-CF23-403B-A95F-AFE873571FBA}"/>
    <dgm:cxn modelId="{C674AC27-50B7-4097-9C93-0EC648BE5691}" srcId="{73A37A35-99CB-48A1-BEF4-EECD4CEB7EA3}" destId="{21D53B3F-2571-496B-BE86-54F51CD74351}" srcOrd="2" destOrd="0" parTransId="{D0D56A88-3AB8-4668-AA8A-B16ABB61BED0}" sibTransId="{1B545458-62C5-495B-917C-DE77FC0388CB}"/>
    <dgm:cxn modelId="{80321838-258A-4E26-BCE0-38CC2A3BD8C8}" type="presOf" srcId="{748E5191-CF23-403B-A95F-AFE873571FBA}" destId="{FD93DD1D-2FDA-48B5-88BE-C57E7478AAFA}" srcOrd="0" destOrd="0" presId="urn:microsoft.com/office/officeart/2005/8/layout/vProcess5"/>
    <dgm:cxn modelId="{F73EB463-7698-40D7-9AE8-8A6552B237B1}" srcId="{73A37A35-99CB-48A1-BEF4-EECD4CEB7EA3}" destId="{2B1B32BE-5CEC-4028-AC39-144FB02D9F48}" srcOrd="0" destOrd="0" parTransId="{A851DB98-1F18-4AEE-A930-64EC4D278FC9}" sibTransId="{D3EDF2AB-CE0C-4AC3-A50A-2C5AC5D97EAC}"/>
    <dgm:cxn modelId="{833ADF4B-D084-4FF8-AECB-074460720DE0}" type="presOf" srcId="{D3EDF2AB-CE0C-4AC3-A50A-2C5AC5D97EAC}" destId="{6B9B63DC-2498-4011-BB64-C337F9783ADE}" srcOrd="0" destOrd="0" presId="urn:microsoft.com/office/officeart/2005/8/layout/vProcess5"/>
    <dgm:cxn modelId="{CEB3AD82-9E0C-49C5-8C53-FE4B0F5362CE}" type="presOf" srcId="{2B1B32BE-5CEC-4028-AC39-144FB02D9F48}" destId="{B92671DE-C7AB-4BB0-975C-39BC3346FC8A}" srcOrd="0" destOrd="0" presId="urn:microsoft.com/office/officeart/2005/8/layout/vProcess5"/>
    <dgm:cxn modelId="{1E37B78C-D050-4905-94EC-53C66146B3D1}" type="presOf" srcId="{2B1B32BE-5CEC-4028-AC39-144FB02D9F48}" destId="{9BF0547C-5615-4B58-934F-39C629E03009}" srcOrd="1" destOrd="0" presId="urn:microsoft.com/office/officeart/2005/8/layout/vProcess5"/>
    <dgm:cxn modelId="{3C56FB98-E742-4658-9E34-A528443841F7}" type="presOf" srcId="{21D53B3F-2571-496B-BE86-54F51CD74351}" destId="{FCC04F8A-F7ED-4626-8BD7-BE925DA5B0D0}" srcOrd="0" destOrd="0" presId="urn:microsoft.com/office/officeart/2005/8/layout/vProcess5"/>
    <dgm:cxn modelId="{2CE713A7-2B29-41A9-8A0C-749398173D3E}" type="presOf" srcId="{E73396DC-460D-4410-853A-EB4E2123D6BE}" destId="{9BB55AAE-3A72-4194-A455-2A9A83EBB742}" srcOrd="1" destOrd="0" presId="urn:microsoft.com/office/officeart/2005/8/layout/vProcess5"/>
    <dgm:cxn modelId="{034632D8-7D83-4752-8FF1-19E4FFA81239}" type="presOf" srcId="{73A37A35-99CB-48A1-BEF4-EECD4CEB7EA3}" destId="{482BA672-42CF-4197-9751-9AA38D339B81}" srcOrd="0" destOrd="0" presId="urn:microsoft.com/office/officeart/2005/8/layout/vProcess5"/>
    <dgm:cxn modelId="{940A94FE-1BDA-4014-A900-8AEBDBC098F3}" type="presOf" srcId="{E73396DC-460D-4410-853A-EB4E2123D6BE}" destId="{8EDD2361-DE75-4BE6-85CB-96ADE4BBF881}" srcOrd="0" destOrd="0" presId="urn:microsoft.com/office/officeart/2005/8/layout/vProcess5"/>
    <dgm:cxn modelId="{185D4F76-5FF8-44B4-864F-A58F5EAEA5F9}" type="presParOf" srcId="{482BA672-42CF-4197-9751-9AA38D339B81}" destId="{7D1D2AC4-D39E-4F19-A582-9F979F94AF32}" srcOrd="0" destOrd="0" presId="urn:microsoft.com/office/officeart/2005/8/layout/vProcess5"/>
    <dgm:cxn modelId="{0DBB8BE3-00EE-4B2B-B376-7C9543949335}" type="presParOf" srcId="{482BA672-42CF-4197-9751-9AA38D339B81}" destId="{B92671DE-C7AB-4BB0-975C-39BC3346FC8A}" srcOrd="1" destOrd="0" presId="urn:microsoft.com/office/officeart/2005/8/layout/vProcess5"/>
    <dgm:cxn modelId="{CC07D9E9-351D-40F5-B431-2369905FF8BE}" type="presParOf" srcId="{482BA672-42CF-4197-9751-9AA38D339B81}" destId="{8EDD2361-DE75-4BE6-85CB-96ADE4BBF881}" srcOrd="2" destOrd="0" presId="urn:microsoft.com/office/officeart/2005/8/layout/vProcess5"/>
    <dgm:cxn modelId="{85642D6F-1F24-4D38-A6F7-77CDD8E34285}" type="presParOf" srcId="{482BA672-42CF-4197-9751-9AA38D339B81}" destId="{FCC04F8A-F7ED-4626-8BD7-BE925DA5B0D0}" srcOrd="3" destOrd="0" presId="urn:microsoft.com/office/officeart/2005/8/layout/vProcess5"/>
    <dgm:cxn modelId="{3ECD93CD-0F4A-4C97-9996-1B9A05A306CA}" type="presParOf" srcId="{482BA672-42CF-4197-9751-9AA38D339B81}" destId="{6B9B63DC-2498-4011-BB64-C337F9783ADE}" srcOrd="4" destOrd="0" presId="urn:microsoft.com/office/officeart/2005/8/layout/vProcess5"/>
    <dgm:cxn modelId="{7AC96AF3-49C3-4B58-83C0-09D95AD9AE50}" type="presParOf" srcId="{482BA672-42CF-4197-9751-9AA38D339B81}" destId="{FD93DD1D-2FDA-48B5-88BE-C57E7478AAFA}" srcOrd="5" destOrd="0" presId="urn:microsoft.com/office/officeart/2005/8/layout/vProcess5"/>
    <dgm:cxn modelId="{9B6296DD-25EE-491F-B396-FA1C955EE654}" type="presParOf" srcId="{482BA672-42CF-4197-9751-9AA38D339B81}" destId="{9BF0547C-5615-4B58-934F-39C629E03009}" srcOrd="6" destOrd="0" presId="urn:microsoft.com/office/officeart/2005/8/layout/vProcess5"/>
    <dgm:cxn modelId="{FE39ABE7-E352-4757-AF5F-B45110EFCB49}" type="presParOf" srcId="{482BA672-42CF-4197-9751-9AA38D339B81}" destId="{9BB55AAE-3A72-4194-A455-2A9A83EBB742}" srcOrd="7" destOrd="0" presId="urn:microsoft.com/office/officeart/2005/8/layout/vProcess5"/>
    <dgm:cxn modelId="{EF1E2A6D-9BA3-4298-936A-9453E18F4BB9}" type="presParOf" srcId="{482BA672-42CF-4197-9751-9AA38D339B81}" destId="{2F4C722E-8C9F-4443-9DEE-5E3692AC9BAF}" srcOrd="8"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7F904C7-0513-458D-9759-EB46D010BA7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BC499588-259B-4209-9180-543D5893B839}">
      <dgm:prSet/>
      <dgm:spPr/>
      <dgm:t>
        <a:bodyPr/>
        <a:lstStyle/>
        <a:p>
          <a:r>
            <a:rPr lang="en-US"/>
            <a:t>• Possible outflow of deposits to Apple's platform</a:t>
          </a:r>
        </a:p>
      </dgm:t>
    </dgm:pt>
    <dgm:pt modelId="{AC32DFA4-64A8-4E7C-9CB4-D9A33617B8D1}" type="parTrans" cxnId="{1C104E82-15A8-4304-BE84-2FD3AC39E8CC}">
      <dgm:prSet/>
      <dgm:spPr/>
      <dgm:t>
        <a:bodyPr/>
        <a:lstStyle/>
        <a:p>
          <a:endParaRPr lang="en-US"/>
        </a:p>
      </dgm:t>
    </dgm:pt>
    <dgm:pt modelId="{E14F7DFD-A39A-4EBE-AAD3-9802EBC3ADFD}" type="sibTrans" cxnId="{1C104E82-15A8-4304-BE84-2FD3AC39E8CC}">
      <dgm:prSet/>
      <dgm:spPr/>
      <dgm:t>
        <a:bodyPr/>
        <a:lstStyle/>
        <a:p>
          <a:endParaRPr lang="en-US"/>
        </a:p>
      </dgm:t>
    </dgm:pt>
    <dgm:pt modelId="{3ED962E3-AC18-4E3E-9C61-5D8EC4A86CC4}">
      <dgm:prSet/>
      <dgm:spPr/>
      <dgm:t>
        <a:bodyPr/>
        <a:lstStyle/>
        <a:p>
          <a:r>
            <a:rPr lang="en-US"/>
            <a:t>• Stress on Nordea's liquidity coverage ratio (LCR)</a:t>
          </a:r>
        </a:p>
      </dgm:t>
    </dgm:pt>
    <dgm:pt modelId="{187082DD-6A0F-4FD8-8270-906FE4524669}" type="parTrans" cxnId="{D6BD4011-F2B2-44B6-BCEA-8F4BB07F3435}">
      <dgm:prSet/>
      <dgm:spPr/>
      <dgm:t>
        <a:bodyPr/>
        <a:lstStyle/>
        <a:p>
          <a:endParaRPr lang="en-US"/>
        </a:p>
      </dgm:t>
    </dgm:pt>
    <dgm:pt modelId="{493CB0A3-3836-4C6B-ADF4-29FB0536B67E}" type="sibTrans" cxnId="{D6BD4011-F2B2-44B6-BCEA-8F4BB07F3435}">
      <dgm:prSet/>
      <dgm:spPr/>
      <dgm:t>
        <a:bodyPr/>
        <a:lstStyle/>
        <a:p>
          <a:endParaRPr lang="en-US"/>
        </a:p>
      </dgm:t>
    </dgm:pt>
    <dgm:pt modelId="{94F8B84B-9BE6-4264-B8D3-D83FE50D7725}">
      <dgm:prSet/>
      <dgm:spPr/>
      <dgm:t>
        <a:bodyPr/>
        <a:lstStyle/>
        <a:p>
          <a:r>
            <a:rPr lang="en-US"/>
            <a:t>• Need for more expensive funding sources</a:t>
          </a:r>
        </a:p>
      </dgm:t>
    </dgm:pt>
    <dgm:pt modelId="{9BE17CDC-4B17-47EA-9ECE-F47DB46CF755}" type="parTrans" cxnId="{89804B16-BBFD-4E67-9C8A-A0052E6B9A43}">
      <dgm:prSet/>
      <dgm:spPr/>
      <dgm:t>
        <a:bodyPr/>
        <a:lstStyle/>
        <a:p>
          <a:endParaRPr lang="en-US"/>
        </a:p>
      </dgm:t>
    </dgm:pt>
    <dgm:pt modelId="{89728076-D2EF-4FBC-82CC-CBE92A4F8B71}" type="sibTrans" cxnId="{89804B16-BBFD-4E67-9C8A-A0052E6B9A43}">
      <dgm:prSet/>
      <dgm:spPr/>
      <dgm:t>
        <a:bodyPr/>
        <a:lstStyle/>
        <a:p>
          <a:endParaRPr lang="en-US"/>
        </a:p>
      </dgm:t>
    </dgm:pt>
    <dgm:pt modelId="{E2B748A8-8FDC-4836-ADC7-F4510C0C8C6D}" type="pres">
      <dgm:prSet presAssocID="{87F904C7-0513-458D-9759-EB46D010BA7E}" presName="hierChild1" presStyleCnt="0">
        <dgm:presLayoutVars>
          <dgm:chPref val="1"/>
          <dgm:dir/>
          <dgm:animOne val="branch"/>
          <dgm:animLvl val="lvl"/>
          <dgm:resizeHandles/>
        </dgm:presLayoutVars>
      </dgm:prSet>
      <dgm:spPr/>
    </dgm:pt>
    <dgm:pt modelId="{9A6DAB84-4F05-4E06-97BB-C58A3415EA88}" type="pres">
      <dgm:prSet presAssocID="{BC499588-259B-4209-9180-543D5893B839}" presName="hierRoot1" presStyleCnt="0"/>
      <dgm:spPr/>
    </dgm:pt>
    <dgm:pt modelId="{7D515A57-DE77-4665-812B-28F9F48A1AEC}" type="pres">
      <dgm:prSet presAssocID="{BC499588-259B-4209-9180-543D5893B839}" presName="composite" presStyleCnt="0"/>
      <dgm:spPr/>
    </dgm:pt>
    <dgm:pt modelId="{5677BDA9-1E1C-45EC-9A7F-0DEA673AA4E8}" type="pres">
      <dgm:prSet presAssocID="{BC499588-259B-4209-9180-543D5893B839}" presName="background" presStyleLbl="node0" presStyleIdx="0" presStyleCnt="3"/>
      <dgm:spPr/>
    </dgm:pt>
    <dgm:pt modelId="{6C77DF24-E671-4486-BEC7-8BF8DF195263}" type="pres">
      <dgm:prSet presAssocID="{BC499588-259B-4209-9180-543D5893B839}" presName="text" presStyleLbl="fgAcc0" presStyleIdx="0" presStyleCnt="3">
        <dgm:presLayoutVars>
          <dgm:chPref val="3"/>
        </dgm:presLayoutVars>
      </dgm:prSet>
      <dgm:spPr/>
    </dgm:pt>
    <dgm:pt modelId="{8BF3EC75-E9BF-4167-9553-CAE25AF54D97}" type="pres">
      <dgm:prSet presAssocID="{BC499588-259B-4209-9180-543D5893B839}" presName="hierChild2" presStyleCnt="0"/>
      <dgm:spPr/>
    </dgm:pt>
    <dgm:pt modelId="{3DF2D4BB-F98D-44F7-8626-3C0E64E48698}" type="pres">
      <dgm:prSet presAssocID="{3ED962E3-AC18-4E3E-9C61-5D8EC4A86CC4}" presName="hierRoot1" presStyleCnt="0"/>
      <dgm:spPr/>
    </dgm:pt>
    <dgm:pt modelId="{FE802EE2-A5A1-43AF-92F2-9FAA91AADE66}" type="pres">
      <dgm:prSet presAssocID="{3ED962E3-AC18-4E3E-9C61-5D8EC4A86CC4}" presName="composite" presStyleCnt="0"/>
      <dgm:spPr/>
    </dgm:pt>
    <dgm:pt modelId="{C5BC26C3-F198-444D-ADC8-8693C1D5871E}" type="pres">
      <dgm:prSet presAssocID="{3ED962E3-AC18-4E3E-9C61-5D8EC4A86CC4}" presName="background" presStyleLbl="node0" presStyleIdx="1" presStyleCnt="3"/>
      <dgm:spPr/>
    </dgm:pt>
    <dgm:pt modelId="{8D827CAA-B82B-4FE2-A074-37078B989F36}" type="pres">
      <dgm:prSet presAssocID="{3ED962E3-AC18-4E3E-9C61-5D8EC4A86CC4}" presName="text" presStyleLbl="fgAcc0" presStyleIdx="1" presStyleCnt="3">
        <dgm:presLayoutVars>
          <dgm:chPref val="3"/>
        </dgm:presLayoutVars>
      </dgm:prSet>
      <dgm:spPr/>
    </dgm:pt>
    <dgm:pt modelId="{56D6E868-E0F2-44DF-BAB9-CCDD718D5415}" type="pres">
      <dgm:prSet presAssocID="{3ED962E3-AC18-4E3E-9C61-5D8EC4A86CC4}" presName="hierChild2" presStyleCnt="0"/>
      <dgm:spPr/>
    </dgm:pt>
    <dgm:pt modelId="{C7BB445B-D1B9-4298-A423-C743076ADFF3}" type="pres">
      <dgm:prSet presAssocID="{94F8B84B-9BE6-4264-B8D3-D83FE50D7725}" presName="hierRoot1" presStyleCnt="0"/>
      <dgm:spPr/>
    </dgm:pt>
    <dgm:pt modelId="{22E521AB-6304-4CEA-A632-730DDF4E9059}" type="pres">
      <dgm:prSet presAssocID="{94F8B84B-9BE6-4264-B8D3-D83FE50D7725}" presName="composite" presStyleCnt="0"/>
      <dgm:spPr/>
    </dgm:pt>
    <dgm:pt modelId="{AB5F3446-BA03-4595-9D3E-DFEDE3BA34D8}" type="pres">
      <dgm:prSet presAssocID="{94F8B84B-9BE6-4264-B8D3-D83FE50D7725}" presName="background" presStyleLbl="node0" presStyleIdx="2" presStyleCnt="3"/>
      <dgm:spPr/>
    </dgm:pt>
    <dgm:pt modelId="{183C2740-3D55-46B3-9C28-AC6C209F209D}" type="pres">
      <dgm:prSet presAssocID="{94F8B84B-9BE6-4264-B8D3-D83FE50D7725}" presName="text" presStyleLbl="fgAcc0" presStyleIdx="2" presStyleCnt="3">
        <dgm:presLayoutVars>
          <dgm:chPref val="3"/>
        </dgm:presLayoutVars>
      </dgm:prSet>
      <dgm:spPr/>
    </dgm:pt>
    <dgm:pt modelId="{451AD4B2-AE8C-47BF-9096-44BBF1EC8435}" type="pres">
      <dgm:prSet presAssocID="{94F8B84B-9BE6-4264-B8D3-D83FE50D7725}" presName="hierChild2" presStyleCnt="0"/>
      <dgm:spPr/>
    </dgm:pt>
  </dgm:ptLst>
  <dgm:cxnLst>
    <dgm:cxn modelId="{D6BD4011-F2B2-44B6-BCEA-8F4BB07F3435}" srcId="{87F904C7-0513-458D-9759-EB46D010BA7E}" destId="{3ED962E3-AC18-4E3E-9C61-5D8EC4A86CC4}" srcOrd="1" destOrd="0" parTransId="{187082DD-6A0F-4FD8-8270-906FE4524669}" sibTransId="{493CB0A3-3836-4C6B-ADF4-29FB0536B67E}"/>
    <dgm:cxn modelId="{B8D42412-E73A-4C7E-BA72-A45DFA19BC0E}" type="presOf" srcId="{3ED962E3-AC18-4E3E-9C61-5D8EC4A86CC4}" destId="{8D827CAA-B82B-4FE2-A074-37078B989F36}" srcOrd="0" destOrd="0" presId="urn:microsoft.com/office/officeart/2005/8/layout/hierarchy1"/>
    <dgm:cxn modelId="{5D055412-1E9B-4536-BDC3-64601F3326EB}" type="presOf" srcId="{BC499588-259B-4209-9180-543D5893B839}" destId="{6C77DF24-E671-4486-BEC7-8BF8DF195263}" srcOrd="0" destOrd="0" presId="urn:microsoft.com/office/officeart/2005/8/layout/hierarchy1"/>
    <dgm:cxn modelId="{89804B16-BBFD-4E67-9C8A-A0052E6B9A43}" srcId="{87F904C7-0513-458D-9759-EB46D010BA7E}" destId="{94F8B84B-9BE6-4264-B8D3-D83FE50D7725}" srcOrd="2" destOrd="0" parTransId="{9BE17CDC-4B17-47EA-9ECE-F47DB46CF755}" sibTransId="{89728076-D2EF-4FBC-82CC-CBE92A4F8B71}"/>
    <dgm:cxn modelId="{53ABE721-4B38-4180-8744-4B2D1D47505C}" type="presOf" srcId="{94F8B84B-9BE6-4264-B8D3-D83FE50D7725}" destId="{183C2740-3D55-46B3-9C28-AC6C209F209D}" srcOrd="0" destOrd="0" presId="urn:microsoft.com/office/officeart/2005/8/layout/hierarchy1"/>
    <dgm:cxn modelId="{1C104E82-15A8-4304-BE84-2FD3AC39E8CC}" srcId="{87F904C7-0513-458D-9759-EB46D010BA7E}" destId="{BC499588-259B-4209-9180-543D5893B839}" srcOrd="0" destOrd="0" parTransId="{AC32DFA4-64A8-4E7C-9CB4-D9A33617B8D1}" sibTransId="{E14F7DFD-A39A-4EBE-AAD3-9802EBC3ADFD}"/>
    <dgm:cxn modelId="{09DBFFCC-C76D-4F94-A7A5-57A1BC21C05A}" type="presOf" srcId="{87F904C7-0513-458D-9759-EB46D010BA7E}" destId="{E2B748A8-8FDC-4836-ADC7-F4510C0C8C6D}" srcOrd="0" destOrd="0" presId="urn:microsoft.com/office/officeart/2005/8/layout/hierarchy1"/>
    <dgm:cxn modelId="{0024452A-C04B-44FC-96FF-C580246AA24D}" type="presParOf" srcId="{E2B748A8-8FDC-4836-ADC7-F4510C0C8C6D}" destId="{9A6DAB84-4F05-4E06-97BB-C58A3415EA88}" srcOrd="0" destOrd="0" presId="urn:microsoft.com/office/officeart/2005/8/layout/hierarchy1"/>
    <dgm:cxn modelId="{D7A5BAFD-D752-4A89-8F3E-D6074B00141E}" type="presParOf" srcId="{9A6DAB84-4F05-4E06-97BB-C58A3415EA88}" destId="{7D515A57-DE77-4665-812B-28F9F48A1AEC}" srcOrd="0" destOrd="0" presId="urn:microsoft.com/office/officeart/2005/8/layout/hierarchy1"/>
    <dgm:cxn modelId="{0C9276CE-2F46-4072-8C86-12418AE94AEF}" type="presParOf" srcId="{7D515A57-DE77-4665-812B-28F9F48A1AEC}" destId="{5677BDA9-1E1C-45EC-9A7F-0DEA673AA4E8}" srcOrd="0" destOrd="0" presId="urn:microsoft.com/office/officeart/2005/8/layout/hierarchy1"/>
    <dgm:cxn modelId="{C402EAB7-A83D-4B20-A8CE-ED7FB9699F79}" type="presParOf" srcId="{7D515A57-DE77-4665-812B-28F9F48A1AEC}" destId="{6C77DF24-E671-4486-BEC7-8BF8DF195263}" srcOrd="1" destOrd="0" presId="urn:microsoft.com/office/officeart/2005/8/layout/hierarchy1"/>
    <dgm:cxn modelId="{7CE6C42A-987D-4CC2-8D4E-938F788540B4}" type="presParOf" srcId="{9A6DAB84-4F05-4E06-97BB-C58A3415EA88}" destId="{8BF3EC75-E9BF-4167-9553-CAE25AF54D97}" srcOrd="1" destOrd="0" presId="urn:microsoft.com/office/officeart/2005/8/layout/hierarchy1"/>
    <dgm:cxn modelId="{39361D31-9F09-48A1-AB0B-F36B747250EB}" type="presParOf" srcId="{E2B748A8-8FDC-4836-ADC7-F4510C0C8C6D}" destId="{3DF2D4BB-F98D-44F7-8626-3C0E64E48698}" srcOrd="1" destOrd="0" presId="urn:microsoft.com/office/officeart/2005/8/layout/hierarchy1"/>
    <dgm:cxn modelId="{4EA5CBFB-F37B-458B-898E-51D66526FC97}" type="presParOf" srcId="{3DF2D4BB-F98D-44F7-8626-3C0E64E48698}" destId="{FE802EE2-A5A1-43AF-92F2-9FAA91AADE66}" srcOrd="0" destOrd="0" presId="urn:microsoft.com/office/officeart/2005/8/layout/hierarchy1"/>
    <dgm:cxn modelId="{4449175F-100A-4487-A71F-1A9666D07D94}" type="presParOf" srcId="{FE802EE2-A5A1-43AF-92F2-9FAA91AADE66}" destId="{C5BC26C3-F198-444D-ADC8-8693C1D5871E}" srcOrd="0" destOrd="0" presId="urn:microsoft.com/office/officeart/2005/8/layout/hierarchy1"/>
    <dgm:cxn modelId="{1092218E-42F3-4B5B-A5D6-599D4098A079}" type="presParOf" srcId="{FE802EE2-A5A1-43AF-92F2-9FAA91AADE66}" destId="{8D827CAA-B82B-4FE2-A074-37078B989F36}" srcOrd="1" destOrd="0" presId="urn:microsoft.com/office/officeart/2005/8/layout/hierarchy1"/>
    <dgm:cxn modelId="{A095E7E0-31A4-4D92-AF14-DAC4EF33DE89}" type="presParOf" srcId="{3DF2D4BB-F98D-44F7-8626-3C0E64E48698}" destId="{56D6E868-E0F2-44DF-BAB9-CCDD718D5415}" srcOrd="1" destOrd="0" presId="urn:microsoft.com/office/officeart/2005/8/layout/hierarchy1"/>
    <dgm:cxn modelId="{B3D6C9BF-216A-49E0-AA01-E04B0088A399}" type="presParOf" srcId="{E2B748A8-8FDC-4836-ADC7-F4510C0C8C6D}" destId="{C7BB445B-D1B9-4298-A423-C743076ADFF3}" srcOrd="2" destOrd="0" presId="urn:microsoft.com/office/officeart/2005/8/layout/hierarchy1"/>
    <dgm:cxn modelId="{C042848E-2203-4FA9-BAA0-EE8FB3FC51ED}" type="presParOf" srcId="{C7BB445B-D1B9-4298-A423-C743076ADFF3}" destId="{22E521AB-6304-4CEA-A632-730DDF4E9059}" srcOrd="0" destOrd="0" presId="urn:microsoft.com/office/officeart/2005/8/layout/hierarchy1"/>
    <dgm:cxn modelId="{A6827FAD-4FBA-4CA0-811D-55C2B873612B}" type="presParOf" srcId="{22E521AB-6304-4CEA-A632-730DDF4E9059}" destId="{AB5F3446-BA03-4595-9D3E-DFEDE3BA34D8}" srcOrd="0" destOrd="0" presId="urn:microsoft.com/office/officeart/2005/8/layout/hierarchy1"/>
    <dgm:cxn modelId="{2A634C31-A4A4-4DED-A837-2C6C41BE5D99}" type="presParOf" srcId="{22E521AB-6304-4CEA-A632-730DDF4E9059}" destId="{183C2740-3D55-46B3-9C28-AC6C209F209D}" srcOrd="1" destOrd="0" presId="urn:microsoft.com/office/officeart/2005/8/layout/hierarchy1"/>
    <dgm:cxn modelId="{3C88AB73-D33E-4434-9415-664F3F684265}" type="presParOf" srcId="{C7BB445B-D1B9-4298-A423-C743076ADFF3}" destId="{451AD4B2-AE8C-47BF-9096-44BBF1EC843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BB7762-E20D-475D-B718-75DD31047479}"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2B96EC3-26D4-4152-918B-6002EC6D1A2A}">
      <dgm:prSet/>
      <dgm:spPr/>
      <dgm:t>
        <a:bodyPr/>
        <a:lstStyle/>
        <a:p>
          <a:r>
            <a:rPr lang="en-US"/>
            <a:t>• Potential decrease in return on equity (ROE)</a:t>
          </a:r>
        </a:p>
      </dgm:t>
    </dgm:pt>
    <dgm:pt modelId="{6D9056B5-AB2F-478E-83EB-C82577278D67}" type="parTrans" cxnId="{37B93B6E-A619-4F66-91C9-96F60F458C16}">
      <dgm:prSet/>
      <dgm:spPr/>
      <dgm:t>
        <a:bodyPr/>
        <a:lstStyle/>
        <a:p>
          <a:endParaRPr lang="en-US"/>
        </a:p>
      </dgm:t>
    </dgm:pt>
    <dgm:pt modelId="{C0BCB674-35EE-4310-B3CF-DD55D06F6441}" type="sibTrans" cxnId="{37B93B6E-A619-4F66-91C9-96F60F458C16}">
      <dgm:prSet/>
      <dgm:spPr/>
      <dgm:t>
        <a:bodyPr/>
        <a:lstStyle/>
        <a:p>
          <a:endParaRPr lang="en-US"/>
        </a:p>
      </dgm:t>
    </dgm:pt>
    <dgm:pt modelId="{4A8BE506-8EF7-45CA-8242-0461A7407578}">
      <dgm:prSet/>
      <dgm:spPr/>
      <dgm:t>
        <a:bodyPr/>
        <a:lstStyle/>
        <a:p>
          <a:r>
            <a:rPr lang="en-US"/>
            <a:t>• Pressure on capital adequacy ratios</a:t>
          </a:r>
        </a:p>
      </dgm:t>
    </dgm:pt>
    <dgm:pt modelId="{DDA01EBE-DD53-4FF5-9169-083E49C8DDC8}" type="parTrans" cxnId="{8BA6FC7F-1803-40B8-B12F-04B1318B028E}">
      <dgm:prSet/>
      <dgm:spPr/>
      <dgm:t>
        <a:bodyPr/>
        <a:lstStyle/>
        <a:p>
          <a:endParaRPr lang="en-US"/>
        </a:p>
      </dgm:t>
    </dgm:pt>
    <dgm:pt modelId="{74CE799A-389A-416E-AF79-55B29500C40D}" type="sibTrans" cxnId="{8BA6FC7F-1803-40B8-B12F-04B1318B028E}">
      <dgm:prSet/>
      <dgm:spPr/>
      <dgm:t>
        <a:bodyPr/>
        <a:lstStyle/>
        <a:p>
          <a:endParaRPr lang="en-US"/>
        </a:p>
      </dgm:t>
    </dgm:pt>
    <dgm:pt modelId="{0FC6569A-C2BC-4342-884B-AC0DB5788443}">
      <dgm:prSet/>
      <dgm:spPr/>
      <dgm:t>
        <a:bodyPr/>
        <a:lstStyle/>
        <a:p>
          <a:r>
            <a:rPr lang="en-US"/>
            <a:t>• Need for balance sheet optimization or capital raising</a:t>
          </a:r>
        </a:p>
      </dgm:t>
    </dgm:pt>
    <dgm:pt modelId="{FA87A04D-EEF6-4391-A316-134A90A0C2DA}" type="parTrans" cxnId="{07B7B8AF-6E18-49F8-8A06-44154ABED5DD}">
      <dgm:prSet/>
      <dgm:spPr/>
      <dgm:t>
        <a:bodyPr/>
        <a:lstStyle/>
        <a:p>
          <a:endParaRPr lang="en-US"/>
        </a:p>
      </dgm:t>
    </dgm:pt>
    <dgm:pt modelId="{2389EB58-A0C1-4ED5-AF0E-124916882F16}" type="sibTrans" cxnId="{07B7B8AF-6E18-49F8-8A06-44154ABED5DD}">
      <dgm:prSet/>
      <dgm:spPr/>
      <dgm:t>
        <a:bodyPr/>
        <a:lstStyle/>
        <a:p>
          <a:endParaRPr lang="en-US"/>
        </a:p>
      </dgm:t>
    </dgm:pt>
    <dgm:pt modelId="{5D8DAC77-D925-439B-A9DE-0AB7FE94E006}" type="pres">
      <dgm:prSet presAssocID="{8EBB7762-E20D-475D-B718-75DD31047479}" presName="linear" presStyleCnt="0">
        <dgm:presLayoutVars>
          <dgm:animLvl val="lvl"/>
          <dgm:resizeHandles val="exact"/>
        </dgm:presLayoutVars>
      </dgm:prSet>
      <dgm:spPr/>
    </dgm:pt>
    <dgm:pt modelId="{450352CD-8C4A-405F-9DF4-07EA89728BF3}" type="pres">
      <dgm:prSet presAssocID="{A2B96EC3-26D4-4152-918B-6002EC6D1A2A}" presName="parentText" presStyleLbl="node1" presStyleIdx="0" presStyleCnt="3">
        <dgm:presLayoutVars>
          <dgm:chMax val="0"/>
          <dgm:bulletEnabled val="1"/>
        </dgm:presLayoutVars>
      </dgm:prSet>
      <dgm:spPr/>
    </dgm:pt>
    <dgm:pt modelId="{C15FE00E-CB49-44A2-B8EC-7D545AB0F240}" type="pres">
      <dgm:prSet presAssocID="{C0BCB674-35EE-4310-B3CF-DD55D06F6441}" presName="spacer" presStyleCnt="0"/>
      <dgm:spPr/>
    </dgm:pt>
    <dgm:pt modelId="{D9DC3B22-4E3A-458A-99CF-4660FB858A47}" type="pres">
      <dgm:prSet presAssocID="{4A8BE506-8EF7-45CA-8242-0461A7407578}" presName="parentText" presStyleLbl="node1" presStyleIdx="1" presStyleCnt="3">
        <dgm:presLayoutVars>
          <dgm:chMax val="0"/>
          <dgm:bulletEnabled val="1"/>
        </dgm:presLayoutVars>
      </dgm:prSet>
      <dgm:spPr/>
    </dgm:pt>
    <dgm:pt modelId="{A5941A0A-95F8-4703-927C-589463203575}" type="pres">
      <dgm:prSet presAssocID="{74CE799A-389A-416E-AF79-55B29500C40D}" presName="spacer" presStyleCnt="0"/>
      <dgm:spPr/>
    </dgm:pt>
    <dgm:pt modelId="{ED472B68-CD92-4F45-9240-90F40650B108}" type="pres">
      <dgm:prSet presAssocID="{0FC6569A-C2BC-4342-884B-AC0DB5788443}" presName="parentText" presStyleLbl="node1" presStyleIdx="2" presStyleCnt="3">
        <dgm:presLayoutVars>
          <dgm:chMax val="0"/>
          <dgm:bulletEnabled val="1"/>
        </dgm:presLayoutVars>
      </dgm:prSet>
      <dgm:spPr/>
    </dgm:pt>
  </dgm:ptLst>
  <dgm:cxnLst>
    <dgm:cxn modelId="{37B93B6E-A619-4F66-91C9-96F60F458C16}" srcId="{8EBB7762-E20D-475D-B718-75DD31047479}" destId="{A2B96EC3-26D4-4152-918B-6002EC6D1A2A}" srcOrd="0" destOrd="0" parTransId="{6D9056B5-AB2F-478E-83EB-C82577278D67}" sibTransId="{C0BCB674-35EE-4310-B3CF-DD55D06F6441}"/>
    <dgm:cxn modelId="{12906271-006D-4B3A-89CA-999372CAB287}" type="presOf" srcId="{A2B96EC3-26D4-4152-918B-6002EC6D1A2A}" destId="{450352CD-8C4A-405F-9DF4-07EA89728BF3}" srcOrd="0" destOrd="0" presId="urn:microsoft.com/office/officeart/2005/8/layout/vList2"/>
    <dgm:cxn modelId="{0B5D8155-ADB4-4AFE-BB4E-EFFAA889DAB6}" type="presOf" srcId="{0FC6569A-C2BC-4342-884B-AC0DB5788443}" destId="{ED472B68-CD92-4F45-9240-90F40650B108}" srcOrd="0" destOrd="0" presId="urn:microsoft.com/office/officeart/2005/8/layout/vList2"/>
    <dgm:cxn modelId="{8BA6FC7F-1803-40B8-B12F-04B1318B028E}" srcId="{8EBB7762-E20D-475D-B718-75DD31047479}" destId="{4A8BE506-8EF7-45CA-8242-0461A7407578}" srcOrd="1" destOrd="0" parTransId="{DDA01EBE-DD53-4FF5-9169-083E49C8DDC8}" sibTransId="{74CE799A-389A-416E-AF79-55B29500C40D}"/>
    <dgm:cxn modelId="{07B7B8AF-6E18-49F8-8A06-44154ABED5DD}" srcId="{8EBB7762-E20D-475D-B718-75DD31047479}" destId="{0FC6569A-C2BC-4342-884B-AC0DB5788443}" srcOrd="2" destOrd="0" parTransId="{FA87A04D-EEF6-4391-A316-134A90A0C2DA}" sibTransId="{2389EB58-A0C1-4ED5-AF0E-124916882F16}"/>
    <dgm:cxn modelId="{335E8EE4-9997-4F2E-BC86-45F44920349A}" type="presOf" srcId="{4A8BE506-8EF7-45CA-8242-0461A7407578}" destId="{D9DC3B22-4E3A-458A-99CF-4660FB858A47}" srcOrd="0" destOrd="0" presId="urn:microsoft.com/office/officeart/2005/8/layout/vList2"/>
    <dgm:cxn modelId="{559405EA-7068-4C3B-8F0A-24D97C4AE611}" type="presOf" srcId="{8EBB7762-E20D-475D-B718-75DD31047479}" destId="{5D8DAC77-D925-439B-A9DE-0AB7FE94E006}" srcOrd="0" destOrd="0" presId="urn:microsoft.com/office/officeart/2005/8/layout/vList2"/>
    <dgm:cxn modelId="{82EB45CD-E260-4F12-A0CC-141A4508C82E}" type="presParOf" srcId="{5D8DAC77-D925-439B-A9DE-0AB7FE94E006}" destId="{450352CD-8C4A-405F-9DF4-07EA89728BF3}" srcOrd="0" destOrd="0" presId="urn:microsoft.com/office/officeart/2005/8/layout/vList2"/>
    <dgm:cxn modelId="{7AAFF351-2632-4109-B242-0DED7F0A7817}" type="presParOf" srcId="{5D8DAC77-D925-439B-A9DE-0AB7FE94E006}" destId="{C15FE00E-CB49-44A2-B8EC-7D545AB0F240}" srcOrd="1" destOrd="0" presId="urn:microsoft.com/office/officeart/2005/8/layout/vList2"/>
    <dgm:cxn modelId="{C9B33789-8AE5-4F96-8725-F551DED8810A}" type="presParOf" srcId="{5D8DAC77-D925-439B-A9DE-0AB7FE94E006}" destId="{D9DC3B22-4E3A-458A-99CF-4660FB858A47}" srcOrd="2" destOrd="0" presId="urn:microsoft.com/office/officeart/2005/8/layout/vList2"/>
    <dgm:cxn modelId="{875EAD21-A057-4723-A1F8-47982F0251EA}" type="presParOf" srcId="{5D8DAC77-D925-439B-A9DE-0AB7FE94E006}" destId="{A5941A0A-95F8-4703-927C-589463203575}" srcOrd="3" destOrd="0" presId="urn:microsoft.com/office/officeart/2005/8/layout/vList2"/>
    <dgm:cxn modelId="{4EF1B844-8524-4EBA-AAA6-CAA1B3DB7BF6}" type="presParOf" srcId="{5D8DAC77-D925-439B-A9DE-0AB7FE94E006}" destId="{ED472B68-CD92-4F45-9240-90F40650B108}"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918B06-A590-4BC0-940C-FB5AB0272F3E}" type="doc">
      <dgm:prSet loTypeId="urn:microsoft.com/office/officeart/2018/2/layout/IconCircle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FEA16DBF-0293-40AF-AD2A-CCB8383C672F}">
      <dgm:prSet/>
      <dgm:spPr/>
      <dgm:t>
        <a:bodyPr/>
        <a:lstStyle/>
        <a:p>
          <a:r>
            <a:rPr lang="en-US"/>
            <a:t>• Summary of key risks and potential impacts</a:t>
          </a:r>
        </a:p>
      </dgm:t>
    </dgm:pt>
    <dgm:pt modelId="{3D29DB82-FDDE-4966-AA80-9A79D31F868F}" type="parTrans" cxnId="{981F758E-0E89-442A-8125-D8E53846A84E}">
      <dgm:prSet/>
      <dgm:spPr/>
      <dgm:t>
        <a:bodyPr/>
        <a:lstStyle/>
        <a:p>
          <a:endParaRPr lang="en-US"/>
        </a:p>
      </dgm:t>
    </dgm:pt>
    <dgm:pt modelId="{C18181CA-25CD-4508-BC79-553E615A54B1}" type="sibTrans" cxnId="{981F758E-0E89-442A-8125-D8E53846A84E}">
      <dgm:prSet/>
      <dgm:spPr/>
      <dgm:t>
        <a:bodyPr/>
        <a:lstStyle/>
        <a:p>
          <a:endParaRPr lang="en-US"/>
        </a:p>
      </dgm:t>
    </dgm:pt>
    <dgm:pt modelId="{E3D26A9B-9E16-40DD-AE8F-019C730C5D26}">
      <dgm:prSet/>
      <dgm:spPr/>
      <dgm:t>
        <a:bodyPr/>
        <a:lstStyle/>
        <a:p>
          <a:r>
            <a:rPr lang="en-US"/>
            <a:t>• Proposed action plan for the board to consider</a:t>
          </a:r>
        </a:p>
      </dgm:t>
    </dgm:pt>
    <dgm:pt modelId="{2C3808C6-0676-4041-B877-16F4220E348F}" type="parTrans" cxnId="{B8943716-B151-4030-9945-FB2D4C10AF6D}">
      <dgm:prSet/>
      <dgm:spPr/>
      <dgm:t>
        <a:bodyPr/>
        <a:lstStyle/>
        <a:p>
          <a:endParaRPr lang="en-US"/>
        </a:p>
      </dgm:t>
    </dgm:pt>
    <dgm:pt modelId="{A8FD5D14-A396-485D-985D-F350BA69E9E2}" type="sibTrans" cxnId="{B8943716-B151-4030-9945-FB2D4C10AF6D}">
      <dgm:prSet/>
      <dgm:spPr/>
      <dgm:t>
        <a:bodyPr/>
        <a:lstStyle/>
        <a:p>
          <a:endParaRPr lang="en-US"/>
        </a:p>
      </dgm:t>
    </dgm:pt>
    <dgm:pt modelId="{EEB5EBD7-B0CE-44D2-88EC-430AAAD49ACA}">
      <dgm:prSet/>
      <dgm:spPr/>
      <dgm:t>
        <a:bodyPr/>
        <a:lstStyle/>
        <a:p>
          <a:r>
            <a:rPr lang="en-US"/>
            <a:t>• Emphasis on the need for proactive measures to address business risk</a:t>
          </a:r>
        </a:p>
      </dgm:t>
    </dgm:pt>
    <dgm:pt modelId="{F352F846-EDFB-4D45-ABB5-33F7BE4633C0}" type="parTrans" cxnId="{208E1941-5F8D-4198-8669-488BF217D013}">
      <dgm:prSet/>
      <dgm:spPr/>
      <dgm:t>
        <a:bodyPr/>
        <a:lstStyle/>
        <a:p>
          <a:endParaRPr lang="en-US"/>
        </a:p>
      </dgm:t>
    </dgm:pt>
    <dgm:pt modelId="{924085D0-C2BA-4252-BC70-6C06BFAB7FB8}" type="sibTrans" cxnId="{208E1941-5F8D-4198-8669-488BF217D013}">
      <dgm:prSet/>
      <dgm:spPr/>
      <dgm:t>
        <a:bodyPr/>
        <a:lstStyle/>
        <a:p>
          <a:endParaRPr lang="en-US"/>
        </a:p>
      </dgm:t>
    </dgm:pt>
    <dgm:pt modelId="{C1E15044-3CC1-475E-AB04-5ECFC754F6D6}" type="pres">
      <dgm:prSet presAssocID="{55918B06-A590-4BC0-940C-FB5AB0272F3E}" presName="root" presStyleCnt="0">
        <dgm:presLayoutVars>
          <dgm:dir/>
          <dgm:resizeHandles val="exact"/>
        </dgm:presLayoutVars>
      </dgm:prSet>
      <dgm:spPr/>
    </dgm:pt>
    <dgm:pt modelId="{7C861502-1FC2-4122-ACDA-A4D0358812DC}" type="pres">
      <dgm:prSet presAssocID="{55918B06-A590-4BC0-940C-FB5AB0272F3E}" presName="container" presStyleCnt="0">
        <dgm:presLayoutVars>
          <dgm:dir/>
          <dgm:resizeHandles val="exact"/>
        </dgm:presLayoutVars>
      </dgm:prSet>
      <dgm:spPr/>
    </dgm:pt>
    <dgm:pt modelId="{A39A41DD-1A1F-4C2F-8E7D-ADD1B454C08C}" type="pres">
      <dgm:prSet presAssocID="{FEA16DBF-0293-40AF-AD2A-CCB8383C672F}" presName="compNode" presStyleCnt="0"/>
      <dgm:spPr/>
    </dgm:pt>
    <dgm:pt modelId="{B5847A54-4F53-40C8-BB03-0E9C51AF0E72}" type="pres">
      <dgm:prSet presAssocID="{FEA16DBF-0293-40AF-AD2A-CCB8383C672F}" presName="iconBgRect" presStyleLbl="bgShp" presStyleIdx="0" presStyleCnt="3"/>
      <dgm:spPr/>
    </dgm:pt>
    <dgm:pt modelId="{DC2F236C-22ED-4889-A795-F7C97AFD7E7E}" type="pres">
      <dgm:prSet presAssocID="{FEA16DBF-0293-40AF-AD2A-CCB8383C672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38B1E9B7-A6CE-44DA-9171-F00F001964F5}" type="pres">
      <dgm:prSet presAssocID="{FEA16DBF-0293-40AF-AD2A-CCB8383C672F}" presName="spaceRect" presStyleCnt="0"/>
      <dgm:spPr/>
    </dgm:pt>
    <dgm:pt modelId="{2ABEFD44-8D58-4AD6-ACF1-BC6FFA81F81E}" type="pres">
      <dgm:prSet presAssocID="{FEA16DBF-0293-40AF-AD2A-CCB8383C672F}" presName="textRect" presStyleLbl="revTx" presStyleIdx="0" presStyleCnt="3">
        <dgm:presLayoutVars>
          <dgm:chMax val="1"/>
          <dgm:chPref val="1"/>
        </dgm:presLayoutVars>
      </dgm:prSet>
      <dgm:spPr/>
    </dgm:pt>
    <dgm:pt modelId="{00AEC880-EF8C-4D95-BDFC-927B97049910}" type="pres">
      <dgm:prSet presAssocID="{C18181CA-25CD-4508-BC79-553E615A54B1}" presName="sibTrans" presStyleLbl="sibTrans2D1" presStyleIdx="0" presStyleCnt="0"/>
      <dgm:spPr/>
    </dgm:pt>
    <dgm:pt modelId="{1882259A-D921-486B-B58E-64B0C6B4061A}" type="pres">
      <dgm:prSet presAssocID="{E3D26A9B-9E16-40DD-AE8F-019C730C5D26}" presName="compNode" presStyleCnt="0"/>
      <dgm:spPr/>
    </dgm:pt>
    <dgm:pt modelId="{D5858FDA-AF48-4847-AD65-1977D04C9B33}" type="pres">
      <dgm:prSet presAssocID="{E3D26A9B-9E16-40DD-AE8F-019C730C5D26}" presName="iconBgRect" presStyleLbl="bgShp" presStyleIdx="1" presStyleCnt="3"/>
      <dgm:spPr/>
    </dgm:pt>
    <dgm:pt modelId="{B6D9916A-6CE3-4B3E-B0AD-8EFB3D75A6B6}" type="pres">
      <dgm:prSet presAssocID="{E3D26A9B-9E16-40DD-AE8F-019C730C5D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eting"/>
        </a:ext>
      </dgm:extLst>
    </dgm:pt>
    <dgm:pt modelId="{A3742814-5A3B-4E93-B680-A35035469F5A}" type="pres">
      <dgm:prSet presAssocID="{E3D26A9B-9E16-40DD-AE8F-019C730C5D26}" presName="spaceRect" presStyleCnt="0"/>
      <dgm:spPr/>
    </dgm:pt>
    <dgm:pt modelId="{99ED975C-52DE-4EDA-924F-0F39F66508B9}" type="pres">
      <dgm:prSet presAssocID="{E3D26A9B-9E16-40DD-AE8F-019C730C5D26}" presName="textRect" presStyleLbl="revTx" presStyleIdx="1" presStyleCnt="3">
        <dgm:presLayoutVars>
          <dgm:chMax val="1"/>
          <dgm:chPref val="1"/>
        </dgm:presLayoutVars>
      </dgm:prSet>
      <dgm:spPr/>
    </dgm:pt>
    <dgm:pt modelId="{B62D3F13-0E7C-4E45-B4AE-5BBF9E17E6C5}" type="pres">
      <dgm:prSet presAssocID="{A8FD5D14-A396-485D-985D-F350BA69E9E2}" presName="sibTrans" presStyleLbl="sibTrans2D1" presStyleIdx="0" presStyleCnt="0"/>
      <dgm:spPr/>
    </dgm:pt>
    <dgm:pt modelId="{A831DB8D-8978-437F-8C07-EBB1BC8A7616}" type="pres">
      <dgm:prSet presAssocID="{EEB5EBD7-B0CE-44D2-88EC-430AAAD49ACA}" presName="compNode" presStyleCnt="0"/>
      <dgm:spPr/>
    </dgm:pt>
    <dgm:pt modelId="{DD4362A9-8830-4270-B449-D56E87F9BC6B}" type="pres">
      <dgm:prSet presAssocID="{EEB5EBD7-B0CE-44D2-88EC-430AAAD49ACA}" presName="iconBgRect" presStyleLbl="bgShp" presStyleIdx="2" presStyleCnt="3"/>
      <dgm:spPr/>
    </dgm:pt>
    <dgm:pt modelId="{6F43984D-ACD1-42F2-9D6C-EB1E8FB7D9D5}" type="pres">
      <dgm:prSet presAssocID="{EEB5EBD7-B0CE-44D2-88EC-430AAAD49A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E4C0D5D8-0785-4FAB-8D14-9B09D8C07A79}" type="pres">
      <dgm:prSet presAssocID="{EEB5EBD7-B0CE-44D2-88EC-430AAAD49ACA}" presName="spaceRect" presStyleCnt="0"/>
      <dgm:spPr/>
    </dgm:pt>
    <dgm:pt modelId="{4AFA6D99-A30D-40AB-9921-2B4256D10FEA}" type="pres">
      <dgm:prSet presAssocID="{EEB5EBD7-B0CE-44D2-88EC-430AAAD49ACA}" presName="textRect" presStyleLbl="revTx" presStyleIdx="2" presStyleCnt="3">
        <dgm:presLayoutVars>
          <dgm:chMax val="1"/>
          <dgm:chPref val="1"/>
        </dgm:presLayoutVars>
      </dgm:prSet>
      <dgm:spPr/>
    </dgm:pt>
  </dgm:ptLst>
  <dgm:cxnLst>
    <dgm:cxn modelId="{B8943716-B151-4030-9945-FB2D4C10AF6D}" srcId="{55918B06-A590-4BC0-940C-FB5AB0272F3E}" destId="{E3D26A9B-9E16-40DD-AE8F-019C730C5D26}" srcOrd="1" destOrd="0" parTransId="{2C3808C6-0676-4041-B877-16F4220E348F}" sibTransId="{A8FD5D14-A396-485D-985D-F350BA69E9E2}"/>
    <dgm:cxn modelId="{208E1941-5F8D-4198-8669-488BF217D013}" srcId="{55918B06-A590-4BC0-940C-FB5AB0272F3E}" destId="{EEB5EBD7-B0CE-44D2-88EC-430AAAD49ACA}" srcOrd="2" destOrd="0" parTransId="{F352F846-EDFB-4D45-ABB5-33F7BE4633C0}" sibTransId="{924085D0-C2BA-4252-BC70-6C06BFAB7FB8}"/>
    <dgm:cxn modelId="{981F758E-0E89-442A-8125-D8E53846A84E}" srcId="{55918B06-A590-4BC0-940C-FB5AB0272F3E}" destId="{FEA16DBF-0293-40AF-AD2A-CCB8383C672F}" srcOrd="0" destOrd="0" parTransId="{3D29DB82-FDDE-4966-AA80-9A79D31F868F}" sibTransId="{C18181CA-25CD-4508-BC79-553E615A54B1}"/>
    <dgm:cxn modelId="{2B0D3892-C5DE-44D2-B8FA-C9E10F0C0056}" type="presOf" srcId="{C18181CA-25CD-4508-BC79-553E615A54B1}" destId="{00AEC880-EF8C-4D95-BDFC-927B97049910}" srcOrd="0" destOrd="0" presId="urn:microsoft.com/office/officeart/2018/2/layout/IconCircleList"/>
    <dgm:cxn modelId="{BCC0DCB8-2F74-48D7-B488-AD3CA7B78608}" type="presOf" srcId="{A8FD5D14-A396-485D-985D-F350BA69E9E2}" destId="{B62D3F13-0E7C-4E45-B4AE-5BBF9E17E6C5}" srcOrd="0" destOrd="0" presId="urn:microsoft.com/office/officeart/2018/2/layout/IconCircleList"/>
    <dgm:cxn modelId="{5DC0AFBC-3BE9-4DB5-88CD-0FFE4076A39E}" type="presOf" srcId="{E3D26A9B-9E16-40DD-AE8F-019C730C5D26}" destId="{99ED975C-52DE-4EDA-924F-0F39F66508B9}" srcOrd="0" destOrd="0" presId="urn:microsoft.com/office/officeart/2018/2/layout/IconCircleList"/>
    <dgm:cxn modelId="{8B54E1BE-FF35-459E-8C88-FF5F7F0DF21F}" type="presOf" srcId="{EEB5EBD7-B0CE-44D2-88EC-430AAAD49ACA}" destId="{4AFA6D99-A30D-40AB-9921-2B4256D10FEA}" srcOrd="0" destOrd="0" presId="urn:microsoft.com/office/officeart/2018/2/layout/IconCircleList"/>
    <dgm:cxn modelId="{1C2656C8-0999-455C-9F4E-D851FC36D541}" type="presOf" srcId="{55918B06-A590-4BC0-940C-FB5AB0272F3E}" destId="{C1E15044-3CC1-475E-AB04-5ECFC754F6D6}" srcOrd="0" destOrd="0" presId="urn:microsoft.com/office/officeart/2018/2/layout/IconCircleList"/>
    <dgm:cxn modelId="{CC015FCD-EBD4-459E-8074-B987089D2324}" type="presOf" srcId="{FEA16DBF-0293-40AF-AD2A-CCB8383C672F}" destId="{2ABEFD44-8D58-4AD6-ACF1-BC6FFA81F81E}" srcOrd="0" destOrd="0" presId="urn:microsoft.com/office/officeart/2018/2/layout/IconCircleList"/>
    <dgm:cxn modelId="{28561BCB-DF4E-4442-B1BD-91F7CFD23265}" type="presParOf" srcId="{C1E15044-3CC1-475E-AB04-5ECFC754F6D6}" destId="{7C861502-1FC2-4122-ACDA-A4D0358812DC}" srcOrd="0" destOrd="0" presId="urn:microsoft.com/office/officeart/2018/2/layout/IconCircleList"/>
    <dgm:cxn modelId="{F130DC37-E9EE-4E8A-86DD-232741FAAC10}" type="presParOf" srcId="{7C861502-1FC2-4122-ACDA-A4D0358812DC}" destId="{A39A41DD-1A1F-4C2F-8E7D-ADD1B454C08C}" srcOrd="0" destOrd="0" presId="urn:microsoft.com/office/officeart/2018/2/layout/IconCircleList"/>
    <dgm:cxn modelId="{6893F47A-EF45-482E-A6C5-F2FD9E6148C4}" type="presParOf" srcId="{A39A41DD-1A1F-4C2F-8E7D-ADD1B454C08C}" destId="{B5847A54-4F53-40C8-BB03-0E9C51AF0E72}" srcOrd="0" destOrd="0" presId="urn:microsoft.com/office/officeart/2018/2/layout/IconCircleList"/>
    <dgm:cxn modelId="{5AD55663-605A-4147-BE94-F65AAB926A56}" type="presParOf" srcId="{A39A41DD-1A1F-4C2F-8E7D-ADD1B454C08C}" destId="{DC2F236C-22ED-4889-A795-F7C97AFD7E7E}" srcOrd="1" destOrd="0" presId="urn:microsoft.com/office/officeart/2018/2/layout/IconCircleList"/>
    <dgm:cxn modelId="{E36F206A-1314-4624-92C1-4E30A932E66A}" type="presParOf" srcId="{A39A41DD-1A1F-4C2F-8E7D-ADD1B454C08C}" destId="{38B1E9B7-A6CE-44DA-9171-F00F001964F5}" srcOrd="2" destOrd="0" presId="urn:microsoft.com/office/officeart/2018/2/layout/IconCircleList"/>
    <dgm:cxn modelId="{CDBD3303-9A6F-4A95-8653-2955D4DDE3F4}" type="presParOf" srcId="{A39A41DD-1A1F-4C2F-8E7D-ADD1B454C08C}" destId="{2ABEFD44-8D58-4AD6-ACF1-BC6FFA81F81E}" srcOrd="3" destOrd="0" presId="urn:microsoft.com/office/officeart/2018/2/layout/IconCircleList"/>
    <dgm:cxn modelId="{F5A03313-D2BF-4F81-B6C1-66BBFEADA08E}" type="presParOf" srcId="{7C861502-1FC2-4122-ACDA-A4D0358812DC}" destId="{00AEC880-EF8C-4D95-BDFC-927B97049910}" srcOrd="1" destOrd="0" presId="urn:microsoft.com/office/officeart/2018/2/layout/IconCircleList"/>
    <dgm:cxn modelId="{452E2239-2B10-4BF3-9877-8798D4F1F829}" type="presParOf" srcId="{7C861502-1FC2-4122-ACDA-A4D0358812DC}" destId="{1882259A-D921-486B-B58E-64B0C6B4061A}" srcOrd="2" destOrd="0" presId="urn:microsoft.com/office/officeart/2018/2/layout/IconCircleList"/>
    <dgm:cxn modelId="{0B735459-19F9-4936-903C-D4733FB61DCB}" type="presParOf" srcId="{1882259A-D921-486B-B58E-64B0C6B4061A}" destId="{D5858FDA-AF48-4847-AD65-1977D04C9B33}" srcOrd="0" destOrd="0" presId="urn:microsoft.com/office/officeart/2018/2/layout/IconCircleList"/>
    <dgm:cxn modelId="{4F0C1C3F-469D-44A6-9D5A-CE7C72AEE99A}" type="presParOf" srcId="{1882259A-D921-486B-B58E-64B0C6B4061A}" destId="{B6D9916A-6CE3-4B3E-B0AD-8EFB3D75A6B6}" srcOrd="1" destOrd="0" presId="urn:microsoft.com/office/officeart/2018/2/layout/IconCircleList"/>
    <dgm:cxn modelId="{3FAD0246-D871-4714-AAA8-5817C5EC35D1}" type="presParOf" srcId="{1882259A-D921-486B-B58E-64B0C6B4061A}" destId="{A3742814-5A3B-4E93-B680-A35035469F5A}" srcOrd="2" destOrd="0" presId="urn:microsoft.com/office/officeart/2018/2/layout/IconCircleList"/>
    <dgm:cxn modelId="{FF5D597F-5682-4FB6-B05D-A9C2260F43A0}" type="presParOf" srcId="{1882259A-D921-486B-B58E-64B0C6B4061A}" destId="{99ED975C-52DE-4EDA-924F-0F39F66508B9}" srcOrd="3" destOrd="0" presId="urn:microsoft.com/office/officeart/2018/2/layout/IconCircleList"/>
    <dgm:cxn modelId="{CAACC2BE-B7B5-4BC8-A907-000A179039E8}" type="presParOf" srcId="{7C861502-1FC2-4122-ACDA-A4D0358812DC}" destId="{B62D3F13-0E7C-4E45-B4AE-5BBF9E17E6C5}" srcOrd="3" destOrd="0" presId="urn:microsoft.com/office/officeart/2018/2/layout/IconCircleList"/>
    <dgm:cxn modelId="{11772EF1-E99F-4480-9DF7-5D8496A0CC5E}" type="presParOf" srcId="{7C861502-1FC2-4122-ACDA-A4D0358812DC}" destId="{A831DB8D-8978-437F-8C07-EBB1BC8A7616}" srcOrd="4" destOrd="0" presId="urn:microsoft.com/office/officeart/2018/2/layout/IconCircleList"/>
    <dgm:cxn modelId="{0726CECB-65A6-45A0-BFA1-7C3CB5B1BE1F}" type="presParOf" srcId="{A831DB8D-8978-437F-8C07-EBB1BC8A7616}" destId="{DD4362A9-8830-4270-B449-D56E87F9BC6B}" srcOrd="0" destOrd="0" presId="urn:microsoft.com/office/officeart/2018/2/layout/IconCircleList"/>
    <dgm:cxn modelId="{CC34316E-C1B2-42C4-9BC2-C17E39410B72}" type="presParOf" srcId="{A831DB8D-8978-437F-8C07-EBB1BC8A7616}" destId="{6F43984D-ACD1-42F2-9D6C-EB1E8FB7D9D5}" srcOrd="1" destOrd="0" presId="urn:microsoft.com/office/officeart/2018/2/layout/IconCircleList"/>
    <dgm:cxn modelId="{214F03A1-6206-4C7B-A8B4-990C0EB29A39}" type="presParOf" srcId="{A831DB8D-8978-437F-8C07-EBB1BC8A7616}" destId="{E4C0D5D8-0785-4FAB-8D14-9B09D8C07A79}" srcOrd="2" destOrd="0" presId="urn:microsoft.com/office/officeart/2018/2/layout/IconCircleList"/>
    <dgm:cxn modelId="{F4CA38FD-C00B-4E1D-99C6-ACD8943394D2}" type="presParOf" srcId="{A831DB8D-8978-437F-8C07-EBB1BC8A7616}" destId="{4AFA6D99-A30D-40AB-9921-2B4256D10FEA}"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2D863-822F-4B79-B7BB-1B9572C65A8D}">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D4BC4F-5052-4FF9-84D1-277A49C16FEC}">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8E856D-B41E-487E-8E07-2065FAA2DE2D}">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Definition of business risk in banking</a:t>
          </a:r>
        </a:p>
      </dsp:txBody>
      <dsp:txXfrm>
        <a:off x="93445" y="3018902"/>
        <a:ext cx="3206250" cy="720000"/>
      </dsp:txXfrm>
    </dsp:sp>
    <dsp:sp modelId="{7F778EBF-F34C-4EE6-A1A3-89DE54A06F4A}">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3EEB12-0CEB-4F52-BADC-054DFB8AECC7}">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75A67C-A537-4941-B527-9F4D28385732}">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Shift from traditional banking risks to new business risks</a:t>
          </a:r>
        </a:p>
      </dsp:txBody>
      <dsp:txXfrm>
        <a:off x="3860789" y="3018902"/>
        <a:ext cx="3206250" cy="720000"/>
      </dsp:txXfrm>
    </dsp:sp>
    <dsp:sp modelId="{85E11A58-EAD2-4495-9714-3391DE8F6DBD}">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83F573-7C08-43D0-9271-14B926756564}">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D35302-D2B0-4BBA-B8F2-9FBBD7A1E97E}">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 Importance of addressing these risks for Nordea's future</a:t>
          </a:r>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B0669-EB71-4ECF-B821-E125A9097CF5}">
      <dsp:nvSpPr>
        <dsp:cNvPr id="0" name=""/>
        <dsp:cNvSpPr/>
      </dsp:nvSpPr>
      <dsp:spPr>
        <a:xfrm>
          <a:off x="0" y="80644"/>
          <a:ext cx="6666833" cy="170469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Hypothetical scenario: Apple launches a comprehensive financial services app</a:t>
          </a:r>
        </a:p>
      </dsp:txBody>
      <dsp:txXfrm>
        <a:off x="83216" y="163860"/>
        <a:ext cx="6500401" cy="1538258"/>
      </dsp:txXfrm>
    </dsp:sp>
    <dsp:sp modelId="{4B981B1F-A396-49CC-B1F1-C8F2A5F816C2}">
      <dsp:nvSpPr>
        <dsp:cNvPr id="0" name=""/>
        <dsp:cNvSpPr/>
      </dsp:nvSpPr>
      <dsp:spPr>
        <a:xfrm>
          <a:off x="0" y="1874614"/>
          <a:ext cx="6666833" cy="170469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Features: Payments, investments, loans, and banking services</a:t>
          </a:r>
        </a:p>
      </dsp:txBody>
      <dsp:txXfrm>
        <a:off x="83216" y="1957830"/>
        <a:ext cx="6500401" cy="1538258"/>
      </dsp:txXfrm>
    </dsp:sp>
    <dsp:sp modelId="{16D68BDB-A66D-423E-ADF2-9DFE4015CB74}">
      <dsp:nvSpPr>
        <dsp:cNvPr id="0" name=""/>
        <dsp:cNvSpPr/>
      </dsp:nvSpPr>
      <dsp:spPr>
        <a:xfrm>
          <a:off x="0" y="3668585"/>
          <a:ext cx="6666833" cy="170469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Leverages Apple's brand, user base, and technological prowess</a:t>
          </a:r>
        </a:p>
      </dsp:txBody>
      <dsp:txXfrm>
        <a:off x="83216" y="3751801"/>
        <a:ext cx="6500401" cy="15382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4EAB2-306E-46D9-BD89-12F0CA9F43E3}">
      <dsp:nvSpPr>
        <dsp:cNvPr id="0" name=""/>
        <dsp:cNvSpPr/>
      </dsp:nvSpPr>
      <dsp:spPr>
        <a:xfrm>
          <a:off x="0" y="2663"/>
          <a:ext cx="6666833"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E3FA076-1B77-44FF-96B3-64166F61279E}">
      <dsp:nvSpPr>
        <dsp:cNvPr id="0" name=""/>
        <dsp:cNvSpPr/>
      </dsp:nvSpPr>
      <dsp:spPr>
        <a:xfrm>
          <a:off x="0" y="2663"/>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 Potential loss of market share in Nordic countries</a:t>
          </a:r>
        </a:p>
      </dsp:txBody>
      <dsp:txXfrm>
        <a:off x="0" y="2663"/>
        <a:ext cx="6666833" cy="1816197"/>
      </dsp:txXfrm>
    </dsp:sp>
    <dsp:sp modelId="{B24584BB-A596-4BDB-ADFB-F6107F44163E}">
      <dsp:nvSpPr>
        <dsp:cNvPr id="0" name=""/>
        <dsp:cNvSpPr/>
      </dsp:nvSpPr>
      <dsp:spPr>
        <a:xfrm>
          <a:off x="0" y="1818861"/>
          <a:ext cx="6666833" cy="0"/>
        </a:xfrm>
        <a:prstGeom prst="line">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E01258D0-FB26-451E-B9A1-35BA28F567A8}">
      <dsp:nvSpPr>
        <dsp:cNvPr id="0" name=""/>
        <dsp:cNvSpPr/>
      </dsp:nvSpPr>
      <dsp:spPr>
        <a:xfrm>
          <a:off x="0" y="1818861"/>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 Erosion of customer base, especially younger demographics</a:t>
          </a:r>
        </a:p>
      </dsp:txBody>
      <dsp:txXfrm>
        <a:off x="0" y="1818861"/>
        <a:ext cx="6666833" cy="1816197"/>
      </dsp:txXfrm>
    </dsp:sp>
    <dsp:sp modelId="{2778173D-EB62-4EBA-BDCD-C3E117F15C6A}">
      <dsp:nvSpPr>
        <dsp:cNvPr id="0" name=""/>
        <dsp:cNvSpPr/>
      </dsp:nvSpPr>
      <dsp:spPr>
        <a:xfrm>
          <a:off x="0" y="3635058"/>
          <a:ext cx="6666833" cy="0"/>
        </a:xfrm>
        <a:prstGeom prst="lin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9909D80F-0966-45A7-9989-3AB1BD9EB3BF}">
      <dsp:nvSpPr>
        <dsp:cNvPr id="0" name=""/>
        <dsp:cNvSpPr/>
      </dsp:nvSpPr>
      <dsp:spPr>
        <a:xfrm>
          <a:off x="0" y="3635058"/>
          <a:ext cx="6666833" cy="18161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 Challenge to Nordea's digital banking initiatives</a:t>
          </a:r>
        </a:p>
      </dsp:txBody>
      <dsp:txXfrm>
        <a:off x="0" y="3635058"/>
        <a:ext cx="6666833" cy="1816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2671DE-C7AB-4BB0-975C-39BC3346FC8A}">
      <dsp:nvSpPr>
        <dsp:cNvPr id="0" name=""/>
        <dsp:cNvSpPr/>
      </dsp:nvSpPr>
      <dsp:spPr>
        <a:xfrm>
          <a:off x="0" y="0"/>
          <a:ext cx="8938260" cy="1305401"/>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Potential loss of prime customers to Apple's offering</a:t>
          </a:r>
        </a:p>
      </dsp:txBody>
      <dsp:txXfrm>
        <a:off x="38234" y="38234"/>
        <a:ext cx="7529629" cy="1228933"/>
      </dsp:txXfrm>
    </dsp:sp>
    <dsp:sp modelId="{8EDD2361-DE75-4BE6-85CB-96ADE4BBF881}">
      <dsp:nvSpPr>
        <dsp:cNvPr id="0" name=""/>
        <dsp:cNvSpPr/>
      </dsp:nvSpPr>
      <dsp:spPr>
        <a:xfrm>
          <a:off x="788669" y="1522968"/>
          <a:ext cx="8938260" cy="1305401"/>
        </a:xfrm>
        <a:prstGeom prst="roundRect">
          <a:avLst>
            <a:gd name="adj" fmla="val 10000"/>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Increase in non-performing loans ratio</a:t>
          </a:r>
        </a:p>
      </dsp:txBody>
      <dsp:txXfrm>
        <a:off x="826903" y="1561202"/>
        <a:ext cx="7224611" cy="1228933"/>
      </dsp:txXfrm>
    </dsp:sp>
    <dsp:sp modelId="{FCC04F8A-F7ED-4626-8BD7-BE925DA5B0D0}">
      <dsp:nvSpPr>
        <dsp:cNvPr id="0" name=""/>
        <dsp:cNvSpPr/>
      </dsp:nvSpPr>
      <dsp:spPr>
        <a:xfrm>
          <a:off x="1577339" y="3045936"/>
          <a:ext cx="8938260" cy="1305401"/>
        </a:xfrm>
        <a:prstGeom prst="roundRect">
          <a:avLst>
            <a:gd name="adj" fmla="val 10000"/>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Impact on Nordea's credit risk models and provisioning</a:t>
          </a:r>
        </a:p>
      </dsp:txBody>
      <dsp:txXfrm>
        <a:off x="1615573" y="3084170"/>
        <a:ext cx="7224611" cy="1228933"/>
      </dsp:txXfrm>
    </dsp:sp>
    <dsp:sp modelId="{6B9B63DC-2498-4011-BB64-C337F9783ADE}">
      <dsp:nvSpPr>
        <dsp:cNvPr id="0" name=""/>
        <dsp:cNvSpPr/>
      </dsp:nvSpPr>
      <dsp:spPr>
        <a:xfrm>
          <a:off x="8089749" y="989929"/>
          <a:ext cx="848510" cy="848510"/>
        </a:xfrm>
        <a:prstGeom prst="downArrow">
          <a:avLst>
            <a:gd name="adj1" fmla="val 55000"/>
            <a:gd name="adj2" fmla="val 45000"/>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80664" y="989929"/>
        <a:ext cx="466680" cy="638504"/>
      </dsp:txXfrm>
    </dsp:sp>
    <dsp:sp modelId="{FD93DD1D-2FDA-48B5-88BE-C57E7478AAFA}">
      <dsp:nvSpPr>
        <dsp:cNvPr id="0" name=""/>
        <dsp:cNvSpPr/>
      </dsp:nvSpPr>
      <dsp:spPr>
        <a:xfrm>
          <a:off x="8878419" y="2504195"/>
          <a:ext cx="848510" cy="848510"/>
        </a:xfrm>
        <a:prstGeom prst="downArrow">
          <a:avLst>
            <a:gd name="adj1" fmla="val 55000"/>
            <a:gd name="adj2" fmla="val 45000"/>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069334" y="2504195"/>
        <a:ext cx="466680" cy="63850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77BDA9-1E1C-45EC-9A7F-0DEA673AA4E8}">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77DF24-E671-4486-BEC7-8BF8DF195263}">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 Possible outflow of deposits to Apple's platform</a:t>
          </a:r>
        </a:p>
      </dsp:txBody>
      <dsp:txXfrm>
        <a:off x="378614" y="886531"/>
        <a:ext cx="2810360" cy="1744948"/>
      </dsp:txXfrm>
    </dsp:sp>
    <dsp:sp modelId="{C5BC26C3-F198-444D-ADC8-8693C1D5871E}">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827CAA-B82B-4FE2-A074-37078B989F36}">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 Stress on Nordea's liquidity coverage ratio (LCR)</a:t>
          </a:r>
        </a:p>
      </dsp:txBody>
      <dsp:txXfrm>
        <a:off x="3946203" y="886531"/>
        <a:ext cx="2810360" cy="1744948"/>
      </dsp:txXfrm>
    </dsp:sp>
    <dsp:sp modelId="{AB5F3446-BA03-4595-9D3E-DFEDE3BA34D8}">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3C2740-3D55-46B3-9C28-AC6C209F209D}">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 Need for more expensive funding sources</a:t>
          </a:r>
        </a:p>
      </dsp:txBody>
      <dsp:txXfrm>
        <a:off x="7513791" y="886531"/>
        <a:ext cx="2810360" cy="1744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352CD-8C4A-405F-9DF4-07EA89728BF3}">
      <dsp:nvSpPr>
        <dsp:cNvPr id="0" name=""/>
        <dsp:cNvSpPr/>
      </dsp:nvSpPr>
      <dsp:spPr>
        <a:xfrm>
          <a:off x="0" y="350059"/>
          <a:ext cx="6666833" cy="15116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 Potential decrease in return on equity (ROE)</a:t>
          </a:r>
        </a:p>
      </dsp:txBody>
      <dsp:txXfrm>
        <a:off x="73792" y="423851"/>
        <a:ext cx="6519249" cy="1364056"/>
      </dsp:txXfrm>
    </dsp:sp>
    <dsp:sp modelId="{D9DC3B22-4E3A-458A-99CF-4660FB858A47}">
      <dsp:nvSpPr>
        <dsp:cNvPr id="0" name=""/>
        <dsp:cNvSpPr/>
      </dsp:nvSpPr>
      <dsp:spPr>
        <a:xfrm>
          <a:off x="0" y="1971139"/>
          <a:ext cx="6666833" cy="151164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 Pressure on capital adequacy ratios</a:t>
          </a:r>
        </a:p>
      </dsp:txBody>
      <dsp:txXfrm>
        <a:off x="73792" y="2044931"/>
        <a:ext cx="6519249" cy="1364056"/>
      </dsp:txXfrm>
    </dsp:sp>
    <dsp:sp modelId="{ED472B68-CD92-4F45-9240-90F40650B108}">
      <dsp:nvSpPr>
        <dsp:cNvPr id="0" name=""/>
        <dsp:cNvSpPr/>
      </dsp:nvSpPr>
      <dsp:spPr>
        <a:xfrm>
          <a:off x="0" y="3592220"/>
          <a:ext cx="6666833" cy="151164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 Need for balance sheet optimization or capital raising</a:t>
          </a:r>
        </a:p>
      </dsp:txBody>
      <dsp:txXfrm>
        <a:off x="73792" y="3666012"/>
        <a:ext cx="6519249" cy="13640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847A54-4F53-40C8-BB03-0E9C51AF0E72}">
      <dsp:nvSpPr>
        <dsp:cNvPr id="0" name=""/>
        <dsp:cNvSpPr/>
      </dsp:nvSpPr>
      <dsp:spPr>
        <a:xfrm>
          <a:off x="1245453" y="1299342"/>
          <a:ext cx="650702" cy="65070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2F236C-22ED-4889-A795-F7C97AFD7E7E}">
      <dsp:nvSpPr>
        <dsp:cNvPr id="0" name=""/>
        <dsp:cNvSpPr/>
      </dsp:nvSpPr>
      <dsp:spPr>
        <a:xfrm>
          <a:off x="1382100" y="1435990"/>
          <a:ext cx="377407" cy="37740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EFD44-8D58-4AD6-ACF1-BC6FFA81F81E}">
      <dsp:nvSpPr>
        <dsp:cNvPr id="0" name=""/>
        <dsp:cNvSpPr/>
      </dsp:nvSpPr>
      <dsp:spPr>
        <a:xfrm>
          <a:off x="2035592" y="1299342"/>
          <a:ext cx="1533799" cy="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Summary of key risks and potential impacts</a:t>
          </a:r>
        </a:p>
      </dsp:txBody>
      <dsp:txXfrm>
        <a:off x="2035592" y="1299342"/>
        <a:ext cx="1533799" cy="650702"/>
      </dsp:txXfrm>
    </dsp:sp>
    <dsp:sp modelId="{D5858FDA-AF48-4847-AD65-1977D04C9B33}">
      <dsp:nvSpPr>
        <dsp:cNvPr id="0" name=""/>
        <dsp:cNvSpPr/>
      </dsp:nvSpPr>
      <dsp:spPr>
        <a:xfrm>
          <a:off x="3836644" y="1299342"/>
          <a:ext cx="650702" cy="65070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9916A-6CE3-4B3E-B0AD-8EFB3D75A6B6}">
      <dsp:nvSpPr>
        <dsp:cNvPr id="0" name=""/>
        <dsp:cNvSpPr/>
      </dsp:nvSpPr>
      <dsp:spPr>
        <a:xfrm>
          <a:off x="3973292" y="1435990"/>
          <a:ext cx="377407" cy="37740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ED975C-52DE-4EDA-924F-0F39F66508B9}">
      <dsp:nvSpPr>
        <dsp:cNvPr id="0" name=""/>
        <dsp:cNvSpPr/>
      </dsp:nvSpPr>
      <dsp:spPr>
        <a:xfrm>
          <a:off x="4626784" y="1299342"/>
          <a:ext cx="1533799" cy="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Proposed action plan for the board to consider</a:t>
          </a:r>
        </a:p>
      </dsp:txBody>
      <dsp:txXfrm>
        <a:off x="4626784" y="1299342"/>
        <a:ext cx="1533799" cy="650702"/>
      </dsp:txXfrm>
    </dsp:sp>
    <dsp:sp modelId="{DD4362A9-8830-4270-B449-D56E87F9BC6B}">
      <dsp:nvSpPr>
        <dsp:cNvPr id="0" name=""/>
        <dsp:cNvSpPr/>
      </dsp:nvSpPr>
      <dsp:spPr>
        <a:xfrm>
          <a:off x="1245453" y="2234601"/>
          <a:ext cx="650702" cy="65070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3984D-ACD1-42F2-9D6C-EB1E8FB7D9D5}">
      <dsp:nvSpPr>
        <dsp:cNvPr id="0" name=""/>
        <dsp:cNvSpPr/>
      </dsp:nvSpPr>
      <dsp:spPr>
        <a:xfrm>
          <a:off x="1382100" y="2371249"/>
          <a:ext cx="377407" cy="37740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FA6D99-A30D-40AB-9921-2B4256D10FEA}">
      <dsp:nvSpPr>
        <dsp:cNvPr id="0" name=""/>
        <dsp:cNvSpPr/>
      </dsp:nvSpPr>
      <dsp:spPr>
        <a:xfrm>
          <a:off x="2035592" y="2234601"/>
          <a:ext cx="1533799" cy="650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 Emphasis on the need for proactive measures to address business risk</a:t>
          </a:r>
        </a:p>
      </dsp:txBody>
      <dsp:txXfrm>
        <a:off x="2035592" y="2234601"/>
        <a:ext cx="1533799" cy="6507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D1930-86EE-476A-9EF9-865B6635518D}"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49740-602F-42B6-90E8-CA39CBF8BD4E}" type="slidenum">
              <a:rPr lang="en-US" smtClean="0"/>
              <a:t>‹#›</a:t>
            </a:fld>
            <a:endParaRPr lang="en-US"/>
          </a:p>
        </p:txBody>
      </p:sp>
    </p:spTree>
    <p:extLst>
      <p:ext uri="{BB962C8B-B14F-4D97-AF65-F5344CB8AC3E}">
        <p14:creationId xmlns:p14="http://schemas.microsoft.com/office/powerpoint/2010/main" val="42153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__fkGroteskNeue_598ab8"/>
              </a:rPr>
              <a:t>"Good morning, esteemed members of the board. Today, we'll be discussing the rise of business risk in banking and its implications for Nordea. Our focus will be on a scenario analysis that highlights potential challenges and opportunities for our institution."</a:t>
            </a: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1</a:t>
            </a:fld>
            <a:endParaRPr lang="en-US"/>
          </a:p>
        </p:txBody>
      </p:sp>
    </p:spTree>
    <p:extLst>
      <p:ext uri="{BB962C8B-B14F-4D97-AF65-F5344CB8AC3E}">
        <p14:creationId xmlns:p14="http://schemas.microsoft.com/office/powerpoint/2010/main" val="1951663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var(--font-fk-grotesk-neue)"/>
              </a:rPr>
              <a:t>"In conclusion, the entry of tech giants into banking poses significant risks to Nordea's business model, efficiency, credit risk profile, liquidity, and capital position. However, by taking proactive measures, we can turn these challenges into opportunities. We recommend the board consider the proposed action plan and emphasize the need for swift and decisive action to address these emerging business risks."</a:t>
            </a:r>
          </a:p>
          <a:p>
            <a:pPr algn="l"/>
            <a:r>
              <a:rPr lang="en-US" b="0" i="0" dirty="0">
                <a:solidFill>
                  <a:srgbClr val="FFFFFF"/>
                </a:solidFill>
                <a:effectLst/>
                <a:latin typeface="Times New Roman" panose="02020603050405020304" pitchFamily="18" charset="0"/>
              </a:rPr>
              <a:t>Share</a:t>
            </a:r>
          </a:p>
          <a:p>
            <a:pPr algn="l"/>
            <a:r>
              <a:rPr lang="en-US" b="0" i="0" dirty="0">
                <a:solidFill>
                  <a:srgbClr val="FFFFFF"/>
                </a:solidFill>
                <a:effectLst/>
                <a:latin typeface="Times New Roman" panose="02020603050405020304" pitchFamily="18" charset="0"/>
              </a:rPr>
              <a:t>Rewrite</a:t>
            </a:r>
          </a:p>
          <a:p>
            <a:br>
              <a:rPr lang="en-US" b="0" i="0" dirty="0">
                <a:solidFill>
                  <a:srgbClr val="FFFFFF"/>
                </a:solidFill>
                <a:effectLst/>
                <a:latin typeface="Times New Roman" panose="02020603050405020304" pitchFamily="18" charset="0"/>
              </a:rPr>
            </a:b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10</a:t>
            </a:fld>
            <a:endParaRPr lang="en-US"/>
          </a:p>
        </p:txBody>
      </p:sp>
    </p:spTree>
    <p:extLst>
      <p:ext uri="{BB962C8B-B14F-4D97-AF65-F5344CB8AC3E}">
        <p14:creationId xmlns:p14="http://schemas.microsoft.com/office/powerpoint/2010/main" val="365696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__fkGroteskNeue_598ab8"/>
              </a:rPr>
              <a:t>"Business risk in banking refers to the potential for losses due to changes in the competitive environment. We're witnessing a shift from traditional banking risks to new business risks driven by technological advancements and changing customer expectations. It's crucial for Nordea to address these risks to secure our future in the evolving financial landscape."</a:t>
            </a: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2</a:t>
            </a:fld>
            <a:endParaRPr lang="en-US"/>
          </a:p>
        </p:txBody>
      </p:sp>
    </p:spTree>
    <p:extLst>
      <p:ext uri="{BB962C8B-B14F-4D97-AF65-F5344CB8AC3E}">
        <p14:creationId xmlns:p14="http://schemas.microsoft.com/office/powerpoint/2010/main" val="2678691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__fkGroteskNeue_598ab8"/>
              </a:rPr>
              <a:t>"Let's consider a hypothetical scenario where Apple launches a comprehensive financial services app. This app would offer payments, investments, loans, and banking services, leveraging Apple's strong brand, vast user base, and technological expertise. Such a move could significantly disrupt the banking sector, particularly in tech-savvy markets like the Nordics."</a:t>
            </a: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3</a:t>
            </a:fld>
            <a:endParaRPr lang="en-US"/>
          </a:p>
        </p:txBody>
      </p:sp>
    </p:spTree>
    <p:extLst>
      <p:ext uri="{BB962C8B-B14F-4D97-AF65-F5344CB8AC3E}">
        <p14:creationId xmlns:p14="http://schemas.microsoft.com/office/powerpoint/2010/main" val="376621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__fkGroteskNeue_598ab8"/>
              </a:rPr>
              <a:t>"This scenario poses several threats to Nordea's business model. We could face a potential loss of market share in Nordic countries, particularly among younger demographics who are more likely to adopt new financial technologies. This would also challenge our ongoing digital banking initiatives, potentially rendering some of our efforts less effective."</a:t>
            </a: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4</a:t>
            </a:fld>
            <a:endParaRPr lang="en-US"/>
          </a:p>
        </p:txBody>
      </p:sp>
    </p:spTree>
    <p:extLst>
      <p:ext uri="{BB962C8B-B14F-4D97-AF65-F5344CB8AC3E}">
        <p14:creationId xmlns:p14="http://schemas.microsoft.com/office/powerpoint/2010/main" val="1388411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__fkGroteskNeue_598ab8"/>
              </a:rPr>
              <a:t>"The entry of a tech giant like Apple into banking could lead to an increase in our cost-to-income ratio. Apple's projected efficiency ratios could be significantly lower than Nordea's current figures, thanks to their advanced technology and lean operations. To remain competitive, we may need to implement significant cost-cutting measures or find new revenue streams."</a:t>
            </a: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5</a:t>
            </a:fld>
            <a:endParaRPr lang="en-US"/>
          </a:p>
        </p:txBody>
      </p:sp>
    </p:spTree>
    <p:extLst>
      <p:ext uri="{BB962C8B-B14F-4D97-AF65-F5344CB8AC3E}">
        <p14:creationId xmlns:p14="http://schemas.microsoft.com/office/powerpoint/2010/main" val="1338224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__fkGroteskNeue_598ab8"/>
              </a:rPr>
              <a:t>"This scenario could also affect our credit risk profile. We might lose prime customers to Apple's offering, potentially leading to an increase in our non-performing loans ratio. This shift would impact our credit risk models and provisioning strategies, requiring careful recalibration."</a:t>
            </a: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6</a:t>
            </a:fld>
            <a:endParaRPr lang="en-US"/>
          </a:p>
        </p:txBody>
      </p:sp>
    </p:spTree>
    <p:extLst>
      <p:ext uri="{BB962C8B-B14F-4D97-AF65-F5344CB8AC3E}">
        <p14:creationId xmlns:p14="http://schemas.microsoft.com/office/powerpoint/2010/main" val="899375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__fkGroteskNeue_598ab8"/>
              </a:rPr>
              <a:t>"On the liquidity front, we could face a possible outflow of deposits to Apple's platform. This would put stress on our liquidity coverage ratio (LCR) and might necessitate turning to more expensive funding sources to maintain our liquidity position."</a:t>
            </a: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7</a:t>
            </a:fld>
            <a:endParaRPr lang="en-US"/>
          </a:p>
        </p:txBody>
      </p:sp>
    </p:spTree>
    <p:extLst>
      <p:ext uri="{BB962C8B-B14F-4D97-AF65-F5344CB8AC3E}">
        <p14:creationId xmlns:p14="http://schemas.microsoft.com/office/powerpoint/2010/main" val="3102880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__fkGroteskNeue_598ab8"/>
              </a:rPr>
              <a:t>"From a regulatory capital perspective, we could see a potential decrease in our return on equity (ROE) and increased pressure on our capital adequacy ratios. To address this, we might need to optimize our balance sheet or consider raising additional capital."</a:t>
            </a:r>
            <a:br>
              <a:rPr lang="en-US" b="0" i="0" dirty="0">
                <a:effectLst/>
                <a:latin typeface="__fkGroteskNeue_598ab8"/>
              </a:rPr>
            </a:b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8</a:t>
            </a:fld>
            <a:endParaRPr lang="en-US"/>
          </a:p>
        </p:txBody>
      </p:sp>
    </p:spTree>
    <p:extLst>
      <p:ext uri="{BB962C8B-B14F-4D97-AF65-F5344CB8AC3E}">
        <p14:creationId xmlns:p14="http://schemas.microsoft.com/office/powerpoint/2010/main" val="165190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__fkGroteskNeue_598ab8"/>
              </a:rPr>
              <a:t>"To counter these risks, we propose several strategic responses. First, we should invest in advanced data analytics and AI to offer more personalized services. Second, we could explore partnerships with fintech companies to enhance our technological capabilities. Lastly, we might consider adopting a 'no-stack banking' model to reduce costs and increase our agility."</a:t>
            </a:r>
            <a:endParaRPr lang="en-US" dirty="0"/>
          </a:p>
        </p:txBody>
      </p:sp>
      <p:sp>
        <p:nvSpPr>
          <p:cNvPr id="4" name="Slide Number Placeholder 3"/>
          <p:cNvSpPr>
            <a:spLocks noGrp="1"/>
          </p:cNvSpPr>
          <p:nvPr>
            <p:ph type="sldNum" sz="quarter" idx="5"/>
          </p:nvPr>
        </p:nvSpPr>
        <p:spPr/>
        <p:txBody>
          <a:bodyPr/>
          <a:lstStyle/>
          <a:p>
            <a:fld id="{D3749740-602F-42B6-90E8-CA39CBF8BD4E}" type="slidenum">
              <a:rPr lang="en-US" smtClean="0"/>
              <a:t>9</a:t>
            </a:fld>
            <a:endParaRPr lang="en-US"/>
          </a:p>
        </p:txBody>
      </p:sp>
    </p:spTree>
    <p:extLst>
      <p:ext uri="{BB962C8B-B14F-4D97-AF65-F5344CB8AC3E}">
        <p14:creationId xmlns:p14="http://schemas.microsoft.com/office/powerpoint/2010/main" val="3203813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906C-A701-223A-394A-5A2354928C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3658C3-0B35-5C84-5100-7C200CCCA2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7404B1-E2CB-B93B-18C4-1AB23908F710}"/>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5" name="Footer Placeholder 4">
            <a:extLst>
              <a:ext uri="{FF2B5EF4-FFF2-40B4-BE49-F238E27FC236}">
                <a16:creationId xmlns:a16="http://schemas.microsoft.com/office/drawing/2014/main" id="{E373555E-2B60-2798-F4F7-BB0E064020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83CF2E-5402-93D1-07A5-EEE7759BD17D}"/>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206423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B7B89-B797-D935-8A69-D97BD64A4B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7C1D68-1F58-51BE-1759-A19E07CD01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803CAB-DB0C-FF4F-F4FE-B21C533E312C}"/>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5" name="Footer Placeholder 4">
            <a:extLst>
              <a:ext uri="{FF2B5EF4-FFF2-40B4-BE49-F238E27FC236}">
                <a16:creationId xmlns:a16="http://schemas.microsoft.com/office/drawing/2014/main" id="{B4B05DB8-E03F-9889-0F23-0CA26B0B5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6D685-C784-6301-EB15-49E0A5DE748B}"/>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1314875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434521-77AB-C569-9272-354E657B4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5322B8-5E35-B821-052D-0A5729744D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9775D-FEE5-5E8F-38F4-EC12CB71EE7D}"/>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5" name="Footer Placeholder 4">
            <a:extLst>
              <a:ext uri="{FF2B5EF4-FFF2-40B4-BE49-F238E27FC236}">
                <a16:creationId xmlns:a16="http://schemas.microsoft.com/office/drawing/2014/main" id="{6C1F0A47-8E9E-5E2B-F11A-43FBE5BB8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CA9E3-6F41-0979-0036-F061EC18C764}"/>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2252116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545B-FF97-AD1C-3C4A-72489CF671F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74C7D344-D3B4-1A57-0B09-3EA461F1AF5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EB54A-A33B-EBE3-C812-51660237C314}"/>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5" name="Footer Placeholder 4">
            <a:extLst>
              <a:ext uri="{FF2B5EF4-FFF2-40B4-BE49-F238E27FC236}">
                <a16:creationId xmlns:a16="http://schemas.microsoft.com/office/drawing/2014/main" id="{8DEAD781-CD83-821A-8DA5-8E97AB986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01E14E-2C74-821C-20A6-963055287517}"/>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426744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B9DD8-E077-938D-5680-8543A64BBF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5C356-2AED-5BF3-8458-336DB05E8F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2907AA-3BE6-B759-2985-84B19F6A341E}"/>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5" name="Footer Placeholder 4">
            <a:extLst>
              <a:ext uri="{FF2B5EF4-FFF2-40B4-BE49-F238E27FC236}">
                <a16:creationId xmlns:a16="http://schemas.microsoft.com/office/drawing/2014/main" id="{07B19AB9-4770-3791-8FC4-CCE945E2BD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B04AE-325A-8F9E-59D1-BB3DBDE5D848}"/>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4049820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BCD0-2474-058B-1690-DAC21E55C1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893FE7-45F3-F9DE-2F9C-D0AF00B3F7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66E84-7128-D5EC-DEC3-ABB1656A47E4}"/>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5" name="Footer Placeholder 4">
            <a:extLst>
              <a:ext uri="{FF2B5EF4-FFF2-40B4-BE49-F238E27FC236}">
                <a16:creationId xmlns:a16="http://schemas.microsoft.com/office/drawing/2014/main" id="{B989863F-7FD1-FC12-B5FB-3B1EF7E1B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CA512-3259-4922-2D10-9A271F12A953}"/>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350908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82416-2A96-40C5-A194-5E256B2B5D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0BFD6-9833-C0FC-DC65-41F224460E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1B5F47-D7DE-87E4-CD1B-3FA18D3E0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7AD3D7-DA08-8753-BB64-65797D8FBE4C}"/>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6" name="Footer Placeholder 5">
            <a:extLst>
              <a:ext uri="{FF2B5EF4-FFF2-40B4-BE49-F238E27FC236}">
                <a16:creationId xmlns:a16="http://schemas.microsoft.com/office/drawing/2014/main" id="{3FB3A59B-C63C-9957-4EF8-9BE995A2B2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BACAE-F977-D9B1-5359-25F6B686F9CB}"/>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1931637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F266-D6AE-E035-20C0-2430BBD101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02569C-A2E3-844D-0477-9ABBD77CE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2A4435-1B8B-8B39-A30A-D6310A821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C06032-3C25-10CD-6D10-957AB67142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C22C0-5EDF-98D0-2156-4FA08A5E04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FD9EE4-A45E-9748-84C5-0537CB944FAE}"/>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8" name="Footer Placeholder 7">
            <a:extLst>
              <a:ext uri="{FF2B5EF4-FFF2-40B4-BE49-F238E27FC236}">
                <a16:creationId xmlns:a16="http://schemas.microsoft.com/office/drawing/2014/main" id="{8C87EDE5-4D16-FD5F-1D6A-E0872D0E99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BD5E21-7C44-4A5E-C453-BA5E96A32E93}"/>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3704193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D93C-C55C-14DC-DBDB-701D3D2B8A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3C59E6-A9DC-74FF-F969-E62B02AF4C33}"/>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4" name="Footer Placeholder 3">
            <a:extLst>
              <a:ext uri="{FF2B5EF4-FFF2-40B4-BE49-F238E27FC236}">
                <a16:creationId xmlns:a16="http://schemas.microsoft.com/office/drawing/2014/main" id="{8F01B956-BB0D-59B3-1D84-6C39559DA6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823B97-E57D-B67B-0845-D415F179B041}"/>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292094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ABB91B-BD18-5213-7F5E-48C8A64765AA}"/>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3" name="Footer Placeholder 2">
            <a:extLst>
              <a:ext uri="{FF2B5EF4-FFF2-40B4-BE49-F238E27FC236}">
                <a16:creationId xmlns:a16="http://schemas.microsoft.com/office/drawing/2014/main" id="{1DAF5143-58B6-5D15-CFA5-172B601A07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AE92D4-2F5B-2CC1-A8DB-4EA8D027CA85}"/>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1044017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195E-05DB-C513-6A01-0F44D305B7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C79DC8-1500-F261-3E53-52CB08265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3943C6-8B9A-E6F1-F5CB-C41D96E908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F1A3-DC5F-6773-39BE-4EDE163D751D}"/>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6" name="Footer Placeholder 5">
            <a:extLst>
              <a:ext uri="{FF2B5EF4-FFF2-40B4-BE49-F238E27FC236}">
                <a16:creationId xmlns:a16="http://schemas.microsoft.com/office/drawing/2014/main" id="{404BEE12-5D48-857D-B18E-4B30832E1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98A226-83EF-90CE-9444-256344E9A943}"/>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2737951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CBC4-75F0-F3E2-8DDD-0BF56C30F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72BDED-0D74-8C08-F69F-CA6A76F0D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63E689-A346-90DD-D1AF-A586C27E9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1D0270-DD99-A032-FABD-9C1FF2E564B6}"/>
              </a:ext>
            </a:extLst>
          </p:cNvPr>
          <p:cNvSpPr>
            <a:spLocks noGrp="1"/>
          </p:cNvSpPr>
          <p:nvPr>
            <p:ph type="dt" sz="half" idx="10"/>
          </p:nvPr>
        </p:nvSpPr>
        <p:spPr/>
        <p:txBody>
          <a:bodyPr/>
          <a:lstStyle/>
          <a:p>
            <a:fld id="{DE4FDBD2-E7ED-4420-B4D9-1B7849D6B1E1}" type="datetimeFigureOut">
              <a:rPr lang="en-US" smtClean="0"/>
              <a:t>1/8/2025</a:t>
            </a:fld>
            <a:endParaRPr lang="en-US"/>
          </a:p>
        </p:txBody>
      </p:sp>
      <p:sp>
        <p:nvSpPr>
          <p:cNvPr id="6" name="Footer Placeholder 5">
            <a:extLst>
              <a:ext uri="{FF2B5EF4-FFF2-40B4-BE49-F238E27FC236}">
                <a16:creationId xmlns:a16="http://schemas.microsoft.com/office/drawing/2014/main" id="{40B91B7A-FD86-E64E-87E4-3CB055987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8EF49-464B-66B1-E1CA-DD2CED24837F}"/>
              </a:ext>
            </a:extLst>
          </p:cNvPr>
          <p:cNvSpPr>
            <a:spLocks noGrp="1"/>
          </p:cNvSpPr>
          <p:nvPr>
            <p:ph type="sldNum" sz="quarter" idx="12"/>
          </p:nvPr>
        </p:nvSpPr>
        <p:spPr/>
        <p:txBody>
          <a:bodyPr/>
          <a:lstStyle/>
          <a:p>
            <a:fld id="{B05F7994-7E5F-4A25-90F3-5A2D38C422B3}" type="slidenum">
              <a:rPr lang="en-US" smtClean="0"/>
              <a:t>‹#›</a:t>
            </a:fld>
            <a:endParaRPr lang="en-US"/>
          </a:p>
        </p:txBody>
      </p:sp>
    </p:spTree>
    <p:extLst>
      <p:ext uri="{BB962C8B-B14F-4D97-AF65-F5344CB8AC3E}">
        <p14:creationId xmlns:p14="http://schemas.microsoft.com/office/powerpoint/2010/main" val="4271027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273BC-044D-FA91-C2FD-449B1FD793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52B233-B8C5-1764-5438-46037D3BC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801FD-6772-CF5E-53AC-8E770D1956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4FDBD2-E7ED-4420-B4D9-1B7849D6B1E1}" type="datetimeFigureOut">
              <a:rPr lang="en-US" smtClean="0"/>
              <a:t>1/8/2025</a:t>
            </a:fld>
            <a:endParaRPr lang="en-US"/>
          </a:p>
        </p:txBody>
      </p:sp>
      <p:sp>
        <p:nvSpPr>
          <p:cNvPr id="5" name="Footer Placeholder 4">
            <a:extLst>
              <a:ext uri="{FF2B5EF4-FFF2-40B4-BE49-F238E27FC236}">
                <a16:creationId xmlns:a16="http://schemas.microsoft.com/office/drawing/2014/main" id="{EDB4A853-70E7-AD52-2F39-8C197816A4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E1B5EE-F503-DEBF-FAD0-2F0817AF06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5F7994-7E5F-4A25-90F3-5A2D38C422B3}" type="slidenum">
              <a:rPr lang="en-US" smtClean="0"/>
              <a:t>‹#›</a:t>
            </a:fld>
            <a:endParaRPr lang="en-US"/>
          </a:p>
        </p:txBody>
      </p:sp>
    </p:spTree>
    <p:extLst>
      <p:ext uri="{BB962C8B-B14F-4D97-AF65-F5344CB8AC3E}">
        <p14:creationId xmlns:p14="http://schemas.microsoft.com/office/powerpoint/2010/main" val="2026520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0.jpeg"/><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jpeg"/><Relationship Id="rId7"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D4A82D2-D2F9-C550-27CD-663979BCD409}"/>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The Rise of Business Risk in Banking: Implications for Nordea</a:t>
            </a:r>
          </a:p>
        </p:txBody>
      </p:sp>
      <p:sp>
        <p:nvSpPr>
          <p:cNvPr id="3" name="Subtitle 2">
            <a:extLst>
              <a:ext uri="{FF2B5EF4-FFF2-40B4-BE49-F238E27FC236}">
                <a16:creationId xmlns:a16="http://schemas.microsoft.com/office/drawing/2014/main" id="{44A8C43D-67C2-185E-40D1-54ABF28FC53A}"/>
              </a:ext>
            </a:extLst>
          </p:cNvPr>
          <p:cNvSpPr>
            <a:spLocks noGrp="1"/>
          </p:cNvSpPr>
          <p:nvPr>
            <p:ph type="subTitle" idx="1"/>
          </p:nvPr>
        </p:nvSpPr>
        <p:spPr>
          <a:xfrm>
            <a:off x="1350682" y="4870824"/>
            <a:ext cx="10005951" cy="1458258"/>
          </a:xfrm>
        </p:spPr>
        <p:txBody>
          <a:bodyPr anchor="ctr">
            <a:normAutofit/>
          </a:bodyPr>
          <a:lstStyle/>
          <a:p>
            <a:pPr algn="l"/>
            <a:r>
              <a:rPr lang="en-US"/>
              <a:t>A Scenario Analysis for the Board of Directors</a:t>
            </a:r>
          </a:p>
        </p:txBody>
      </p:sp>
    </p:spTree>
    <p:extLst>
      <p:ext uri="{BB962C8B-B14F-4D97-AF65-F5344CB8AC3E}">
        <p14:creationId xmlns:p14="http://schemas.microsoft.com/office/powerpoint/2010/main" val="237623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7E486-0B76-AABA-BF42-1295C04F6B56}"/>
              </a:ext>
            </a:extLst>
          </p:cNvPr>
          <p:cNvSpPr>
            <a:spLocks noGrp="1"/>
          </p:cNvSpPr>
          <p:nvPr>
            <p:ph type="title"/>
          </p:nvPr>
        </p:nvSpPr>
        <p:spPr>
          <a:xfrm>
            <a:off x="4553733" y="548464"/>
            <a:ext cx="6798541" cy="1675623"/>
          </a:xfrm>
        </p:spPr>
        <p:txBody>
          <a:bodyPr vert="horz" lIns="91440" tIns="45720" rIns="91440" bIns="45720" rtlCol="0" anchor="b">
            <a:normAutofit/>
          </a:bodyPr>
          <a:lstStyle/>
          <a:p>
            <a:r>
              <a:rPr lang="en-US" sz="4000"/>
              <a:t>Conclusion and Next Steps</a:t>
            </a:r>
          </a:p>
        </p:txBody>
      </p:sp>
      <p:pic>
        <p:nvPicPr>
          <p:cNvPr id="6" name="Picture 5">
            <a:extLst>
              <a:ext uri="{FF2B5EF4-FFF2-40B4-BE49-F238E27FC236}">
                <a16:creationId xmlns:a16="http://schemas.microsoft.com/office/drawing/2014/main" id="{A191D0A0-C577-F492-F74E-CDA34DA01C14}"/>
              </a:ext>
            </a:extLst>
          </p:cNvPr>
          <p:cNvPicPr>
            <a:picLocks noChangeAspect="1"/>
          </p:cNvPicPr>
          <p:nvPr/>
        </p:nvPicPr>
        <p:blipFill>
          <a:blip r:embed="rId3"/>
          <a:srcRect l="29622" r="33664"/>
          <a:stretch/>
        </p:blipFill>
        <p:spPr>
          <a:xfrm>
            <a:off x="1" y="10"/>
            <a:ext cx="4196496" cy="6857990"/>
          </a:xfrm>
          <a:prstGeom prst="rect">
            <a:avLst/>
          </a:prstGeom>
          <a:effectLst/>
        </p:spPr>
      </p:pic>
      <p:graphicFrame>
        <p:nvGraphicFramePr>
          <p:cNvPr id="5" name="Text Placeholder 2">
            <a:extLst>
              <a:ext uri="{FF2B5EF4-FFF2-40B4-BE49-F238E27FC236}">
                <a16:creationId xmlns:a16="http://schemas.microsoft.com/office/drawing/2014/main" id="{76E7347E-BCC7-B811-F91F-DF97BF002466}"/>
              </a:ext>
            </a:extLst>
          </p:cNvPr>
          <p:cNvGraphicFramePr/>
          <p:nvPr>
            <p:extLst>
              <p:ext uri="{D42A27DB-BD31-4B8C-83A1-F6EECF244321}">
                <p14:modId xmlns:p14="http://schemas.microsoft.com/office/powerpoint/2010/main" val="2091572293"/>
              </p:ext>
            </p:extLst>
          </p:nvPr>
        </p:nvGraphicFramePr>
        <p:xfrm>
          <a:off x="4292486" y="2448720"/>
          <a:ext cx="7406037" cy="418464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8512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A917F7-09B5-8CAB-BC2F-E3C350683DD3}"/>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kern="1200">
                <a:solidFill>
                  <a:srgbClr val="FFFFFF"/>
                </a:solidFill>
                <a:latin typeface="+mj-lt"/>
                <a:ea typeface="+mj-ea"/>
                <a:cs typeface="+mj-cs"/>
              </a:rPr>
              <a:t>Introduction to Business Risk</a:t>
            </a:r>
          </a:p>
        </p:txBody>
      </p:sp>
      <p:graphicFrame>
        <p:nvGraphicFramePr>
          <p:cNvPr id="40" name="Text Placeholder 2">
            <a:extLst>
              <a:ext uri="{FF2B5EF4-FFF2-40B4-BE49-F238E27FC236}">
                <a16:creationId xmlns:a16="http://schemas.microsoft.com/office/drawing/2014/main" id="{F785EA2D-D341-D5B9-F45C-AD367708F08E}"/>
              </a:ext>
            </a:extLst>
          </p:cNvPr>
          <p:cNvGraphicFramePr/>
          <p:nvPr>
            <p:extLst>
              <p:ext uri="{D42A27DB-BD31-4B8C-83A1-F6EECF244321}">
                <p14:modId xmlns:p14="http://schemas.microsoft.com/office/powerpoint/2010/main" val="263501814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3562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EF7BA-D1FF-505E-47F4-EBE8D78DFC39}"/>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Scenario: Apple's Financial Super App</a:t>
            </a:r>
          </a:p>
        </p:txBody>
      </p:sp>
      <p:graphicFrame>
        <p:nvGraphicFramePr>
          <p:cNvPr id="5" name="Text Placeholder 2">
            <a:extLst>
              <a:ext uri="{FF2B5EF4-FFF2-40B4-BE49-F238E27FC236}">
                <a16:creationId xmlns:a16="http://schemas.microsoft.com/office/drawing/2014/main" id="{97C1C284-0299-3A36-4E40-EC859849EE2E}"/>
              </a:ext>
            </a:extLst>
          </p:cNvPr>
          <p:cNvGraphicFramePr/>
          <p:nvPr>
            <p:extLst>
              <p:ext uri="{D42A27DB-BD31-4B8C-83A1-F6EECF244321}">
                <p14:modId xmlns:p14="http://schemas.microsoft.com/office/powerpoint/2010/main" val="112156443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826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474757-D89E-8236-39DF-F7D6ADE88521}"/>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Threat to Nordea's Business Model</a:t>
            </a:r>
          </a:p>
        </p:txBody>
      </p:sp>
      <p:graphicFrame>
        <p:nvGraphicFramePr>
          <p:cNvPr id="5" name="Text Placeholder 2">
            <a:extLst>
              <a:ext uri="{FF2B5EF4-FFF2-40B4-BE49-F238E27FC236}">
                <a16:creationId xmlns:a16="http://schemas.microsoft.com/office/drawing/2014/main" id="{A46B172D-5D2C-5CE9-98D4-AB1E8647A59F}"/>
              </a:ext>
            </a:extLst>
          </p:cNvPr>
          <p:cNvGraphicFramePr/>
          <p:nvPr>
            <p:extLst>
              <p:ext uri="{D42A27DB-BD31-4B8C-83A1-F6EECF244321}">
                <p14:modId xmlns:p14="http://schemas.microsoft.com/office/powerpoint/2010/main" val="397529311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6838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7BAAC9-5BA9-A88E-4CF0-8AA00A08D12C}"/>
              </a:ext>
            </a:extLst>
          </p:cNvPr>
          <p:cNvSpPr>
            <a:spLocks noGrp="1"/>
          </p:cNvSpPr>
          <p:nvPr>
            <p:ph type="title"/>
          </p:nvPr>
        </p:nvSpPr>
        <p:spPr>
          <a:xfrm>
            <a:off x="761803" y="350196"/>
            <a:ext cx="4646904" cy="1624520"/>
          </a:xfrm>
        </p:spPr>
        <p:txBody>
          <a:bodyPr vert="horz" lIns="91440" tIns="45720" rIns="91440" bIns="45720" rtlCol="0" anchor="ctr">
            <a:normAutofit/>
          </a:bodyPr>
          <a:lstStyle/>
          <a:p>
            <a:r>
              <a:rPr lang="en-US" sz="4000"/>
              <a:t>Impact on Nordea's Efficiency Ratios</a:t>
            </a:r>
          </a:p>
        </p:txBody>
      </p:sp>
      <p:sp>
        <p:nvSpPr>
          <p:cNvPr id="3" name="Text Placeholder 2">
            <a:extLst>
              <a:ext uri="{FF2B5EF4-FFF2-40B4-BE49-F238E27FC236}">
                <a16:creationId xmlns:a16="http://schemas.microsoft.com/office/drawing/2014/main" id="{2F161DEF-C577-8C28-F565-89006A04CEAA}"/>
              </a:ext>
            </a:extLst>
          </p:cNvPr>
          <p:cNvSpPr>
            <a:spLocks noGrp="1"/>
          </p:cNvSpPr>
          <p:nvPr>
            <p:ph type="body" idx="1"/>
          </p:nvPr>
        </p:nvSpPr>
        <p:spPr>
          <a:xfrm>
            <a:off x="761802" y="2743200"/>
            <a:ext cx="4646905" cy="3613149"/>
          </a:xfrm>
        </p:spPr>
        <p:txBody>
          <a:bodyPr vert="horz" lIns="91440" tIns="45720" rIns="91440" bIns="45720" rtlCol="0" anchor="ctr">
            <a:normAutofit/>
          </a:bodyPr>
          <a:lstStyle/>
          <a:p>
            <a:pPr marL="0" indent="0">
              <a:buNone/>
            </a:pPr>
            <a:r>
              <a:rPr lang="en-US" sz="2000" dirty="0"/>
              <a:t>• Potential increase in cost-to-income ratio</a:t>
            </a:r>
          </a:p>
          <a:p>
            <a:pPr marL="0" indent="0">
              <a:buNone/>
            </a:pPr>
            <a:r>
              <a:rPr lang="en-US" sz="2000" dirty="0"/>
              <a:t>• Comparison: Nordea's current ratio vs. Apple's projected ratio</a:t>
            </a:r>
          </a:p>
          <a:p>
            <a:pPr marL="0" indent="0">
              <a:buNone/>
            </a:pPr>
            <a:r>
              <a:rPr lang="en-US" sz="2000" dirty="0"/>
              <a:t>• Need for significant cost-cutting or revenue growth to remain competitive</a:t>
            </a:r>
          </a:p>
        </p:txBody>
      </p:sp>
      <p:pic>
        <p:nvPicPr>
          <p:cNvPr id="5" name="Picture 4" descr="Spheres in balance">
            <a:extLst>
              <a:ext uri="{FF2B5EF4-FFF2-40B4-BE49-F238E27FC236}">
                <a16:creationId xmlns:a16="http://schemas.microsoft.com/office/drawing/2014/main" id="{7371E327-83D9-CF89-8566-882B50DD45F6}"/>
              </a:ext>
            </a:extLst>
          </p:cNvPr>
          <p:cNvPicPr>
            <a:picLocks noChangeAspect="1"/>
          </p:cNvPicPr>
          <p:nvPr/>
        </p:nvPicPr>
        <p:blipFill>
          <a:blip r:embed="rId3"/>
          <a:srcRect l="15364" r="24346" b="-1"/>
          <a:stretch/>
        </p:blipFill>
        <p:spPr>
          <a:xfrm>
            <a:off x="6096000" y="1"/>
            <a:ext cx="6102825" cy="6858000"/>
          </a:xfrm>
          <a:prstGeom prst="rect">
            <a:avLst/>
          </a:prstGeom>
        </p:spPr>
      </p:pic>
    </p:spTree>
    <p:extLst>
      <p:ext uri="{BB962C8B-B14F-4D97-AF65-F5344CB8AC3E}">
        <p14:creationId xmlns:p14="http://schemas.microsoft.com/office/powerpoint/2010/main" val="39966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D5206E1-1E0B-A52D-07E5-B0879C4CD4C7}"/>
              </a:ext>
            </a:extLst>
          </p:cNvPr>
          <p:cNvPicPr>
            <a:picLocks noChangeAspect="1"/>
          </p:cNvPicPr>
          <p:nvPr/>
        </p:nvPicPr>
        <p:blipFill>
          <a:blip r:embed="rId3">
            <a:duotone>
              <a:schemeClr val="bg2">
                <a:shade val="45000"/>
                <a:satMod val="135000"/>
              </a:schemeClr>
              <a:prstClr val="white"/>
            </a:duotone>
          </a:blip>
          <a:srcRect t="25325" b="9457"/>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F37CC-9A95-0AC0-DBDF-AE3F550E9EF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Effect on Credit Risk</a:t>
            </a:r>
          </a:p>
        </p:txBody>
      </p:sp>
      <p:graphicFrame>
        <p:nvGraphicFramePr>
          <p:cNvPr id="5" name="Text Placeholder 2">
            <a:extLst>
              <a:ext uri="{FF2B5EF4-FFF2-40B4-BE49-F238E27FC236}">
                <a16:creationId xmlns:a16="http://schemas.microsoft.com/office/drawing/2014/main" id="{01B4C0AF-EA38-6436-EEA0-14116F7EA1E4}"/>
              </a:ext>
            </a:extLst>
          </p:cNvPr>
          <p:cNvGraphicFramePr/>
          <p:nvPr>
            <p:extLst>
              <p:ext uri="{D42A27DB-BD31-4B8C-83A1-F6EECF244321}">
                <p14:modId xmlns:p14="http://schemas.microsoft.com/office/powerpoint/2010/main" val="32033160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1230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C17254-46E7-4E9B-71CF-584B1ACD58EC}"/>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rPr>
              <a:t>Liquidity Risk Considerations</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Text Placeholder 2">
            <a:extLst>
              <a:ext uri="{FF2B5EF4-FFF2-40B4-BE49-F238E27FC236}">
                <a16:creationId xmlns:a16="http://schemas.microsoft.com/office/drawing/2014/main" id="{1D13CC54-F3EF-9E3B-EE71-1BF05B6B9173}"/>
              </a:ext>
            </a:extLst>
          </p:cNvPr>
          <p:cNvGraphicFramePr/>
          <p:nvPr>
            <p:extLst>
              <p:ext uri="{D42A27DB-BD31-4B8C-83A1-F6EECF244321}">
                <p14:modId xmlns:p14="http://schemas.microsoft.com/office/powerpoint/2010/main" val="3585732051"/>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534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16E88-977D-DD64-2585-16D1315AC79E}"/>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r>
              <a:rPr lang="en-US" sz="4000" kern="1200">
                <a:solidFill>
                  <a:srgbClr val="FFFFFF"/>
                </a:solidFill>
                <a:latin typeface="+mj-lt"/>
                <a:ea typeface="+mj-ea"/>
                <a:cs typeface="+mj-cs"/>
              </a:rPr>
              <a:t>Regulatory Capital Implications</a:t>
            </a:r>
          </a:p>
        </p:txBody>
      </p:sp>
      <p:graphicFrame>
        <p:nvGraphicFramePr>
          <p:cNvPr id="23" name="Text Placeholder 2">
            <a:extLst>
              <a:ext uri="{FF2B5EF4-FFF2-40B4-BE49-F238E27FC236}">
                <a16:creationId xmlns:a16="http://schemas.microsoft.com/office/drawing/2014/main" id="{DAD7DB81-5A15-B937-F1C0-96F875D1CCAF}"/>
              </a:ext>
            </a:extLst>
          </p:cNvPr>
          <p:cNvGraphicFramePr/>
          <p:nvPr>
            <p:extLst>
              <p:ext uri="{D42A27DB-BD31-4B8C-83A1-F6EECF244321}">
                <p14:modId xmlns:p14="http://schemas.microsoft.com/office/powerpoint/2010/main" val="1106078831"/>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0802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DFD75-643F-195E-CB74-C76F68BAA881}"/>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Strategic Responses</a:t>
            </a:r>
          </a:p>
        </p:txBody>
      </p:sp>
      <p:sp>
        <p:nvSpPr>
          <p:cNvPr id="3" name="Text Placeholder 2">
            <a:extLst>
              <a:ext uri="{FF2B5EF4-FFF2-40B4-BE49-F238E27FC236}">
                <a16:creationId xmlns:a16="http://schemas.microsoft.com/office/drawing/2014/main" id="{43B263B3-987C-B7E4-9D41-FE06021EFED1}"/>
              </a:ext>
            </a:extLst>
          </p:cNvPr>
          <p:cNvSpPr>
            <a:spLocks noGrp="1"/>
          </p:cNvSpPr>
          <p:nvPr>
            <p:ph type="body" idx="1"/>
          </p:nvPr>
        </p:nvSpPr>
        <p:spPr>
          <a:xfrm>
            <a:off x="4014247" y="511388"/>
            <a:ext cx="3010667" cy="6185389"/>
          </a:xfrm>
        </p:spPr>
        <p:txBody>
          <a:bodyPr vert="horz" lIns="91440" tIns="45720" rIns="91440" bIns="45720" rtlCol="0" anchor="ctr">
            <a:normAutofit/>
          </a:bodyPr>
          <a:lstStyle/>
          <a:p>
            <a:pPr marL="0" indent="0">
              <a:buNone/>
            </a:pPr>
            <a:r>
              <a:rPr lang="en-US" sz="2000" dirty="0"/>
              <a:t>• Invest in advanced data analytics and AI for personalized services</a:t>
            </a:r>
          </a:p>
          <a:p>
            <a:pPr marL="0" indent="0">
              <a:buNone/>
            </a:pPr>
            <a:r>
              <a:rPr lang="en-US" sz="2000" dirty="0"/>
              <a:t>• Explore partnerships with fintech companies</a:t>
            </a:r>
          </a:p>
          <a:p>
            <a:pPr marL="0" indent="0">
              <a:buNone/>
            </a:pPr>
            <a:r>
              <a:rPr lang="en-US" sz="2000" dirty="0"/>
              <a:t>• Consider a "no-stack banking" model to reduce costs and increase agility</a:t>
            </a:r>
          </a:p>
        </p:txBody>
      </p:sp>
      <p:pic>
        <p:nvPicPr>
          <p:cNvPr id="5" name="Picture 4">
            <a:extLst>
              <a:ext uri="{FF2B5EF4-FFF2-40B4-BE49-F238E27FC236}">
                <a16:creationId xmlns:a16="http://schemas.microsoft.com/office/drawing/2014/main" id="{064F9F32-DC1D-40B4-C606-5BA13B792812}"/>
              </a:ext>
            </a:extLst>
          </p:cNvPr>
          <p:cNvPicPr>
            <a:picLocks noChangeAspect="1"/>
          </p:cNvPicPr>
          <p:nvPr/>
        </p:nvPicPr>
        <p:blipFill>
          <a:blip r:embed="rId3"/>
          <a:stretch>
            <a:fillRect/>
          </a:stretch>
        </p:blipFill>
        <p:spPr>
          <a:xfrm>
            <a:off x="6844365" y="10139"/>
            <a:ext cx="5347635" cy="6837724"/>
          </a:xfrm>
          <a:prstGeom prst="rect">
            <a:avLst/>
          </a:prstGeom>
        </p:spPr>
      </p:pic>
    </p:spTree>
    <p:extLst>
      <p:ext uri="{BB962C8B-B14F-4D97-AF65-F5344CB8AC3E}">
        <p14:creationId xmlns:p14="http://schemas.microsoft.com/office/powerpoint/2010/main" val="698607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872</Words>
  <Application>Microsoft Office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__fkGroteskNeue_598ab8</vt:lpstr>
      <vt:lpstr>Aptos</vt:lpstr>
      <vt:lpstr>Aptos Display</vt:lpstr>
      <vt:lpstr>Arial</vt:lpstr>
      <vt:lpstr>Times New Roman</vt:lpstr>
      <vt:lpstr>var(--font-fk-grotesk-neue)</vt:lpstr>
      <vt:lpstr>Office Theme</vt:lpstr>
      <vt:lpstr>The Rise of Business Risk in Banking: Implications for Nordea</vt:lpstr>
      <vt:lpstr>Introduction to Business Risk</vt:lpstr>
      <vt:lpstr>Scenario: Apple's Financial Super App</vt:lpstr>
      <vt:lpstr>Threat to Nordea's Business Model</vt:lpstr>
      <vt:lpstr>Impact on Nordea's Efficiency Ratios</vt:lpstr>
      <vt:lpstr>Effect on Credit Risk</vt:lpstr>
      <vt:lpstr>Liquidity Risk Considerations</vt:lpstr>
      <vt:lpstr>Regulatory Capital Implications</vt:lpstr>
      <vt:lpstr>Strategic Responses</vt:lpstr>
      <vt:lpstr>Conclusion and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Brede Espelid</dc:creator>
  <cp:lastModifiedBy>Brede Espelid</cp:lastModifiedBy>
  <cp:revision>1</cp:revision>
  <dcterms:created xsi:type="dcterms:W3CDTF">2025-01-08T18:51:14Z</dcterms:created>
  <dcterms:modified xsi:type="dcterms:W3CDTF">2025-01-08T18:58:10Z</dcterms:modified>
</cp:coreProperties>
</file>