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lay"/>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bold.fntdata"/><Relationship Id="rId16" Type="http://schemas.openxmlformats.org/officeDocument/2006/relationships/font" Target="fonts/Play-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a:t>Nordea’s risk concerns in a technological future</a:t>
            </a:r>
            <a:endParaRPr/>
          </a:p>
          <a:p>
            <a:pPr indent="0" lvl="0" marL="0" rtl="0" algn="l">
              <a:lnSpc>
                <a:spcPct val="115000"/>
              </a:lnSpc>
              <a:spcBef>
                <a:spcPts val="0"/>
              </a:spcBef>
              <a:spcAft>
                <a:spcPts val="0"/>
              </a:spcAft>
              <a:buClr>
                <a:schemeClr val="dk1"/>
              </a:buClr>
              <a:buSzPts val="1100"/>
              <a:buFont typeface="Arial"/>
              <a:buNone/>
            </a:pPr>
            <a:r>
              <a:rPr lang="en-US"/>
              <a:t> </a:t>
            </a:r>
            <a:endParaRPr/>
          </a:p>
          <a:p>
            <a:pPr indent="0" lvl="0" marL="0" rtl="0" algn="l">
              <a:lnSpc>
                <a:spcPct val="115000"/>
              </a:lnSpc>
              <a:spcBef>
                <a:spcPts val="0"/>
              </a:spcBef>
              <a:spcAft>
                <a:spcPts val="0"/>
              </a:spcAft>
              <a:buClr>
                <a:schemeClr val="dk1"/>
              </a:buClr>
              <a:buSzPts val="1100"/>
              <a:buFont typeface="Arial"/>
              <a:buNone/>
            </a:pPr>
            <a:r>
              <a:rPr lang="en-US"/>
              <a:t>Exemplified by our theoretical scenario of Apple introducing a financial service. Namly payments, investments, loans and banking.  </a:t>
            </a:r>
            <a:endParaRPr/>
          </a:p>
          <a:p>
            <a:pPr indent="0" lvl="0" marL="0" rtl="0" algn="l">
              <a:lnSpc>
                <a:spcPct val="115000"/>
              </a:lnSpc>
              <a:spcBef>
                <a:spcPts val="0"/>
              </a:spcBef>
              <a:spcAft>
                <a:spcPts val="0"/>
              </a:spcAft>
              <a:buClr>
                <a:schemeClr val="dk1"/>
              </a:buClr>
              <a:buSzPts val="1100"/>
              <a:buFont typeface="Arial"/>
              <a:buNone/>
            </a:pPr>
            <a:r>
              <a:rPr lang="en-US"/>
              <a:t> </a:t>
            </a:r>
            <a:endParaRPr/>
          </a:p>
          <a:p>
            <a:pPr indent="0" lvl="0" marL="0" rtl="0" algn="l">
              <a:lnSpc>
                <a:spcPct val="115000"/>
              </a:lnSpc>
              <a:spcBef>
                <a:spcPts val="0"/>
              </a:spcBef>
              <a:spcAft>
                <a:spcPts val="0"/>
              </a:spcAft>
              <a:buClr>
                <a:schemeClr val="dk1"/>
              </a:buClr>
              <a:buSzPts val="1100"/>
              <a:buFont typeface="Arial"/>
              <a:buNone/>
            </a:pPr>
            <a:r>
              <a:rPr lang="en-US"/>
              <a:t>The main points are about a liquidity concern, reduced deposits at Nordea due to competition. Our presentation shines a light on the need to consider strategic risks as well as traditional risk management.  (evt. As well as….)</a:t>
            </a:r>
            <a:endParaRPr/>
          </a:p>
          <a:p>
            <a:pPr indent="0" lvl="0" marL="0" rtl="0" algn="l">
              <a:lnSpc>
                <a:spcPct val="115000"/>
              </a:lnSpc>
              <a:spcBef>
                <a:spcPts val="0"/>
              </a:spcBef>
              <a:spcAft>
                <a:spcPts val="0"/>
              </a:spcAft>
              <a:buClr>
                <a:schemeClr val="dk1"/>
              </a:buClr>
              <a:buSzPts val="1100"/>
              <a:buFont typeface="Arial"/>
              <a:buNone/>
            </a:pPr>
            <a:r>
              <a:rPr lang="en-US"/>
              <a:t>(stemmer dette?)</a:t>
            </a:r>
            <a:endParaRPr/>
          </a:p>
          <a:p>
            <a:pPr indent="0" lvl="0" marL="0" rtl="0" algn="l">
              <a:lnSpc>
                <a:spcPct val="115000"/>
              </a:lnSpc>
              <a:spcBef>
                <a:spcPts val="0"/>
              </a:spcBef>
              <a:spcAft>
                <a:spcPts val="0"/>
              </a:spcAft>
              <a:buClr>
                <a:schemeClr val="dk1"/>
              </a:buClr>
              <a:buSzPts val="1100"/>
              <a:buFont typeface="Arial"/>
              <a:buNone/>
            </a:pPr>
            <a:r>
              <a:rPr lang="en-US"/>
              <a:t> </a:t>
            </a:r>
            <a:endParaRPr/>
          </a:p>
          <a:p>
            <a:pPr indent="0" lvl="0" marL="0" rtl="0" algn="l">
              <a:lnSpc>
                <a:spcPct val="115000"/>
              </a:lnSpc>
              <a:spcBef>
                <a:spcPts val="0"/>
              </a:spcBef>
              <a:spcAft>
                <a:spcPts val="0"/>
              </a:spcAft>
              <a:buClr>
                <a:schemeClr val="dk1"/>
              </a:buClr>
              <a:buSzPts val="1100"/>
              <a:buFont typeface="Arial"/>
              <a:buNone/>
            </a:pPr>
            <a:r>
              <a:rPr lang="en-US"/>
              <a:t>Risk elements;</a:t>
            </a:r>
            <a:endParaRPr/>
          </a:p>
          <a:p>
            <a:pPr indent="457200" lvl="0" marL="0" rtl="0" algn="l">
              <a:lnSpc>
                <a:spcPct val="115000"/>
              </a:lnSpc>
              <a:spcBef>
                <a:spcPts val="0"/>
              </a:spcBef>
              <a:spcAft>
                <a:spcPts val="0"/>
              </a:spcAft>
              <a:buClr>
                <a:schemeClr val="dk1"/>
              </a:buClr>
              <a:buSzPts val="1100"/>
              <a:buFont typeface="Arial"/>
              <a:buNone/>
            </a:pPr>
            <a:r>
              <a:rPr lang="en-US"/>
              <a:t>Market share, And in extension liquidity risk</a:t>
            </a:r>
            <a:endParaRPr/>
          </a:p>
          <a:p>
            <a:pPr indent="457200" lvl="0" marL="0" rtl="0" algn="l">
              <a:lnSpc>
                <a:spcPct val="115000"/>
              </a:lnSpc>
              <a:spcBef>
                <a:spcPts val="0"/>
              </a:spcBef>
              <a:spcAft>
                <a:spcPts val="0"/>
              </a:spcAft>
              <a:buClr>
                <a:schemeClr val="dk1"/>
              </a:buClr>
              <a:buSzPts val="1100"/>
              <a:buFont typeface="Arial"/>
              <a:buNone/>
            </a:pPr>
            <a:r>
              <a:rPr lang="en-US"/>
              <a:t>Credit risk</a:t>
            </a:r>
            <a:endParaRPr/>
          </a:p>
          <a:p>
            <a:pPr indent="0" lvl="0" marL="45720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latin typeface="Arial"/>
                <a:ea typeface="Arial"/>
                <a:cs typeface="Arial"/>
                <a:sym typeface="Arial"/>
              </a:rPr>
              <a:t>"From a regulatory capital perspective, we could see a potential decrease in ROE and increased pressure on capital adequacy ratios. </a:t>
            </a:r>
            <a:br>
              <a:rPr b="0" i="0" lang="en-US">
                <a:latin typeface="Arial"/>
                <a:ea typeface="Arial"/>
                <a:cs typeface="Arial"/>
                <a:sym typeface="Arial"/>
              </a:rPr>
            </a:br>
            <a:br>
              <a:rPr b="0" i="0" lang="en-US">
                <a:latin typeface="Arial"/>
                <a:ea typeface="Arial"/>
                <a:cs typeface="Arial"/>
                <a:sym typeface="Arial"/>
              </a:rPr>
            </a:br>
            <a:r>
              <a:rPr b="0" i="0" lang="en-US">
                <a:latin typeface="Arial"/>
                <a:ea typeface="Arial"/>
                <a:cs typeface="Arial"/>
                <a:sym typeface="Arial"/>
              </a:rPr>
              <a:t>To address this, we might need to optimize </a:t>
            </a:r>
            <a:r>
              <a:rPr lang="en-US"/>
              <a:t>the </a:t>
            </a:r>
            <a:r>
              <a:rPr b="0" i="0" lang="en-US">
                <a:latin typeface="Arial"/>
                <a:ea typeface="Arial"/>
                <a:cs typeface="Arial"/>
                <a:sym typeface="Arial"/>
              </a:rPr>
              <a:t>balance sheet </a:t>
            </a:r>
            <a:r>
              <a:rPr lang="en-US"/>
              <a:t>and </a:t>
            </a:r>
            <a:r>
              <a:rPr b="0" i="0" lang="en-US">
                <a:latin typeface="Arial"/>
                <a:ea typeface="Arial"/>
                <a:cs typeface="Arial"/>
                <a:sym typeface="Arial"/>
              </a:rPr>
              <a:t>consider raising additional capital."</a:t>
            </a:r>
            <a:br>
              <a:rPr b="0" i="0" lang="en-US">
                <a:latin typeface="Arial"/>
                <a:ea typeface="Arial"/>
                <a:cs typeface="Arial"/>
                <a:sym typeface="Arial"/>
              </a:rPr>
            </a:br>
            <a:endParaRPr/>
          </a:p>
        </p:txBody>
      </p:sp>
      <p:sp>
        <p:nvSpPr>
          <p:cNvPr id="244" name="Google Shape;24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t>
            </a:r>
            <a:r>
              <a:rPr b="0" i="0" lang="en-US">
                <a:latin typeface="Arial"/>
                <a:ea typeface="Arial"/>
                <a:cs typeface="Arial"/>
                <a:sym typeface="Arial"/>
              </a:rPr>
              <a:t>o counter these risks, we propose several responses. </a:t>
            </a:r>
            <a:br>
              <a:rPr b="0" i="0" lang="en-US">
                <a:latin typeface="Arial"/>
                <a:ea typeface="Arial"/>
                <a:cs typeface="Arial"/>
                <a:sym typeface="Arial"/>
              </a:rPr>
            </a:br>
            <a:br>
              <a:rPr b="0" i="0" lang="en-US">
                <a:latin typeface="Arial"/>
                <a:ea typeface="Arial"/>
                <a:cs typeface="Arial"/>
                <a:sym typeface="Arial"/>
              </a:rPr>
            </a:br>
            <a:r>
              <a:rPr b="0" i="0" lang="en-US">
                <a:latin typeface="Arial"/>
                <a:ea typeface="Arial"/>
                <a:cs typeface="Arial"/>
                <a:sym typeface="Arial"/>
              </a:rPr>
              <a:t>First, we should invest in advanced data analytics and AI to offer more personalized services. </a:t>
            </a:r>
            <a:br>
              <a:rPr b="0" i="0" lang="en-US">
                <a:latin typeface="Arial"/>
                <a:ea typeface="Arial"/>
                <a:cs typeface="Arial"/>
                <a:sym typeface="Arial"/>
              </a:rPr>
            </a:br>
            <a:br>
              <a:rPr b="0" i="0" lang="en-US">
                <a:latin typeface="Arial"/>
                <a:ea typeface="Arial"/>
                <a:cs typeface="Arial"/>
                <a:sym typeface="Arial"/>
              </a:rPr>
            </a:br>
            <a:r>
              <a:rPr b="0" i="0" lang="en-US">
                <a:latin typeface="Arial"/>
                <a:ea typeface="Arial"/>
                <a:cs typeface="Arial"/>
                <a:sym typeface="Arial"/>
              </a:rPr>
              <a:t>Second, we could explore partnerships with fintech companies to enhance our technological capabilities. </a:t>
            </a:r>
            <a:br>
              <a:rPr b="0" i="0" lang="en-US">
                <a:latin typeface="Arial"/>
                <a:ea typeface="Arial"/>
                <a:cs typeface="Arial"/>
                <a:sym typeface="Arial"/>
              </a:rPr>
            </a:br>
            <a:br>
              <a:rPr b="0" i="0" lang="en-US">
                <a:latin typeface="Arial"/>
                <a:ea typeface="Arial"/>
                <a:cs typeface="Arial"/>
                <a:sym typeface="Arial"/>
              </a:rPr>
            </a:br>
            <a:r>
              <a:rPr b="0" i="0" lang="en-US">
                <a:latin typeface="Arial"/>
                <a:ea typeface="Arial"/>
                <a:cs typeface="Arial"/>
                <a:sym typeface="Arial"/>
              </a:rPr>
              <a:t>Lastly, we might consider adopting a 'no-stack banking' model to reduce costs and increase our agility.</a:t>
            </a:r>
            <a:endParaRPr/>
          </a:p>
        </p:txBody>
      </p:sp>
      <p:sp>
        <p:nvSpPr>
          <p:cNvPr id="263" name="Google Shape;26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4f54cae09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2a4f54cae09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Although we’re familiar with the traditional views on risk management through for example managing the Capital Adequacy Ratio (CAR), it's also important to look at the competitive and strategic risks that a bank like Nordea faces.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will look at the potential consequences of the introduction of larger FinTech competitors, and its implication on risk management, and finally how Nordea might need to handle this development.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As the article from Barrie Wilkinson states; The risk focus might need to shift from the chief risk officer and the risk function, to the chief executive officer and the CFO, COO and CEO ect.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next bank failure we experience is just as likely to result from a loss of customer business as from a surge in bad debt or another financial shock.</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400"/>
              <a:buFont typeface="Arial"/>
              <a:buNone/>
            </a:pPr>
            <a:r>
              <a:rPr lang="en-US"/>
              <a:t>Traditional banking may be put to the test in the face of new competition. They may need to shift their operations to better accommodate customer preferences, ensuring they have a future.</a:t>
            </a:r>
            <a:endParaRPr/>
          </a:p>
        </p:txBody>
      </p:sp>
      <p:sp>
        <p:nvSpPr>
          <p:cNvPr id="106" name="Google Shape;106;g2a4f54cae09_1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t>Apple's Strategic Move</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Apple's entry into financial services aligns with its diversification strategy and emphasis on ecosystem integration.</a:t>
            </a:r>
            <a:endParaRPr sz="1100"/>
          </a:p>
          <a:p>
            <a:pPr indent="-298450" lvl="0" marL="457200" rtl="0" algn="l">
              <a:lnSpc>
                <a:spcPct val="115000"/>
              </a:lnSpc>
              <a:spcBef>
                <a:spcPts val="0"/>
              </a:spcBef>
              <a:spcAft>
                <a:spcPts val="0"/>
              </a:spcAft>
              <a:buClr>
                <a:schemeClr val="dk1"/>
              </a:buClr>
              <a:buSzPts val="1100"/>
              <a:buChar char="●"/>
            </a:pPr>
            <a:r>
              <a:rPr lang="en-US" sz="1100"/>
              <a:t>Leveraging its existing user base of over a billion devices worldwide.</a:t>
            </a:r>
            <a:endParaRPr sz="1100"/>
          </a:p>
          <a:p>
            <a:pPr indent="0" lvl="0" marL="0" rtl="0" algn="l">
              <a:lnSpc>
                <a:spcPct val="115000"/>
              </a:lnSpc>
              <a:spcBef>
                <a:spcPts val="1200"/>
              </a:spcBef>
              <a:spcAft>
                <a:spcPts val="0"/>
              </a:spcAft>
              <a:buClr>
                <a:schemeClr val="dk1"/>
              </a:buClr>
              <a:buSzPts val="1100"/>
              <a:buFont typeface="Arial"/>
              <a:buNone/>
            </a:pPr>
            <a:r>
              <a:rPr b="1" lang="en-US" sz="1100"/>
              <a:t>Comprehensive Offerings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Payments (Apple Pay integration).</a:t>
            </a:r>
            <a:endParaRPr sz="1100"/>
          </a:p>
          <a:p>
            <a:pPr indent="-298450" lvl="0" marL="457200" rtl="0" algn="l">
              <a:lnSpc>
                <a:spcPct val="115000"/>
              </a:lnSpc>
              <a:spcBef>
                <a:spcPts val="0"/>
              </a:spcBef>
              <a:spcAft>
                <a:spcPts val="0"/>
              </a:spcAft>
              <a:buClr>
                <a:schemeClr val="dk1"/>
              </a:buClr>
              <a:buSzPts val="1100"/>
              <a:buChar char="●"/>
            </a:pPr>
            <a:r>
              <a:rPr lang="en-US" sz="1100"/>
              <a:t>Investments (easy-to-use investment platforms).</a:t>
            </a:r>
            <a:endParaRPr sz="1100"/>
          </a:p>
          <a:p>
            <a:pPr indent="-298450" lvl="0" marL="457200" rtl="0" algn="l">
              <a:lnSpc>
                <a:spcPct val="115000"/>
              </a:lnSpc>
              <a:spcBef>
                <a:spcPts val="0"/>
              </a:spcBef>
              <a:spcAft>
                <a:spcPts val="0"/>
              </a:spcAft>
              <a:buClr>
                <a:schemeClr val="dk1"/>
              </a:buClr>
              <a:buSzPts val="1100"/>
              <a:buChar char="●"/>
            </a:pPr>
            <a:r>
              <a:rPr lang="en-US" sz="1100"/>
              <a:t>Banking (digital-first approach with seamless integration into the Apple ecosystem).</a:t>
            </a:r>
            <a:endParaRPr sz="1100"/>
          </a:p>
          <a:p>
            <a:pPr indent="0" lvl="0" marL="0" rtl="0" algn="l">
              <a:lnSpc>
                <a:spcPct val="115000"/>
              </a:lnSpc>
              <a:spcBef>
                <a:spcPts val="1200"/>
              </a:spcBef>
              <a:spcAft>
                <a:spcPts val="0"/>
              </a:spcAft>
              <a:buClr>
                <a:schemeClr val="dk1"/>
              </a:buClr>
              <a:buSzPts val="1100"/>
              <a:buFont typeface="Arial"/>
              <a:buNone/>
            </a:pPr>
            <a:r>
              <a:rPr b="1" lang="en-US" sz="1100"/>
              <a:t>Competitive Advantage</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Trust in Apple's brand for security and innovation.</a:t>
            </a:r>
            <a:endParaRPr sz="1100"/>
          </a:p>
          <a:p>
            <a:pPr indent="-298450" lvl="0" marL="457200" rtl="0" algn="l">
              <a:lnSpc>
                <a:spcPct val="115000"/>
              </a:lnSpc>
              <a:spcBef>
                <a:spcPts val="0"/>
              </a:spcBef>
              <a:spcAft>
                <a:spcPts val="0"/>
              </a:spcAft>
              <a:buClr>
                <a:schemeClr val="dk1"/>
              </a:buClr>
              <a:buSzPts val="1100"/>
              <a:buChar char="●"/>
            </a:pPr>
            <a:r>
              <a:rPr lang="en-US" sz="1100"/>
              <a:t>Synergy between hardware (iPhones, Apple Watches) and financial services.</a:t>
            </a:r>
            <a:endParaRPr sz="1100"/>
          </a:p>
          <a:p>
            <a:pPr indent="-298450" lvl="0" marL="457200" rtl="0" algn="l">
              <a:lnSpc>
                <a:spcPct val="115000"/>
              </a:lnSpc>
              <a:spcBef>
                <a:spcPts val="0"/>
              </a:spcBef>
              <a:spcAft>
                <a:spcPts val="0"/>
              </a:spcAft>
              <a:buClr>
                <a:schemeClr val="dk1"/>
              </a:buClr>
              <a:buSzPts val="1100"/>
              <a:buChar char="●"/>
            </a:pPr>
            <a:r>
              <a:rPr lang="en-US" sz="1100"/>
              <a:t>Superior user experience with Apple's design philosophy.</a:t>
            </a:r>
            <a:endParaRPr sz="1100"/>
          </a:p>
          <a:p>
            <a:pPr indent="0" lvl="0" marL="0" rtl="0" algn="l">
              <a:lnSpc>
                <a:spcPct val="115000"/>
              </a:lnSpc>
              <a:spcBef>
                <a:spcPts val="1200"/>
              </a:spcBef>
              <a:spcAft>
                <a:spcPts val="0"/>
              </a:spcAft>
              <a:buClr>
                <a:schemeClr val="dk1"/>
              </a:buClr>
              <a:buSzPts val="1100"/>
              <a:buFont typeface="Arial"/>
              <a:buNone/>
            </a:pPr>
            <a:r>
              <a:rPr b="1" lang="en-US" sz="1100"/>
              <a:t>Impact on Banking Sector</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Disruption of traditional banking models by offering a tech-first approach.</a:t>
            </a:r>
            <a:endParaRPr sz="1100"/>
          </a:p>
          <a:p>
            <a:pPr indent="-298450" lvl="0" marL="457200" rtl="0" algn="l">
              <a:lnSpc>
                <a:spcPct val="115000"/>
              </a:lnSpc>
              <a:spcBef>
                <a:spcPts val="0"/>
              </a:spcBef>
              <a:spcAft>
                <a:spcPts val="0"/>
              </a:spcAft>
              <a:buClr>
                <a:schemeClr val="dk1"/>
              </a:buClr>
              <a:buSzPts val="1100"/>
              <a:buChar char="●"/>
            </a:pPr>
            <a:r>
              <a:rPr lang="en-US" sz="1100"/>
              <a:t>Potential to capture tech-savvy demographics, particularly in the Nordics.</a:t>
            </a:r>
            <a:endParaRPr sz="1100"/>
          </a:p>
          <a:p>
            <a:pPr indent="0" lvl="0" marL="0" rtl="0" algn="l">
              <a:lnSpc>
                <a:spcPct val="115000"/>
              </a:lnSpc>
              <a:spcBef>
                <a:spcPts val="1200"/>
              </a:spcBef>
              <a:spcAft>
                <a:spcPts val="0"/>
              </a:spcAft>
              <a:buClr>
                <a:schemeClr val="dk1"/>
              </a:buClr>
              <a:buSzPts val="1100"/>
              <a:buFont typeface="Arial"/>
              <a:buNone/>
            </a:pPr>
            <a:r>
              <a:rPr b="1" lang="en-US" sz="1100"/>
              <a:t>Market Opportunity in the Nordics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High smartphone penetration and digital payment adoption.</a:t>
            </a:r>
            <a:endParaRPr sz="1100"/>
          </a:p>
          <a:p>
            <a:pPr indent="-298450" lvl="0" marL="457200" rtl="0" algn="l">
              <a:lnSpc>
                <a:spcPct val="115000"/>
              </a:lnSpc>
              <a:spcBef>
                <a:spcPts val="0"/>
              </a:spcBef>
              <a:spcAft>
                <a:spcPts val="0"/>
              </a:spcAft>
              <a:buClr>
                <a:schemeClr val="dk1"/>
              </a:buClr>
              <a:buSzPts val="1100"/>
              <a:buChar char="●"/>
            </a:pPr>
            <a:r>
              <a:rPr lang="en-US" sz="1100"/>
              <a:t>Nordic consumers' preference for seamless, tech-driven financial solutions.</a:t>
            </a:r>
            <a:endParaRPr sz="1100"/>
          </a:p>
          <a:p>
            <a:pPr indent="0" lvl="0" marL="0" rtl="0" algn="l">
              <a:lnSpc>
                <a:spcPct val="115000"/>
              </a:lnSpc>
              <a:spcBef>
                <a:spcPts val="1200"/>
              </a:spcBef>
              <a:spcAft>
                <a:spcPts val="0"/>
              </a:spcAft>
              <a:buClr>
                <a:schemeClr val="dk1"/>
              </a:buClr>
              <a:buSzPts val="1100"/>
              <a:buFont typeface="Arial"/>
              <a:buNone/>
            </a:pPr>
            <a:r>
              <a:rPr b="1" lang="en-US" sz="1100"/>
              <a:t>Potential Challenges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Regulatory hurdles in financial services.</a:t>
            </a:r>
            <a:endParaRPr sz="1100"/>
          </a:p>
          <a:p>
            <a:pPr indent="-298450" lvl="0" marL="457200" rtl="0" algn="l">
              <a:lnSpc>
                <a:spcPct val="115000"/>
              </a:lnSpc>
              <a:spcBef>
                <a:spcPts val="0"/>
              </a:spcBef>
              <a:spcAft>
                <a:spcPts val="0"/>
              </a:spcAft>
              <a:buClr>
                <a:schemeClr val="dk1"/>
              </a:buClr>
              <a:buSzPts val="1100"/>
              <a:buChar char="●"/>
            </a:pPr>
            <a:r>
              <a:rPr lang="en-US" sz="1100"/>
              <a:t>Competition from established banks and fintech players.</a:t>
            </a:r>
            <a:endParaRPr sz="1100"/>
          </a:p>
          <a:p>
            <a:pPr indent="-298450" lvl="0" marL="457200" rtl="0" algn="l">
              <a:lnSpc>
                <a:spcPct val="115000"/>
              </a:lnSpc>
              <a:spcBef>
                <a:spcPts val="0"/>
              </a:spcBef>
              <a:spcAft>
                <a:spcPts val="0"/>
              </a:spcAft>
              <a:buClr>
                <a:schemeClr val="dk1"/>
              </a:buClr>
              <a:buSzPts val="1100"/>
              <a:buChar char="●"/>
            </a:pPr>
            <a:r>
              <a:rPr lang="en-US" sz="1100"/>
              <a:t>Balancing data privacy concerns with personalized offerings.</a:t>
            </a:r>
            <a:endParaRPr sz="1100"/>
          </a:p>
          <a:p>
            <a:pPr indent="-298450" lvl="0" marL="457200" rtl="0" algn="l">
              <a:lnSpc>
                <a:spcPct val="115000"/>
              </a:lnSpc>
              <a:spcBef>
                <a:spcPts val="0"/>
              </a:spcBef>
              <a:spcAft>
                <a:spcPts val="0"/>
              </a:spcAft>
              <a:buClr>
                <a:schemeClr val="dk1"/>
              </a:buClr>
              <a:buSzPts val="1100"/>
              <a:buChar char="●"/>
            </a:pPr>
            <a:r>
              <a:rPr lang="en-US" sz="1100"/>
              <a:t>Norwegian customer service, and local laws</a:t>
            </a:r>
            <a:endParaRPr sz="1100"/>
          </a:p>
          <a:p>
            <a:pPr indent="0" lvl="0" marL="0" rtl="0" algn="l">
              <a:lnSpc>
                <a:spcPct val="115000"/>
              </a:lnSpc>
              <a:spcBef>
                <a:spcPts val="1200"/>
              </a:spcBef>
              <a:spcAft>
                <a:spcPts val="0"/>
              </a:spcAft>
              <a:buClr>
                <a:schemeClr val="dk1"/>
              </a:buClr>
              <a:buSzPts val="1100"/>
              <a:buFont typeface="Arial"/>
              <a:buNone/>
            </a:pPr>
            <a:r>
              <a:rPr b="1" lang="en-US" sz="1100"/>
              <a:t>Conclusion</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Apple's foray into financial services could redefine consumer expectations and push the industry toward more tech-driven innovation.</a:t>
            </a:r>
            <a:endParaRPr sz="1100"/>
          </a:p>
          <a:p>
            <a:pPr indent="0" lvl="0" marL="0" rtl="0" algn="l">
              <a:spcBef>
                <a:spcPts val="1200"/>
              </a:spcBef>
              <a:spcAft>
                <a:spcPts val="0"/>
              </a:spcAft>
              <a:buNone/>
            </a:pPr>
            <a:r>
              <a:t/>
            </a:r>
            <a:endParaRPr/>
          </a:p>
          <a:p>
            <a:pPr indent="0" lvl="0" marL="0" rtl="0" algn="l">
              <a:spcBef>
                <a:spcPts val="0"/>
              </a:spcBef>
              <a:spcAft>
                <a:spcPts val="0"/>
              </a:spcAft>
              <a:buNone/>
            </a:pPr>
            <a:r>
              <a:rPr b="0" i="0" lang="en-US">
                <a:latin typeface="Arial"/>
                <a:ea typeface="Arial"/>
                <a:cs typeface="Arial"/>
                <a:sym typeface="Arial"/>
              </a:rPr>
              <a:t>"Let's consider a hypothetical scenario where Apple launches a comprehensive financial services app. This app would offer payments, investments, loans, and banking services, leveraging Apple's strong brand, vast user base, and technological expertise. Such a move could significantly disrupt the banking sector, particularly in tech-savvy markets like the Nordics."</a:t>
            </a:r>
            <a:endParaRPr/>
          </a:p>
        </p:txBody>
      </p:sp>
      <p:sp>
        <p:nvSpPr>
          <p:cNvPr id="129" name="Google Shape;12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t>Threat to Nordea's Market Share</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Apple’s entry into financial services could attract younger, tech-savvy customers who prioritize convenience and innovation.</a:t>
            </a:r>
            <a:endParaRPr sz="1100"/>
          </a:p>
          <a:p>
            <a:pPr indent="-298450" lvl="0" marL="457200" rtl="0" algn="l">
              <a:lnSpc>
                <a:spcPct val="115000"/>
              </a:lnSpc>
              <a:spcBef>
                <a:spcPts val="0"/>
              </a:spcBef>
              <a:spcAft>
                <a:spcPts val="0"/>
              </a:spcAft>
              <a:buClr>
                <a:schemeClr val="dk1"/>
              </a:buClr>
              <a:buSzPts val="1100"/>
              <a:buChar char="●"/>
            </a:pPr>
            <a:r>
              <a:rPr lang="en-US" sz="1100"/>
              <a:t>High adoption rates of Apple products in the Nordics increase the risk of customer migration.</a:t>
            </a:r>
            <a:endParaRPr sz="1100"/>
          </a:p>
          <a:p>
            <a:pPr indent="0" lvl="0" marL="0" rtl="0" algn="l">
              <a:lnSpc>
                <a:spcPct val="115000"/>
              </a:lnSpc>
              <a:spcBef>
                <a:spcPts val="1200"/>
              </a:spcBef>
              <a:spcAft>
                <a:spcPts val="0"/>
              </a:spcAft>
              <a:buClr>
                <a:schemeClr val="dk1"/>
              </a:buClr>
              <a:buSzPts val="1100"/>
              <a:buFont typeface="Arial"/>
              <a:buNone/>
            </a:pPr>
            <a:r>
              <a:rPr b="1" lang="en-US" sz="1100"/>
              <a:t>Impact on Digital Banking Initiatives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Apple's seamless integration of financial services with its ecosystem could outpace Nordea's digital offerings.</a:t>
            </a:r>
            <a:endParaRPr sz="1100"/>
          </a:p>
          <a:p>
            <a:pPr indent="-298450" lvl="0" marL="457200" rtl="0" algn="l">
              <a:lnSpc>
                <a:spcPct val="115000"/>
              </a:lnSpc>
              <a:spcBef>
                <a:spcPts val="0"/>
              </a:spcBef>
              <a:spcAft>
                <a:spcPts val="0"/>
              </a:spcAft>
              <a:buClr>
                <a:schemeClr val="dk1"/>
              </a:buClr>
              <a:buSzPts val="1100"/>
              <a:buChar char="●"/>
            </a:pPr>
            <a:r>
              <a:rPr lang="en-US" sz="1100"/>
              <a:t>Risk of Nordea's digital efforts being perceived as less innovative or user-friendly in comparison.</a:t>
            </a:r>
            <a:endParaRPr sz="1100"/>
          </a:p>
          <a:p>
            <a:pPr indent="0" lvl="0" marL="0" rtl="0" algn="l">
              <a:lnSpc>
                <a:spcPct val="115000"/>
              </a:lnSpc>
              <a:spcBef>
                <a:spcPts val="1200"/>
              </a:spcBef>
              <a:spcAft>
                <a:spcPts val="0"/>
              </a:spcAft>
              <a:buClr>
                <a:schemeClr val="dk1"/>
              </a:buClr>
              <a:buSzPts val="1100"/>
              <a:buFont typeface="Arial"/>
              <a:buNone/>
            </a:pPr>
            <a:r>
              <a:rPr b="1" lang="en-US" sz="1100"/>
              <a:t>Competitive Pressure</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Increased competition in key segments like mobile payments, personal loans, and investments.</a:t>
            </a:r>
            <a:endParaRPr sz="1100"/>
          </a:p>
          <a:p>
            <a:pPr indent="-298450" lvl="0" marL="457200" rtl="0" algn="l">
              <a:lnSpc>
                <a:spcPct val="115000"/>
              </a:lnSpc>
              <a:spcBef>
                <a:spcPts val="0"/>
              </a:spcBef>
              <a:spcAft>
                <a:spcPts val="0"/>
              </a:spcAft>
              <a:buClr>
                <a:schemeClr val="dk1"/>
              </a:buClr>
              <a:buSzPts val="1100"/>
              <a:buChar char="●"/>
            </a:pPr>
            <a:r>
              <a:rPr lang="en-US" sz="1100"/>
              <a:t>Apple's branding and trustworthiness could overshadow Nordea’s market positioning.</a:t>
            </a:r>
            <a:endParaRPr sz="1100"/>
          </a:p>
          <a:p>
            <a:pPr indent="0" lvl="0" marL="0" rtl="0" algn="l">
              <a:lnSpc>
                <a:spcPct val="115000"/>
              </a:lnSpc>
              <a:spcBef>
                <a:spcPts val="1200"/>
              </a:spcBef>
              <a:spcAft>
                <a:spcPts val="0"/>
              </a:spcAft>
              <a:buClr>
                <a:schemeClr val="dk1"/>
              </a:buClr>
              <a:buSzPts val="1100"/>
              <a:buFont typeface="Arial"/>
              <a:buNone/>
            </a:pPr>
            <a:r>
              <a:rPr b="1" lang="en-US" sz="1100"/>
              <a:t>Customer Retention Challenges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Younger demographics are drawn to the simplicity and interconnectivity of tech-driven solutions.</a:t>
            </a:r>
            <a:endParaRPr sz="1100"/>
          </a:p>
          <a:p>
            <a:pPr indent="-298450" lvl="0" marL="457200" rtl="0" algn="l">
              <a:lnSpc>
                <a:spcPct val="115000"/>
              </a:lnSpc>
              <a:spcBef>
                <a:spcPts val="0"/>
              </a:spcBef>
              <a:spcAft>
                <a:spcPts val="0"/>
              </a:spcAft>
              <a:buClr>
                <a:schemeClr val="dk1"/>
              </a:buClr>
              <a:buSzPts val="1100"/>
              <a:buChar char="●"/>
            </a:pPr>
            <a:r>
              <a:rPr lang="en-US" sz="1100"/>
              <a:t>Nordea may need to enhance customer engagement to retain these groups.</a:t>
            </a:r>
            <a:endParaRPr sz="1100"/>
          </a:p>
          <a:p>
            <a:pPr indent="0" lvl="0" marL="0" rtl="0" algn="l">
              <a:lnSpc>
                <a:spcPct val="115000"/>
              </a:lnSpc>
              <a:spcBef>
                <a:spcPts val="1200"/>
              </a:spcBef>
              <a:spcAft>
                <a:spcPts val="0"/>
              </a:spcAft>
              <a:buClr>
                <a:schemeClr val="dk1"/>
              </a:buClr>
              <a:buSzPts val="1100"/>
              <a:buFont typeface="Arial"/>
              <a:buNone/>
            </a:pPr>
            <a:r>
              <a:rPr b="1" lang="en-US" sz="1100"/>
              <a:t>Strategic Response Needed</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Accelerate innovation in digital banking to match or exceed new market standards.</a:t>
            </a:r>
            <a:endParaRPr sz="1100"/>
          </a:p>
          <a:p>
            <a:pPr indent="-298450" lvl="0" marL="457200" rtl="0" algn="l">
              <a:lnSpc>
                <a:spcPct val="115000"/>
              </a:lnSpc>
              <a:spcBef>
                <a:spcPts val="0"/>
              </a:spcBef>
              <a:spcAft>
                <a:spcPts val="0"/>
              </a:spcAft>
              <a:buClr>
                <a:schemeClr val="dk1"/>
              </a:buClr>
              <a:buSzPts val="1100"/>
              <a:buChar char="●"/>
            </a:pPr>
            <a:r>
              <a:rPr lang="en-US" sz="1100"/>
              <a:t>Explore partnerships or integration with tech platforms to remain competitive.</a:t>
            </a:r>
            <a:endParaRPr sz="1100"/>
          </a:p>
          <a:p>
            <a:pPr indent="0" lvl="0" marL="0" rtl="0" algn="l">
              <a:lnSpc>
                <a:spcPct val="115000"/>
              </a:lnSpc>
              <a:spcBef>
                <a:spcPts val="1200"/>
              </a:spcBef>
              <a:spcAft>
                <a:spcPts val="0"/>
              </a:spcAft>
              <a:buClr>
                <a:schemeClr val="dk1"/>
              </a:buClr>
              <a:buSzPts val="1100"/>
              <a:buFont typeface="Arial"/>
              <a:buNone/>
            </a:pPr>
            <a:r>
              <a:rPr b="1" lang="en-US" sz="1100"/>
              <a:t>Regulatory Considerations</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Apple’s entry might influence financial regulators, prompting new rules that could also impact Nordea’s operations.</a:t>
            </a:r>
            <a:endParaRPr sz="1100"/>
          </a:p>
          <a:p>
            <a:pPr indent="0" lvl="0" marL="0" rtl="0" algn="l">
              <a:lnSpc>
                <a:spcPct val="115000"/>
              </a:lnSpc>
              <a:spcBef>
                <a:spcPts val="1200"/>
              </a:spcBef>
              <a:spcAft>
                <a:spcPts val="0"/>
              </a:spcAft>
              <a:buClr>
                <a:schemeClr val="dk1"/>
              </a:buClr>
              <a:buSzPts val="1100"/>
              <a:buFont typeface="Arial"/>
              <a:buNone/>
            </a:pPr>
            <a:r>
              <a:rPr b="1" lang="en-US" sz="1100"/>
              <a:t>Conclusion</a:t>
            </a:r>
            <a:r>
              <a:rPr lang="en-US" sz="1100"/>
              <a:t>:</a:t>
            </a:r>
            <a:endParaRPr sz="1100"/>
          </a:p>
          <a:p>
            <a:pPr indent="-298450" lvl="0" marL="457200" rtl="0" algn="l">
              <a:lnSpc>
                <a:spcPct val="115000"/>
              </a:lnSpc>
              <a:spcBef>
                <a:spcPts val="1200"/>
              </a:spcBef>
              <a:spcAft>
                <a:spcPts val="0"/>
              </a:spcAft>
              <a:buClr>
                <a:schemeClr val="dk1"/>
              </a:buClr>
              <a:buSzPts val="1100"/>
              <a:buChar char="●"/>
            </a:pPr>
            <a:r>
              <a:rPr lang="en-US" sz="1100"/>
              <a:t>While this poses significant challenges, it is also an opportunity to reassess Nordea's value proposition and strengthen its digital transformation strategy.</a:t>
            </a:r>
            <a:endParaRPr/>
          </a:p>
        </p:txBody>
      </p:sp>
      <p:sp>
        <p:nvSpPr>
          <p:cNvPr id="149" name="Google Shape;14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What are the impacts on Nordeas Efficiency ratios?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Nordea might experience an increase in cost-to-income ratio</a:t>
            </a:r>
            <a:endParaRPr b="1"/>
          </a:p>
          <a:p>
            <a:pPr indent="-317500" lvl="0" marL="457200" rtl="0" algn="l">
              <a:spcBef>
                <a:spcPts val="0"/>
              </a:spcBef>
              <a:spcAft>
                <a:spcPts val="0"/>
              </a:spcAft>
              <a:buSzPts val="1400"/>
              <a:buChar char="-"/>
            </a:pPr>
            <a:r>
              <a:rPr lang="en-US"/>
              <a:t>In order to compete with Apple’s tech-driven offerings, Nordea might need to increase investments in digital infrastructure, like new </a:t>
            </a:r>
            <a:r>
              <a:rPr lang="en-US"/>
              <a:t>online banking platforms in order to make their financial services more convenient. </a:t>
            </a:r>
            <a:endParaRPr/>
          </a:p>
          <a:p>
            <a:pPr indent="-317500" lvl="0" marL="457200" rtl="0" algn="l">
              <a:spcBef>
                <a:spcPts val="0"/>
              </a:spcBef>
              <a:spcAft>
                <a:spcPts val="0"/>
              </a:spcAft>
              <a:buSzPts val="1400"/>
              <a:buChar char="-"/>
            </a:pPr>
            <a:r>
              <a:rPr lang="en-US"/>
              <a:t>Also, Nordea might feel pressure to increase marketing efforts to retain existing customers, which could drive costs higher.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Comparing Nordea’s current ratio vs. Apple’s projected ratio</a:t>
            </a:r>
            <a:endParaRPr b="1"/>
          </a:p>
          <a:p>
            <a:pPr indent="-317500" lvl="0" marL="457200" rtl="0" algn="l">
              <a:spcBef>
                <a:spcPts val="0"/>
              </a:spcBef>
              <a:spcAft>
                <a:spcPts val="0"/>
              </a:spcAft>
              <a:buSzPts val="1400"/>
              <a:buChar char="-"/>
            </a:pPr>
            <a:r>
              <a:rPr lang="en-US"/>
              <a:t>Nordea is likely to operate with a higher cost-to-income ratio than Apple, where traditional banks usual face a ratio of 50-60 percent, while fintech companies have a ratio of 10-20 percent. This is due to fintech companies operating with a leaner cost structure due to its tech-first model and extensive use of automation and AI. </a:t>
            </a:r>
            <a:endParaRPr/>
          </a:p>
          <a:p>
            <a:pPr indent="-317500" lvl="0" marL="457200" rtl="0" algn="l">
              <a:spcBef>
                <a:spcPts val="0"/>
              </a:spcBef>
              <a:spcAft>
                <a:spcPts val="0"/>
              </a:spcAft>
              <a:buSzPts val="1400"/>
              <a:buChar char="-"/>
            </a:pPr>
            <a:r>
              <a:rPr lang="en-US"/>
              <a:t>However, Apple entering the fintech market would drive additional scale up costs, possibly aligning Nordea’s current ratio to Apple’s projected ratio to some degree.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Lastly, in order to remain competitive, there will be a need for Nordea to either cut costs significantly or increase revenue</a:t>
            </a:r>
            <a:endParaRPr/>
          </a:p>
        </p:txBody>
      </p:sp>
      <p:sp>
        <p:nvSpPr>
          <p:cNvPr id="172" name="Google Shape;17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As Marcus earlier mentioned, Nordea will </a:t>
            </a:r>
            <a:r>
              <a:rPr b="1" lang="en-US"/>
              <a:t>probably face credit risk due to Apple entering financial services:</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US"/>
              <a:t>The first one is the potential loss of prime customers to Apple’s offerings</a:t>
            </a:r>
            <a:endParaRPr b="1"/>
          </a:p>
          <a:p>
            <a:pPr indent="-317500" lvl="0" marL="457200" rtl="0" algn="l">
              <a:spcBef>
                <a:spcPts val="0"/>
              </a:spcBef>
              <a:spcAft>
                <a:spcPts val="0"/>
              </a:spcAft>
              <a:buSzPts val="1400"/>
              <a:buChar char="-"/>
            </a:pPr>
            <a:r>
              <a:rPr lang="en-US"/>
              <a:t>Prime customers are customers that shows high ability and willingness to repay their debt. And their fluctuations to Apple’s services could leave Nordea with a less favorable customer base, skewing its portfolio towards higher-risk borrowers.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As a result, it can lead to an increased non-performing loans ratio</a:t>
            </a:r>
            <a:endParaRPr b="1"/>
          </a:p>
          <a:p>
            <a:pPr indent="-317500" lvl="0" marL="457200" rtl="0" algn="l">
              <a:spcBef>
                <a:spcPts val="0"/>
              </a:spcBef>
              <a:spcAft>
                <a:spcPts val="0"/>
              </a:spcAft>
              <a:buSzPts val="1400"/>
              <a:buChar char="-"/>
            </a:pPr>
            <a:r>
              <a:rPr lang="en-US"/>
              <a:t>Because, as prime customers migrate to Apple, Nordea might retain more subprime og marginally creditworthy customers, which increases the risk of defaults, affecting the non-performing loans ratio.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This change in borrower profiles may force Nordea to update their credit risk models through recalibration to account for a more risky portfolio of borrowers</a:t>
            </a:r>
            <a:r>
              <a:rPr lang="en-US"/>
              <a:t>. </a:t>
            </a:r>
            <a:endParaRPr/>
          </a:p>
          <a:p>
            <a:pPr indent="-317500" lvl="0" marL="457200" rtl="0" algn="l">
              <a:spcBef>
                <a:spcPts val="0"/>
              </a:spcBef>
              <a:spcAft>
                <a:spcPts val="0"/>
              </a:spcAft>
              <a:buSzPts val="1400"/>
              <a:buChar char="-"/>
            </a:pPr>
            <a:r>
              <a:rPr lang="en-US"/>
              <a:t>In addition, with a more risky credit mix, Nordea might need to increase provisions, where future expected losses are considered. </a:t>
            </a:r>
            <a:endParaRPr/>
          </a:p>
          <a:p>
            <a:pPr indent="0" lvl="0" marL="0" rtl="0" algn="l">
              <a:spcBef>
                <a:spcPts val="0"/>
              </a:spcBef>
              <a:spcAft>
                <a:spcPts val="0"/>
              </a:spcAft>
              <a:buNone/>
            </a:pPr>
            <a:r>
              <a:t/>
            </a:r>
            <a:endParaRPr/>
          </a:p>
        </p:txBody>
      </p:sp>
      <p:sp>
        <p:nvSpPr>
          <p:cNvPr id="182" name="Google Shape;18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4f54cae09_8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4f54cae09_8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a4f54cae09_8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latin typeface="Arial"/>
                <a:ea typeface="Arial"/>
                <a:cs typeface="Arial"/>
                <a:sym typeface="Arial"/>
              </a:rPr>
              <a:t>"On the liquidity front, we could face a possible outflow of deposits to Apple's platform. This would put stress on our liquidity coverage ratio (LCR) and might necessitate turning to more expensive funding sources to maintain our liquidity position."</a:t>
            </a:r>
            <a:endParaRPr/>
          </a:p>
        </p:txBody>
      </p:sp>
      <p:sp>
        <p:nvSpPr>
          <p:cNvPr id="209" name="Google Shape;20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4f54cae09_8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4f54cae09_8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a4f54cae09_8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5183188" y="987425"/>
            <a:ext cx="6172200" cy="4873625"/>
          </a:xfrm>
          <a:prstGeom prst="rect">
            <a:avLst/>
          </a:prstGeom>
          <a:noFill/>
          <a:ln>
            <a:noFill/>
          </a:ln>
        </p:spPr>
      </p:sp>
      <p:sp>
        <p:nvSpPr>
          <p:cNvPr id="74" name="Google Shape;7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dvantage-fi.com/technology_trends_attract_new_genera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6" name="Google Shape;96;p14"/>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14"/>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8" name="Google Shape;98;p14"/>
          <p:cNvSpPr/>
          <p:nvPr/>
        </p:nvSpPr>
        <p:spPr>
          <a:xfrm rot="5400000">
            <a:off x="4136696" y="-3703868"/>
            <a:ext cx="4374128" cy="1173647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14"/>
          <p:cNvSpPr/>
          <p:nvPr/>
        </p:nvSpPr>
        <p:spPr>
          <a:xfrm>
            <a:off x="-5" y="-22690"/>
            <a:ext cx="8542485" cy="4374126"/>
          </a:xfrm>
          <a:prstGeom prst="rect">
            <a:avLst/>
          </a:prstGeom>
          <a:gradFill>
            <a:gsLst>
              <a:gs pos="0">
                <a:srgbClr val="0A3041">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0" name="Google Shape;100;p14"/>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14"/>
          <p:cNvSpPr txBox="1"/>
          <p:nvPr>
            <p:ph type="ctrTitle"/>
          </p:nvPr>
        </p:nvSpPr>
        <p:spPr>
          <a:xfrm>
            <a:off x="1314824" y="735106"/>
            <a:ext cx="10053763" cy="29284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Play"/>
              <a:buNone/>
            </a:pPr>
            <a:r>
              <a:rPr lang="en-US" sz="4800">
                <a:solidFill>
                  <a:srgbClr val="FFFFFF"/>
                </a:solidFill>
              </a:rPr>
              <a:t>The change in Business Risk in Banking: Implications for Nordea</a:t>
            </a:r>
            <a:endParaRPr sz="4800">
              <a:solidFill>
                <a:srgbClr val="FFFFFF"/>
              </a:solidFill>
            </a:endParaRPr>
          </a:p>
          <a:p>
            <a:pPr indent="0" lvl="0" marL="0" rtl="0" algn="l">
              <a:spcBef>
                <a:spcPts val="0"/>
              </a:spcBef>
              <a:spcAft>
                <a:spcPts val="0"/>
              </a:spcAft>
              <a:buClr>
                <a:schemeClr val="dk1"/>
              </a:buClr>
              <a:buSzPts val="2400"/>
              <a:buFont typeface="Arial"/>
              <a:buNone/>
            </a:pPr>
            <a:r>
              <a:t/>
            </a:r>
            <a:endParaRPr i="1" sz="3511">
              <a:solidFill>
                <a:srgbClr val="FFFFFF"/>
              </a:solidFill>
            </a:endParaRPr>
          </a:p>
        </p:txBody>
      </p:sp>
      <p:sp>
        <p:nvSpPr>
          <p:cNvPr id="102" name="Google Shape;102;p14"/>
          <p:cNvSpPr txBox="1"/>
          <p:nvPr>
            <p:ph idx="1" type="subTitle"/>
          </p:nvPr>
        </p:nvSpPr>
        <p:spPr>
          <a:xfrm>
            <a:off x="1350682" y="4870824"/>
            <a:ext cx="10005951" cy="1458258"/>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a:t>A Scenario Analysis for the Board of Directors </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sz="2000"/>
              <a:t>By Halvard Bø, Even Riber Haugland, Emil Zachariassen Hurv, Brede Espelid and Markus Langfeldt Nicolaisen</a:t>
            </a:r>
            <a:endParaRPr sz="2000"/>
          </a:p>
          <a:p>
            <a:pPr indent="0" lvl="0" marL="0" rtl="0" algn="l">
              <a:lnSpc>
                <a:spcPct val="90000"/>
              </a:lnSpc>
              <a:spcBef>
                <a:spcPts val="0"/>
              </a:spcBef>
              <a:spcAft>
                <a:spcPts val="0"/>
              </a:spcAft>
              <a:buClr>
                <a:schemeClr val="dk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01"/>
                                        </p:tgtEl>
                                        <p:attrNameLst>
                                          <p:attrName>style.visibility</p:attrName>
                                        </p:attrNameLst>
                                      </p:cBhvr>
                                      <p:to>
                                        <p:strVal val="visible"/>
                                      </p:to>
                                    </p:set>
                                    <p:animEffect filter="fade" transition="in">
                                      <p:cBhvr>
                                        <p:cTn dur="400"/>
                                        <p:tgtEl>
                                          <p:spTgt spid="101"/>
                                        </p:tgtEl>
                                      </p:cBhvr>
                                    </p:animEffect>
                                  </p:childTnLst>
                                </p:cTn>
                              </p:par>
                              <p:par>
                                <p:cTn fill="hold" nodeType="withEffect" presetClass="entr" presetID="10" presetSubtype="0">
                                  <p:stCondLst>
                                    <p:cond delay="200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400"/>
                                        <p:tgtEl>
                                          <p:spTgt spid="102">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400"/>
                                        <p:tgtEl>
                                          <p:spTgt spid="102">
                                            <p:txEl>
                                              <p:pRg end="1" st="1"/>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400"/>
                                        <p:tgtEl>
                                          <p:spTgt spid="102">
                                            <p:txEl>
                                              <p:pRg end="2" st="2"/>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400"/>
                                        <p:tgtEl>
                                          <p:spTgt spid="10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7" name="Google Shape;247;p23"/>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8" name="Google Shape;248;p23"/>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9" name="Google Shape;249;p23"/>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0" name="Google Shape;250;p23"/>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1" name="Google Shape;251;p23"/>
          <p:cNvSpPr/>
          <p:nvPr/>
        </p:nvSpPr>
        <p:spPr>
          <a:xfrm flipH="1" rot="5400000">
            <a:off x="-1410095" y="1410079"/>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2" name="Google Shape;252;p23"/>
          <p:cNvSpPr txBox="1"/>
          <p:nvPr>
            <p:ph type="title"/>
          </p:nvPr>
        </p:nvSpPr>
        <p:spPr>
          <a:xfrm>
            <a:off x="586478" y="1683756"/>
            <a:ext cx="3115265" cy="2396359"/>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Regulatory Capital Implications</a:t>
            </a:r>
            <a:endParaRPr/>
          </a:p>
        </p:txBody>
      </p:sp>
      <p:grpSp>
        <p:nvGrpSpPr>
          <p:cNvPr id="253" name="Google Shape;253;p23"/>
          <p:cNvGrpSpPr/>
          <p:nvPr/>
        </p:nvGrpSpPr>
        <p:grpSpPr>
          <a:xfrm>
            <a:off x="4905052" y="1100499"/>
            <a:ext cx="6666833" cy="4753801"/>
            <a:chOff x="0" y="350059"/>
            <a:chExt cx="6666833" cy="4753801"/>
          </a:xfrm>
        </p:grpSpPr>
        <p:sp>
          <p:nvSpPr>
            <p:cNvPr id="254" name="Google Shape;254;p23"/>
            <p:cNvSpPr/>
            <p:nvPr/>
          </p:nvSpPr>
          <p:spPr>
            <a:xfrm>
              <a:off x="0" y="350059"/>
              <a:ext cx="6666833" cy="1511640"/>
            </a:xfrm>
            <a:prstGeom prst="roundRect">
              <a:avLst>
                <a:gd fmla="val 16667" name="adj"/>
              </a:avLst>
            </a:prstGeom>
            <a:gradFill>
              <a:gsLst>
                <a:gs pos="0">
                  <a:srgbClr val="AB4E9D"/>
                </a:gs>
                <a:gs pos="50000">
                  <a:srgbClr val="A62094"/>
                </a:gs>
                <a:gs pos="100000">
                  <a:srgbClr val="96188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txBox="1"/>
            <p:nvPr/>
          </p:nvSpPr>
          <p:spPr>
            <a:xfrm>
              <a:off x="73792" y="423851"/>
              <a:ext cx="6519249" cy="136405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Arial"/>
                <a:buNone/>
              </a:pPr>
              <a:r>
                <a:rPr b="0" i="0" lang="en-US" sz="3800" u="none" cap="none" strike="noStrike">
                  <a:solidFill>
                    <a:schemeClr val="lt1"/>
                  </a:solidFill>
                  <a:latin typeface="Arial"/>
                  <a:ea typeface="Arial"/>
                  <a:cs typeface="Arial"/>
                  <a:sym typeface="Arial"/>
                </a:rPr>
                <a:t>• Potential decrease in return on equity</a:t>
              </a:r>
              <a:endParaRPr/>
            </a:p>
          </p:txBody>
        </p:sp>
        <p:sp>
          <p:nvSpPr>
            <p:cNvPr id="256" name="Google Shape;256;p23"/>
            <p:cNvSpPr/>
            <p:nvPr/>
          </p:nvSpPr>
          <p:spPr>
            <a:xfrm>
              <a:off x="0" y="1971139"/>
              <a:ext cx="6666833" cy="1511640"/>
            </a:xfrm>
            <a:prstGeom prst="roundRect">
              <a:avLst>
                <a:gd fmla="val 16667" name="adj"/>
              </a:avLst>
            </a:prstGeom>
            <a:gradFill>
              <a:gsLst>
                <a:gs pos="0">
                  <a:srgbClr val="4F7FAD"/>
                </a:gs>
                <a:gs pos="50000">
                  <a:srgbClr val="246EA7"/>
                </a:gs>
                <a:gs pos="100000">
                  <a:srgbClr val="1A62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txBox="1"/>
            <p:nvPr/>
          </p:nvSpPr>
          <p:spPr>
            <a:xfrm>
              <a:off x="73792" y="2044931"/>
              <a:ext cx="6519249" cy="136405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Arial"/>
                <a:buNone/>
              </a:pPr>
              <a:r>
                <a:rPr b="0" i="0" lang="en-US" sz="3800" u="none" cap="none" strike="noStrike">
                  <a:solidFill>
                    <a:schemeClr val="lt1"/>
                  </a:solidFill>
                  <a:latin typeface="Arial"/>
                  <a:ea typeface="Arial"/>
                  <a:cs typeface="Arial"/>
                  <a:sym typeface="Arial"/>
                </a:rPr>
                <a:t>• Pressure on capital adequacy ratios</a:t>
              </a:r>
              <a:endParaRPr/>
            </a:p>
          </p:txBody>
        </p:sp>
        <p:sp>
          <p:nvSpPr>
            <p:cNvPr id="258" name="Google Shape;258;p23"/>
            <p:cNvSpPr/>
            <p:nvPr/>
          </p:nvSpPr>
          <p:spPr>
            <a:xfrm>
              <a:off x="0" y="3592220"/>
              <a:ext cx="6666833" cy="1511640"/>
            </a:xfrm>
            <a:prstGeom prst="roundRect">
              <a:avLst>
                <a:gd fmla="val 16667" name="adj"/>
              </a:avLst>
            </a:prstGeom>
            <a:gradFill>
              <a:gsLst>
                <a:gs pos="0">
                  <a:srgbClr val="63B150"/>
                </a:gs>
                <a:gs pos="50000">
                  <a:srgbClr val="48AC24"/>
                </a:gs>
                <a:gs pos="100000">
                  <a:srgbClr val="3D9D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txBox="1"/>
            <p:nvPr/>
          </p:nvSpPr>
          <p:spPr>
            <a:xfrm>
              <a:off x="73792" y="3666012"/>
              <a:ext cx="6519249" cy="136405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Arial"/>
                <a:buNone/>
              </a:pPr>
              <a:r>
                <a:rPr b="0" i="0" lang="en-US" sz="3800" u="none" cap="none" strike="noStrike">
                  <a:solidFill>
                    <a:schemeClr val="lt1"/>
                  </a:solidFill>
                  <a:latin typeface="Arial"/>
                  <a:ea typeface="Arial"/>
                  <a:cs typeface="Arial"/>
                  <a:sym typeface="Arial"/>
                </a:rPr>
                <a:t>• Need for balance sheet optimization </a:t>
              </a:r>
              <a:r>
                <a:rPr lang="en-US" sz="3800">
                  <a:solidFill>
                    <a:schemeClr val="lt1"/>
                  </a:solidFill>
                </a:rPr>
                <a:t>and </a:t>
              </a:r>
              <a:r>
                <a:rPr b="0" i="0" lang="en-US" sz="3800" u="none" cap="none" strike="noStrike">
                  <a:solidFill>
                    <a:schemeClr val="lt1"/>
                  </a:solidFill>
                  <a:latin typeface="Arial"/>
                  <a:ea typeface="Arial"/>
                  <a:cs typeface="Arial"/>
                  <a:sym typeface="Arial"/>
                </a:rPr>
                <a:t>capital raising</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2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6" name="Google Shape;266;p24"/>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7" name="Google Shape;267;p24"/>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8" name="Google Shape;268;p24"/>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9" name="Google Shape;269;p2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0" name="Google Shape;270;p24"/>
          <p:cNvSpPr/>
          <p:nvPr/>
        </p:nvSpPr>
        <p:spPr>
          <a:xfrm flipH="1" rot="5400000">
            <a:off x="-1410093" y="1399943"/>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1" name="Google Shape;271;p24"/>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Strategic Responses</a:t>
            </a:r>
            <a:endParaRPr/>
          </a:p>
        </p:txBody>
      </p:sp>
      <p:sp>
        <p:nvSpPr>
          <p:cNvPr id="272" name="Google Shape;272;p24"/>
          <p:cNvSpPr txBox="1"/>
          <p:nvPr>
            <p:ph idx="1" type="body"/>
          </p:nvPr>
        </p:nvSpPr>
        <p:spPr>
          <a:xfrm>
            <a:off x="4014247" y="840611"/>
            <a:ext cx="3010800" cy="618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 Invest in advanced data analytics and AI for better services</a:t>
            </a:r>
            <a:endParaRPr sz="2000"/>
          </a:p>
          <a:p>
            <a:pPr indent="0" lvl="0" marL="0" rtl="0" algn="l">
              <a:lnSpc>
                <a:spcPct val="90000"/>
              </a:lnSpc>
              <a:spcBef>
                <a:spcPts val="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 Explore potential partnerships with fintech companies</a:t>
            </a:r>
            <a:endParaRPr sz="20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rPr lang="en-US" sz="2000"/>
              <a:t>• Consider a "no-stack” banking model ? </a:t>
            </a:r>
            <a:endParaRPr sz="1900"/>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p:txBody>
      </p:sp>
      <p:pic>
        <p:nvPicPr>
          <p:cNvPr id="273" name="Google Shape;273;p24"/>
          <p:cNvPicPr preferRelativeResize="0"/>
          <p:nvPr/>
        </p:nvPicPr>
        <p:blipFill rotWithShape="1">
          <a:blip r:embed="rId3">
            <a:alphaModFix/>
          </a:blip>
          <a:srcRect b="0" l="0" r="0" t="0"/>
          <a:stretch/>
        </p:blipFill>
        <p:spPr>
          <a:xfrm>
            <a:off x="6979075" y="169138"/>
            <a:ext cx="5114800" cy="6540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2" y="512064"/>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15"/>
          <p:cNvSpPr/>
          <p:nvPr/>
        </p:nvSpPr>
        <p:spPr>
          <a:xfrm flipH="1">
            <a:off x="0" y="0"/>
            <a:ext cx="12192000" cy="1575900"/>
          </a:xfrm>
          <a:prstGeom prst="rect">
            <a:avLst/>
          </a:prstGeom>
          <a:gradFill>
            <a:gsLst>
              <a:gs pos="0">
                <a:srgbClr val="000000">
                  <a:alpha val="95294"/>
                </a:srgbClr>
              </a:gs>
              <a:gs pos="100000">
                <a:srgbClr val="0F4861"/>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15"/>
          <p:cNvSpPr/>
          <p:nvPr/>
        </p:nvSpPr>
        <p:spPr>
          <a:xfrm flipH="1" rot="10800000">
            <a:off x="8128857" y="-88"/>
            <a:ext cx="4063200" cy="1576500"/>
          </a:xfrm>
          <a:prstGeom prst="rect">
            <a:avLst/>
          </a:prstGeom>
          <a:gradFill>
            <a:gsLst>
              <a:gs pos="0">
                <a:srgbClr val="0A3041">
                  <a:alpha val="67450"/>
                </a:srgbClr>
              </a:gs>
              <a:gs pos="19000">
                <a:srgbClr val="0A3041">
                  <a:alpha val="67450"/>
                </a:srgbClr>
              </a:gs>
              <a:gs pos="100000">
                <a:srgbClr val="156082">
                  <a:alpha val="78431"/>
                </a:srgbClr>
              </a:gs>
            </a:gsLst>
            <a:lin ang="1920016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15"/>
          <p:cNvSpPr/>
          <p:nvPr/>
        </p:nvSpPr>
        <p:spPr>
          <a:xfrm rot="5400000">
            <a:off x="5307751" y="-5307750"/>
            <a:ext cx="1576500" cy="12192000"/>
          </a:xfrm>
          <a:prstGeom prst="rect">
            <a:avLst/>
          </a:prstGeom>
          <a:gradFill>
            <a:gsLst>
              <a:gs pos="0">
                <a:srgbClr val="156082">
                  <a:alpha val="0"/>
                </a:srgbClr>
              </a:gs>
              <a:gs pos="23000">
                <a:srgbClr val="156082">
                  <a:alpha val="0"/>
                </a:srgbClr>
              </a:gs>
              <a:gs pos="99000">
                <a:srgbClr val="000000">
                  <a:alpha val="73333"/>
                </a:srgbClr>
              </a:gs>
              <a:gs pos="100000">
                <a:srgbClr val="000000">
                  <a:alpha val="73333"/>
                </a:srgbClr>
              </a:gs>
            </a:gsLst>
            <a:lin ang="203999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15"/>
          <p:cNvSpPr txBox="1"/>
          <p:nvPr>
            <p:ph type="title"/>
          </p:nvPr>
        </p:nvSpPr>
        <p:spPr>
          <a:xfrm>
            <a:off x="1371597" y="348865"/>
            <a:ext cx="10044000" cy="87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Introduction to Business Risk</a:t>
            </a:r>
            <a:endParaRPr/>
          </a:p>
        </p:txBody>
      </p:sp>
      <p:grpSp>
        <p:nvGrpSpPr>
          <p:cNvPr id="113" name="Google Shape;113;p15"/>
          <p:cNvGrpSpPr/>
          <p:nvPr/>
        </p:nvGrpSpPr>
        <p:grpSpPr>
          <a:xfrm>
            <a:off x="737501" y="2566481"/>
            <a:ext cx="10741088" cy="3285000"/>
            <a:chOff x="93445" y="453902"/>
            <a:chExt cx="10741088" cy="3285000"/>
          </a:xfrm>
        </p:grpSpPr>
        <p:sp>
          <p:nvSpPr>
            <p:cNvPr id="114" name="Google Shape;114;p15"/>
            <p:cNvSpPr/>
            <p:nvPr/>
          </p:nvSpPr>
          <p:spPr>
            <a:xfrm>
              <a:off x="718664" y="453902"/>
              <a:ext cx="1955700" cy="1955700"/>
            </a:xfrm>
            <a:prstGeom prst="round2DiagRect">
              <a:avLst>
                <a:gd fmla="val 29727" name="adj1"/>
                <a:gd fmla="val 0" name="adj2"/>
              </a:avLst>
            </a:prstGeom>
            <a:solidFill>
              <a:srgbClr val="E971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a:off x="1135476" y="870714"/>
              <a:ext cx="1122300" cy="11223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a:off x="93445" y="3018902"/>
              <a:ext cx="320640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txBox="1"/>
            <p:nvPr/>
          </p:nvSpPr>
          <p:spPr>
            <a:xfrm>
              <a:off x="93445" y="3018902"/>
              <a:ext cx="32064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b="0" i="0" lang="en-US" sz="1700" u="none" cap="none" strike="noStrike">
                  <a:solidFill>
                    <a:schemeClr val="dk1"/>
                  </a:solidFill>
                  <a:latin typeface="Arial"/>
                  <a:ea typeface="Arial"/>
                  <a:cs typeface="Arial"/>
                  <a:sym typeface="Arial"/>
                </a:rPr>
                <a:t>•</a:t>
              </a:r>
              <a:r>
                <a:rPr b="0" i="0" lang="en-US" sz="1700" u="none" cap="none" strike="noStrike">
                  <a:solidFill>
                    <a:srgbClr val="000000"/>
                  </a:solidFill>
                  <a:latin typeface="Arial"/>
                  <a:ea typeface="Arial"/>
                  <a:cs typeface="Arial"/>
                  <a:sym typeface="Arial"/>
                </a:rPr>
                <a:t> BUSINESS RISKS TURNED STRATEGIC</a:t>
              </a:r>
              <a:endParaRPr b="0" i="0" sz="1700" u="none" cap="none" strike="noStrike">
                <a:solidFill>
                  <a:srgbClr val="000000"/>
                </a:solidFill>
                <a:latin typeface="Arial"/>
                <a:ea typeface="Arial"/>
                <a:cs typeface="Arial"/>
                <a:sym typeface="Arial"/>
              </a:endParaRPr>
            </a:p>
          </p:txBody>
        </p:sp>
        <p:sp>
          <p:nvSpPr>
            <p:cNvPr id="118" name="Google Shape;118;p15"/>
            <p:cNvSpPr/>
            <p:nvPr/>
          </p:nvSpPr>
          <p:spPr>
            <a:xfrm>
              <a:off x="4486008" y="453902"/>
              <a:ext cx="1955700" cy="1955700"/>
            </a:xfrm>
            <a:prstGeom prst="round2DiagRect">
              <a:avLst>
                <a:gd fmla="val 29727" name="adj1"/>
                <a:gd fmla="val 0" name="adj2"/>
              </a:avLst>
            </a:prstGeom>
            <a:solidFill>
              <a:srgbClr val="176B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3860789" y="3018902"/>
              <a:ext cx="320640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txBox="1"/>
            <p:nvPr/>
          </p:nvSpPr>
          <p:spPr>
            <a:xfrm>
              <a:off x="3860789" y="3018902"/>
              <a:ext cx="32064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 SHIFT FROM TRADITIONAL BANKING RISKS TO CONSUMER SHIFT RISKS</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8253352" y="453902"/>
              <a:ext cx="1955700" cy="1955700"/>
            </a:xfrm>
            <a:prstGeom prst="round2DiagRect">
              <a:avLst>
                <a:gd fmla="val 29727" name="adj1"/>
                <a:gd fmla="val 0" name="adj2"/>
              </a:avLst>
            </a:prstGeom>
            <a:solidFill>
              <a:srgbClr val="0C9E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p:nvPr/>
          </p:nvSpPr>
          <p:spPr>
            <a:xfrm>
              <a:off x="8670164" y="870714"/>
              <a:ext cx="1122300" cy="11223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p:cNvSpPr/>
            <p:nvPr/>
          </p:nvSpPr>
          <p:spPr>
            <a:xfrm>
              <a:off x="7628133" y="3018902"/>
              <a:ext cx="320640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txBox="1"/>
            <p:nvPr/>
          </p:nvSpPr>
          <p:spPr>
            <a:xfrm>
              <a:off x="7628133" y="3018902"/>
              <a:ext cx="32064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Arial"/>
                <a:buNone/>
              </a:pPr>
              <a:r>
                <a:rPr b="0" i="0" lang="en-US" sz="1700" u="none" cap="none" strike="noStrike">
                  <a:solidFill>
                    <a:schemeClr val="dk1"/>
                  </a:solidFill>
                  <a:latin typeface="Arial"/>
                  <a:ea typeface="Arial"/>
                  <a:cs typeface="Arial"/>
                  <a:sym typeface="Arial"/>
                </a:rPr>
                <a:t>• IMPORTANCE OF ADDRESSING THESE RISKS FOR NORDEA'S FUTURE</a:t>
              </a:r>
              <a:endParaRPr b="0" i="0" sz="1400" u="none" cap="none" strike="noStrike">
                <a:solidFill>
                  <a:srgbClr val="000000"/>
                </a:solidFill>
                <a:latin typeface="Arial"/>
                <a:ea typeface="Arial"/>
                <a:cs typeface="Arial"/>
                <a:sym typeface="Arial"/>
              </a:endParaRPr>
            </a:p>
          </p:txBody>
        </p:sp>
      </p:grpSp>
      <p:pic>
        <p:nvPicPr>
          <p:cNvPr descr="Target Audience with solid fill" id="125" name="Google Shape;125;p15"/>
          <p:cNvPicPr preferRelativeResize="0"/>
          <p:nvPr/>
        </p:nvPicPr>
        <p:blipFill rotWithShape="1">
          <a:blip r:embed="rId5">
            <a:alphaModFix/>
          </a:blip>
          <a:srcRect b="0" l="0" r="0" t="0"/>
          <a:stretch/>
        </p:blipFill>
        <p:spPr>
          <a:xfrm>
            <a:off x="5559549" y="3076449"/>
            <a:ext cx="1072898" cy="10728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16"/>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16"/>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16"/>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1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16"/>
          <p:cNvSpPr/>
          <p:nvPr/>
        </p:nvSpPr>
        <p:spPr>
          <a:xfrm flipH="1" rot="5400000">
            <a:off x="-1410095" y="1410079"/>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16"/>
          <p:cNvSpPr txBox="1"/>
          <p:nvPr>
            <p:ph type="title"/>
          </p:nvPr>
        </p:nvSpPr>
        <p:spPr>
          <a:xfrm>
            <a:off x="556903" y="412656"/>
            <a:ext cx="3115200" cy="23964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Scenario: Apple's Financial Super App</a:t>
            </a:r>
            <a:endParaRPr/>
          </a:p>
        </p:txBody>
      </p:sp>
      <p:grpSp>
        <p:nvGrpSpPr>
          <p:cNvPr id="138" name="Google Shape;138;p16"/>
          <p:cNvGrpSpPr/>
          <p:nvPr/>
        </p:nvGrpSpPr>
        <p:grpSpPr>
          <a:xfrm>
            <a:off x="4905052" y="831084"/>
            <a:ext cx="6666833" cy="5292631"/>
            <a:chOff x="0" y="80644"/>
            <a:chExt cx="6666833" cy="5292631"/>
          </a:xfrm>
        </p:grpSpPr>
        <p:sp>
          <p:nvSpPr>
            <p:cNvPr id="139" name="Google Shape;139;p16"/>
            <p:cNvSpPr/>
            <p:nvPr/>
          </p:nvSpPr>
          <p:spPr>
            <a:xfrm>
              <a:off x="0" y="80644"/>
              <a:ext cx="6666833" cy="1704690"/>
            </a:xfrm>
            <a:prstGeom prst="roundRect">
              <a:avLst>
                <a:gd fmla="val 16667" name="adj"/>
              </a:avLst>
            </a:prstGeom>
            <a:gradFill>
              <a:gsLst>
                <a:gs pos="0">
                  <a:srgbClr val="AB4E9D"/>
                </a:gs>
                <a:gs pos="50000">
                  <a:srgbClr val="A62094"/>
                </a:gs>
                <a:gs pos="100000">
                  <a:srgbClr val="96188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txBox="1"/>
            <p:nvPr/>
          </p:nvSpPr>
          <p:spPr>
            <a:xfrm>
              <a:off x="83216" y="163860"/>
              <a:ext cx="6500401" cy="1538258"/>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Arial"/>
                <a:buNone/>
              </a:pPr>
              <a:r>
                <a:rPr b="0" i="0" lang="en-US" sz="3100" u="none" cap="none" strike="noStrike">
                  <a:solidFill>
                    <a:schemeClr val="lt1"/>
                  </a:solidFill>
                  <a:latin typeface="Arial"/>
                  <a:ea typeface="Arial"/>
                  <a:cs typeface="Arial"/>
                  <a:sym typeface="Arial"/>
                </a:rPr>
                <a:t>• Hypothetical scenario: Apple launches a comprehensive financial services app</a:t>
              </a:r>
              <a:endParaRPr/>
            </a:p>
          </p:txBody>
        </p:sp>
        <p:sp>
          <p:nvSpPr>
            <p:cNvPr id="141" name="Google Shape;141;p16"/>
            <p:cNvSpPr/>
            <p:nvPr/>
          </p:nvSpPr>
          <p:spPr>
            <a:xfrm>
              <a:off x="0" y="1874614"/>
              <a:ext cx="6666833" cy="1704690"/>
            </a:xfrm>
            <a:prstGeom prst="roundRect">
              <a:avLst>
                <a:gd fmla="val 16667" name="adj"/>
              </a:avLst>
            </a:prstGeom>
            <a:gradFill>
              <a:gsLst>
                <a:gs pos="0">
                  <a:srgbClr val="4F7FAD"/>
                </a:gs>
                <a:gs pos="50000">
                  <a:srgbClr val="246EA7"/>
                </a:gs>
                <a:gs pos="100000">
                  <a:srgbClr val="1A629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83216" y="1957830"/>
              <a:ext cx="6500401" cy="1538258"/>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Arial"/>
                <a:buNone/>
              </a:pPr>
              <a:r>
                <a:rPr b="0" i="0" lang="en-US" sz="3100" u="none" cap="none" strike="noStrike">
                  <a:solidFill>
                    <a:schemeClr val="lt1"/>
                  </a:solidFill>
                  <a:latin typeface="Arial"/>
                  <a:ea typeface="Arial"/>
                  <a:cs typeface="Arial"/>
                  <a:sym typeface="Arial"/>
                </a:rPr>
                <a:t>• Features: Payments, investments, loans, and banking services</a:t>
              </a:r>
              <a:endParaRPr/>
            </a:p>
          </p:txBody>
        </p:sp>
        <p:sp>
          <p:nvSpPr>
            <p:cNvPr id="143" name="Google Shape;143;p16"/>
            <p:cNvSpPr/>
            <p:nvPr/>
          </p:nvSpPr>
          <p:spPr>
            <a:xfrm>
              <a:off x="0" y="3668585"/>
              <a:ext cx="6666833" cy="1704690"/>
            </a:xfrm>
            <a:prstGeom prst="roundRect">
              <a:avLst>
                <a:gd fmla="val 16667" name="adj"/>
              </a:avLst>
            </a:prstGeom>
            <a:gradFill>
              <a:gsLst>
                <a:gs pos="0">
                  <a:srgbClr val="63B150"/>
                </a:gs>
                <a:gs pos="50000">
                  <a:srgbClr val="48AC24"/>
                </a:gs>
                <a:gs pos="100000">
                  <a:srgbClr val="3D9D1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nvSpPr>
          <p:spPr>
            <a:xfrm>
              <a:off x="83216" y="3751801"/>
              <a:ext cx="6500401" cy="1538258"/>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Arial"/>
                <a:buNone/>
              </a:pPr>
              <a:r>
                <a:rPr b="0" i="0" lang="en-US" sz="3100" u="none" cap="none" strike="noStrike">
                  <a:solidFill>
                    <a:schemeClr val="lt1"/>
                  </a:solidFill>
                  <a:latin typeface="Arial"/>
                  <a:ea typeface="Arial"/>
                  <a:cs typeface="Arial"/>
                  <a:sym typeface="Arial"/>
                </a:rPr>
                <a:t>• Leverages Apple's brand, user base, and technolog</a:t>
              </a:r>
              <a:r>
                <a:rPr lang="en-US" sz="3100">
                  <a:solidFill>
                    <a:schemeClr val="lt1"/>
                  </a:solidFill>
                </a:rPr>
                <a:t>y</a:t>
              </a:r>
              <a:endParaRPr/>
            </a:p>
          </p:txBody>
        </p:sp>
      </p:grpSp>
      <p:pic>
        <p:nvPicPr>
          <p:cNvPr id="145" name="Google Shape;145;p16"/>
          <p:cNvPicPr preferRelativeResize="0"/>
          <p:nvPr/>
        </p:nvPicPr>
        <p:blipFill>
          <a:blip r:embed="rId3">
            <a:alphaModFix/>
          </a:blip>
          <a:stretch>
            <a:fillRect/>
          </a:stretch>
        </p:blipFill>
        <p:spPr>
          <a:xfrm>
            <a:off x="0" y="3368575"/>
            <a:ext cx="4037827" cy="348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2" name="Google Shape;152;p17"/>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17"/>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17"/>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5" name="Google Shape;155;p1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6" name="Google Shape;156;p17"/>
          <p:cNvSpPr/>
          <p:nvPr/>
        </p:nvSpPr>
        <p:spPr>
          <a:xfrm flipH="1" rot="5400000">
            <a:off x="-1410095" y="1410079"/>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7" name="Google Shape;157;p17"/>
          <p:cNvSpPr txBox="1"/>
          <p:nvPr>
            <p:ph type="title"/>
          </p:nvPr>
        </p:nvSpPr>
        <p:spPr>
          <a:xfrm>
            <a:off x="268378" y="98806"/>
            <a:ext cx="3115200" cy="23964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Threat to Nordea's Business Model</a:t>
            </a:r>
            <a:endParaRPr/>
          </a:p>
        </p:txBody>
      </p:sp>
      <p:grpSp>
        <p:nvGrpSpPr>
          <p:cNvPr id="158" name="Google Shape;158;p17"/>
          <p:cNvGrpSpPr/>
          <p:nvPr/>
        </p:nvGrpSpPr>
        <p:grpSpPr>
          <a:xfrm>
            <a:off x="4905052" y="753103"/>
            <a:ext cx="6666833" cy="5448592"/>
            <a:chOff x="0" y="2663"/>
            <a:chExt cx="6666833" cy="5448592"/>
          </a:xfrm>
        </p:grpSpPr>
        <p:cxnSp>
          <p:nvCxnSpPr>
            <p:cNvPr id="159" name="Google Shape;159;p17"/>
            <p:cNvCxnSpPr/>
            <p:nvPr/>
          </p:nvCxnSpPr>
          <p:spPr>
            <a:xfrm>
              <a:off x="0" y="2663"/>
              <a:ext cx="6666833" cy="0"/>
            </a:xfrm>
            <a:prstGeom prst="straightConnector1">
              <a:avLst/>
            </a:prstGeom>
            <a:gradFill>
              <a:gsLst>
                <a:gs pos="0">
                  <a:srgbClr val="EC8154"/>
                </a:gs>
                <a:gs pos="50000">
                  <a:srgbClr val="F16E27"/>
                </a:gs>
                <a:gs pos="100000">
                  <a:srgbClr val="DF5D18"/>
                </a:gs>
              </a:gsLst>
              <a:lin ang="5400000" scaled="0"/>
            </a:gradFill>
            <a:ln cap="flat" cmpd="sng" w="12700">
              <a:solidFill>
                <a:srgbClr val="E97131"/>
              </a:solidFill>
              <a:prstDash val="solid"/>
              <a:miter lim="800000"/>
              <a:headEnd len="sm" w="sm" type="none"/>
              <a:tailEnd len="sm" w="sm" type="none"/>
            </a:ln>
          </p:spPr>
        </p:cxnSp>
        <p:sp>
          <p:nvSpPr>
            <p:cNvPr id="160" name="Google Shape;160;p17"/>
            <p:cNvSpPr/>
            <p:nvPr/>
          </p:nvSpPr>
          <p:spPr>
            <a:xfrm>
              <a:off x="0" y="2663"/>
              <a:ext cx="6666833" cy="18161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txBox="1"/>
            <p:nvPr/>
          </p:nvSpPr>
          <p:spPr>
            <a:xfrm>
              <a:off x="0" y="2663"/>
              <a:ext cx="6666833" cy="1816197"/>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Arial"/>
                <a:buNone/>
              </a:pPr>
              <a:r>
                <a:rPr b="0" i="0" lang="en-US" sz="3600" u="none" cap="none" strike="noStrike">
                  <a:solidFill>
                    <a:schemeClr val="dk1"/>
                  </a:solidFill>
                  <a:latin typeface="Arial"/>
                  <a:ea typeface="Arial"/>
                  <a:cs typeface="Arial"/>
                  <a:sym typeface="Arial"/>
                </a:rPr>
                <a:t>• Potential loss of market share in Nordic countries</a:t>
              </a:r>
              <a:endParaRPr/>
            </a:p>
          </p:txBody>
        </p:sp>
        <p:cxnSp>
          <p:nvCxnSpPr>
            <p:cNvPr id="162" name="Google Shape;162;p17"/>
            <p:cNvCxnSpPr/>
            <p:nvPr/>
          </p:nvCxnSpPr>
          <p:spPr>
            <a:xfrm>
              <a:off x="0" y="1818861"/>
              <a:ext cx="6666833" cy="0"/>
            </a:xfrm>
            <a:prstGeom prst="straightConnector1">
              <a:avLst/>
            </a:prstGeom>
            <a:gradFill>
              <a:gsLst>
                <a:gs pos="0">
                  <a:srgbClr val="99BA4A"/>
                </a:gs>
                <a:gs pos="50000">
                  <a:srgbClr val="8FB614"/>
                </a:gs>
                <a:gs pos="100000">
                  <a:srgbClr val="81A70B"/>
                </a:gs>
              </a:gsLst>
              <a:lin ang="5400000" scaled="0"/>
            </a:gradFill>
            <a:ln cap="flat" cmpd="sng" w="12700">
              <a:solidFill>
                <a:srgbClr val="8CAF1D"/>
              </a:solidFill>
              <a:prstDash val="solid"/>
              <a:miter lim="800000"/>
              <a:headEnd len="sm" w="sm" type="none"/>
              <a:tailEnd len="sm" w="sm" type="none"/>
            </a:ln>
          </p:spPr>
        </p:cxnSp>
        <p:sp>
          <p:nvSpPr>
            <p:cNvPr id="163" name="Google Shape;163;p17"/>
            <p:cNvSpPr/>
            <p:nvPr/>
          </p:nvSpPr>
          <p:spPr>
            <a:xfrm>
              <a:off x="0" y="1818861"/>
              <a:ext cx="6666833" cy="18161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txBox="1"/>
            <p:nvPr/>
          </p:nvSpPr>
          <p:spPr>
            <a:xfrm>
              <a:off x="0" y="1818861"/>
              <a:ext cx="6666833" cy="1816197"/>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Arial"/>
                <a:buNone/>
              </a:pPr>
              <a:r>
                <a:rPr b="0" i="0" lang="en-US" sz="3600" u="none" cap="none" strike="noStrike">
                  <a:solidFill>
                    <a:schemeClr val="dk1"/>
                  </a:solidFill>
                  <a:latin typeface="Arial"/>
                  <a:ea typeface="Arial"/>
                  <a:cs typeface="Arial"/>
                  <a:sym typeface="Arial"/>
                </a:rPr>
                <a:t>• Erosion of customer base, especially younger demographics</a:t>
              </a:r>
              <a:endParaRPr/>
            </a:p>
          </p:txBody>
        </p:sp>
        <p:cxnSp>
          <p:nvCxnSpPr>
            <p:cNvPr id="165" name="Google Shape;165;p17"/>
            <p:cNvCxnSpPr/>
            <p:nvPr/>
          </p:nvCxnSpPr>
          <p:spPr>
            <a:xfrm>
              <a:off x="0" y="3635058"/>
              <a:ext cx="6666833" cy="0"/>
            </a:xfrm>
            <a:prstGeom prst="straightConnector1">
              <a:avLst/>
            </a:prstGeom>
            <a:gradFill>
              <a:gsLst>
                <a:gs pos="0">
                  <a:srgbClr val="497B4D"/>
                </a:gs>
                <a:gs pos="50000">
                  <a:srgbClr val="126D20"/>
                </a:gs>
                <a:gs pos="100000">
                  <a:srgbClr val="0C6319"/>
                </a:gs>
              </a:gsLst>
              <a:lin ang="5400000" scaled="0"/>
            </a:gradFill>
            <a:ln cap="flat" cmpd="sng" w="12700">
              <a:solidFill>
                <a:srgbClr val="186923"/>
              </a:solidFill>
              <a:prstDash val="solid"/>
              <a:miter lim="800000"/>
              <a:headEnd len="sm" w="sm" type="none"/>
              <a:tailEnd len="sm" w="sm" type="none"/>
            </a:ln>
          </p:spPr>
        </p:cxnSp>
        <p:sp>
          <p:nvSpPr>
            <p:cNvPr id="166" name="Google Shape;166;p17"/>
            <p:cNvSpPr/>
            <p:nvPr/>
          </p:nvSpPr>
          <p:spPr>
            <a:xfrm>
              <a:off x="0" y="3635058"/>
              <a:ext cx="6666833" cy="18161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nvSpPr>
          <p:spPr>
            <a:xfrm>
              <a:off x="0" y="3635058"/>
              <a:ext cx="6666833" cy="1816197"/>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Arial"/>
                <a:buNone/>
              </a:pPr>
              <a:r>
                <a:rPr b="0" i="0" lang="en-US" sz="3600" u="none" cap="none" strike="noStrike">
                  <a:solidFill>
                    <a:schemeClr val="dk1"/>
                  </a:solidFill>
                  <a:latin typeface="Arial"/>
                  <a:ea typeface="Arial"/>
                  <a:cs typeface="Arial"/>
                  <a:sym typeface="Arial"/>
                </a:rPr>
                <a:t>• Challenge to Nordea's digital banking initiatives</a:t>
              </a:r>
              <a:endParaRPr/>
            </a:p>
          </p:txBody>
        </p:sp>
      </p:grpSp>
      <p:sp>
        <p:nvSpPr>
          <p:cNvPr id="168" name="Google Shape;168;p17"/>
          <p:cNvSpPr txBox="1"/>
          <p:nvPr/>
        </p:nvSpPr>
        <p:spPr>
          <a:xfrm>
            <a:off x="0" y="2495200"/>
            <a:ext cx="3900900" cy="3873900"/>
          </a:xfrm>
          <a:prstGeom prst="rect">
            <a:avLst/>
          </a:prstGeom>
          <a:noFill/>
          <a:ln>
            <a:noFill/>
          </a:ln>
        </p:spPr>
        <p:txBody>
          <a:bodyPr anchorCtr="0" anchor="t" bIns="137150" lIns="137150" spcFirstLastPara="1" rIns="137150" wrap="square" tIns="137150">
            <a:noAutofit/>
          </a:bodyPr>
          <a:lstStyle/>
          <a:p>
            <a:pPr indent="0" lvl="0" marL="0" marR="0" rtl="0" algn="l">
              <a:lnSpc>
                <a:spcPct val="90000"/>
              </a:lnSpc>
              <a:spcBef>
                <a:spcPts val="0"/>
              </a:spcBef>
              <a:spcAft>
                <a:spcPts val="0"/>
              </a:spcAft>
              <a:buClr>
                <a:schemeClr val="dk1"/>
              </a:buClr>
              <a:buSzPts val="3600"/>
              <a:buFont typeface="Arial"/>
              <a:buNone/>
            </a:pPr>
            <a:r>
              <a:rPr i="1" lang="en-US" sz="2000">
                <a:solidFill>
                  <a:schemeClr val="lt1"/>
                </a:solidFill>
              </a:rPr>
              <a:t> 75% of Millennials would switch financial institutions for a better mobile banking experience. They expect clean, easy-to-navigate interfaces requiring minimal effort to accomplish tasks, quick transactions and interactions, minimal loading times, and consistency across devices.</a:t>
            </a:r>
            <a:endParaRPr i="1" sz="2000">
              <a:solidFill>
                <a:schemeClr val="lt1"/>
              </a:solidFill>
            </a:endParaRPr>
          </a:p>
          <a:p>
            <a:pPr indent="0" lvl="0" marL="0" marR="0" rtl="0" algn="l">
              <a:lnSpc>
                <a:spcPct val="90000"/>
              </a:lnSpc>
              <a:spcBef>
                <a:spcPts val="0"/>
              </a:spcBef>
              <a:spcAft>
                <a:spcPts val="0"/>
              </a:spcAft>
              <a:buClr>
                <a:schemeClr val="dk1"/>
              </a:buClr>
              <a:buSzPts val="3600"/>
              <a:buFont typeface="Arial"/>
              <a:buNone/>
            </a:pPr>
            <a:r>
              <a:t/>
            </a:r>
            <a:endParaRPr sz="1900">
              <a:solidFill>
                <a:schemeClr val="lt1"/>
              </a:solidFill>
            </a:endParaRPr>
          </a:p>
          <a:p>
            <a:pPr indent="0" lvl="0" marL="0" marR="0" rtl="0" algn="l">
              <a:lnSpc>
                <a:spcPct val="90000"/>
              </a:lnSpc>
              <a:spcBef>
                <a:spcPts val="0"/>
              </a:spcBef>
              <a:spcAft>
                <a:spcPts val="0"/>
              </a:spcAft>
              <a:buClr>
                <a:schemeClr val="dk1"/>
              </a:buClr>
              <a:buSzPts val="3600"/>
              <a:buFont typeface="Arial"/>
              <a:buNone/>
            </a:pPr>
            <a:r>
              <a:rPr lang="en-US" sz="1700">
                <a:solidFill>
                  <a:schemeClr val="lt1"/>
                </a:solidFill>
              </a:rPr>
              <a:t>ADVANTAGE. (2024, June 4). Technology trends to attract younger generations. JMFA. </a:t>
            </a:r>
            <a:r>
              <a:rPr lang="en-US" sz="1700" u="sng">
                <a:solidFill>
                  <a:schemeClr val="lt1"/>
                </a:solidFill>
                <a:hlinkClick r:id="rId3">
                  <a:extLst>
                    <a:ext uri="{A12FA001-AC4F-418D-AE19-62706E023703}">
                      <ahyp:hlinkClr val="tx"/>
                    </a:ext>
                  </a:extLst>
                </a:hlinkClick>
              </a:rPr>
              <a:t>https://advantage-fi.com/technology_trends_attract_new_generations/</a:t>
            </a:r>
            <a:endParaRPr sz="1700">
              <a:solidFill>
                <a:schemeClr val="lt1"/>
              </a:solidFill>
            </a:endParaRPr>
          </a:p>
          <a:p>
            <a:pPr indent="0" lvl="0" marL="0" marR="0" rtl="0" algn="l">
              <a:lnSpc>
                <a:spcPct val="90000"/>
              </a:lnSpc>
              <a:spcBef>
                <a:spcPts val="0"/>
              </a:spcBef>
              <a:spcAft>
                <a:spcPts val="0"/>
              </a:spcAft>
              <a:buClr>
                <a:schemeClr val="dk1"/>
              </a:buClr>
              <a:buSzPts val="3600"/>
              <a:buFont typeface="Arial"/>
              <a:buNone/>
            </a:pPr>
            <a:r>
              <a:t/>
            </a:r>
            <a:endParaRPr sz="19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8"/>
          <p:cNvSpPr/>
          <p:nvPr/>
        </p:nvSpPr>
        <p:spPr>
          <a:xfrm>
            <a:off x="-1" y="0"/>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5" name="Google Shape;175;p18"/>
          <p:cNvSpPr/>
          <p:nvPr/>
        </p:nvSpPr>
        <p:spPr>
          <a:xfrm>
            <a:off x="1" y="0"/>
            <a:ext cx="8522446" cy="2285999"/>
          </a:xfrm>
          <a:prstGeom prst="rect">
            <a:avLst/>
          </a:prstGeom>
          <a:solidFill>
            <a:schemeClr val="lt1"/>
          </a:solidFill>
          <a:ln>
            <a:noFill/>
          </a:ln>
          <a:effectLst>
            <a:outerShdw blurRad="596900" sx="90000" rotWithShape="0" algn="t" dir="7140000" dist="304800" sy="90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6" name="Google Shape;176;p18"/>
          <p:cNvSpPr txBox="1"/>
          <p:nvPr>
            <p:ph type="title"/>
          </p:nvPr>
        </p:nvSpPr>
        <p:spPr>
          <a:xfrm>
            <a:off x="761803" y="350196"/>
            <a:ext cx="4646904" cy="16245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Impact on Nordea's Efficiency Ratios</a:t>
            </a:r>
            <a:endParaRPr/>
          </a:p>
        </p:txBody>
      </p:sp>
      <p:sp>
        <p:nvSpPr>
          <p:cNvPr id="177" name="Google Shape;177;p18"/>
          <p:cNvSpPr txBox="1"/>
          <p:nvPr>
            <p:ph idx="1" type="body"/>
          </p:nvPr>
        </p:nvSpPr>
        <p:spPr>
          <a:xfrm>
            <a:off x="761802" y="2743200"/>
            <a:ext cx="4646905" cy="361314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 Potential increase in cost-to-income ratio</a:t>
            </a:r>
            <a:endParaRPr/>
          </a:p>
          <a:p>
            <a:pPr indent="0" lvl="0" marL="0" rtl="0" algn="l">
              <a:lnSpc>
                <a:spcPct val="90000"/>
              </a:lnSpc>
              <a:spcBef>
                <a:spcPts val="1000"/>
              </a:spcBef>
              <a:spcAft>
                <a:spcPts val="0"/>
              </a:spcAft>
              <a:buClr>
                <a:schemeClr val="dk1"/>
              </a:buClr>
              <a:buSzPts val="2000"/>
              <a:buNone/>
            </a:pPr>
            <a:r>
              <a:rPr lang="en-US" sz="2000"/>
              <a:t>• Comparison: Nordea's current ratio vs. Apple's projected ratio</a:t>
            </a:r>
            <a:endParaRPr/>
          </a:p>
          <a:p>
            <a:pPr indent="0" lvl="0" marL="0" rtl="0" algn="l">
              <a:lnSpc>
                <a:spcPct val="90000"/>
              </a:lnSpc>
              <a:spcBef>
                <a:spcPts val="1000"/>
              </a:spcBef>
              <a:spcAft>
                <a:spcPts val="0"/>
              </a:spcAft>
              <a:buClr>
                <a:schemeClr val="dk1"/>
              </a:buClr>
              <a:buSzPts val="2000"/>
              <a:buNone/>
            </a:pPr>
            <a:r>
              <a:rPr lang="en-US" sz="2000"/>
              <a:t>• Need for significant cost-cutting or revenue growth to remain competitive</a:t>
            </a:r>
            <a:endParaRPr/>
          </a:p>
        </p:txBody>
      </p:sp>
      <p:pic>
        <p:nvPicPr>
          <p:cNvPr descr="Spheres in balance" id="178" name="Google Shape;178;p18"/>
          <p:cNvPicPr preferRelativeResize="0"/>
          <p:nvPr/>
        </p:nvPicPr>
        <p:blipFill rotWithShape="1">
          <a:blip r:embed="rId3">
            <a:alphaModFix/>
          </a:blip>
          <a:srcRect b="-1" l="15364" r="24345" t="0"/>
          <a:stretch/>
        </p:blipFill>
        <p:spPr>
          <a:xfrm>
            <a:off x="6096000" y="1"/>
            <a:ext cx="6102825"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pic>
        <p:nvPicPr>
          <p:cNvPr id="184" name="Google Shape;184;p19"/>
          <p:cNvPicPr preferRelativeResize="0"/>
          <p:nvPr/>
        </p:nvPicPr>
        <p:blipFill rotWithShape="1">
          <a:blip r:embed="rId3">
            <a:alphaModFix/>
          </a:blip>
          <a:srcRect b="9456" l="0" r="0" t="25325"/>
          <a:stretch/>
        </p:blipFill>
        <p:spPr>
          <a:xfrm>
            <a:off x="20" y="10"/>
            <a:ext cx="12191980" cy="6857990"/>
          </a:xfrm>
          <a:prstGeom prst="rect">
            <a:avLst/>
          </a:prstGeom>
          <a:noFill/>
          <a:ln>
            <a:noFill/>
          </a:ln>
        </p:spPr>
      </p:pic>
      <p:sp>
        <p:nvSpPr>
          <p:cNvPr id="185" name="Google Shape;185;p19"/>
          <p:cNvSpPr/>
          <p:nvPr/>
        </p:nvSpPr>
        <p:spPr>
          <a:xfrm>
            <a:off x="0" y="0"/>
            <a:ext cx="12192000" cy="6858000"/>
          </a:xfrm>
          <a:prstGeom prst="rect">
            <a:avLst/>
          </a:prstGeom>
          <a:gradFill>
            <a:gsLst>
              <a:gs pos="0">
                <a:srgbClr val="E8E8E8">
                  <a:alpha val="67843"/>
                </a:srgbClr>
              </a:gs>
              <a:gs pos="10000">
                <a:srgbClr val="E8E8E8">
                  <a:alpha val="67843"/>
                </a:srgbClr>
              </a:gs>
              <a:gs pos="85000">
                <a:srgbClr val="E8E8E8">
                  <a:alpha val="96862"/>
                </a:srgbClr>
              </a:gs>
              <a:gs pos="100000">
                <a:srgbClr val="E8E8E8">
                  <a:alpha val="96862"/>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6" name="Google Shape;18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Effect on Credit Risk</a:t>
            </a:r>
            <a:endParaRPr/>
          </a:p>
        </p:txBody>
      </p:sp>
      <p:grpSp>
        <p:nvGrpSpPr>
          <p:cNvPr id="187" name="Google Shape;187;p19"/>
          <p:cNvGrpSpPr/>
          <p:nvPr/>
        </p:nvGrpSpPr>
        <p:grpSpPr>
          <a:xfrm>
            <a:off x="838200" y="1825625"/>
            <a:ext cx="10515599" cy="4351337"/>
            <a:chOff x="0" y="0"/>
            <a:chExt cx="10515599" cy="4351337"/>
          </a:xfrm>
        </p:grpSpPr>
        <p:sp>
          <p:nvSpPr>
            <p:cNvPr id="188" name="Google Shape;188;p19"/>
            <p:cNvSpPr/>
            <p:nvPr/>
          </p:nvSpPr>
          <p:spPr>
            <a:xfrm>
              <a:off x="0" y="0"/>
              <a:ext cx="8938260" cy="1305401"/>
            </a:xfrm>
            <a:prstGeom prst="roundRect">
              <a:avLst>
                <a:gd fmla="val 10000" name="adj"/>
              </a:avLst>
            </a:prstGeom>
            <a:solidFill>
              <a:srgbClr val="A0289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txBox="1"/>
            <p:nvPr/>
          </p:nvSpPr>
          <p:spPr>
            <a:xfrm>
              <a:off x="38234" y="38234"/>
              <a:ext cx="7529629" cy="1228933"/>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Arial"/>
                <a:buNone/>
              </a:pPr>
              <a:r>
                <a:rPr b="0" i="0" lang="en-US" sz="3400" u="none" cap="none" strike="noStrike">
                  <a:solidFill>
                    <a:schemeClr val="lt1"/>
                  </a:solidFill>
                  <a:latin typeface="Arial"/>
                  <a:ea typeface="Arial"/>
                  <a:cs typeface="Arial"/>
                  <a:sym typeface="Arial"/>
                </a:rPr>
                <a:t>• Potential loss of prime customers to Apple's offering</a:t>
              </a:r>
              <a:endParaRPr/>
            </a:p>
          </p:txBody>
        </p:sp>
        <p:sp>
          <p:nvSpPr>
            <p:cNvPr id="190" name="Google Shape;190;p19"/>
            <p:cNvSpPr/>
            <p:nvPr/>
          </p:nvSpPr>
          <p:spPr>
            <a:xfrm>
              <a:off x="788669" y="1522968"/>
              <a:ext cx="8938260" cy="1305401"/>
            </a:xfrm>
            <a:prstGeom prst="roundRect">
              <a:avLst>
                <a:gd fmla="val 10000" name="adj"/>
              </a:avLst>
            </a:prstGeom>
            <a:solidFill>
              <a:srgbClr val="2B6FA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txBox="1"/>
            <p:nvPr/>
          </p:nvSpPr>
          <p:spPr>
            <a:xfrm>
              <a:off x="826903" y="1561202"/>
              <a:ext cx="7224611" cy="1228933"/>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Arial"/>
                <a:buNone/>
              </a:pPr>
              <a:r>
                <a:rPr b="0" i="0" lang="en-US" sz="3400" u="none" cap="none" strike="noStrike">
                  <a:solidFill>
                    <a:schemeClr val="lt1"/>
                  </a:solidFill>
                  <a:latin typeface="Arial"/>
                  <a:ea typeface="Arial"/>
                  <a:cs typeface="Arial"/>
                  <a:sym typeface="Arial"/>
                </a:rPr>
                <a:t>• Increase in non-performing loans ratio</a:t>
              </a:r>
              <a:endParaRPr/>
            </a:p>
          </p:txBody>
        </p:sp>
        <p:sp>
          <p:nvSpPr>
            <p:cNvPr id="192" name="Google Shape;192;p19"/>
            <p:cNvSpPr/>
            <p:nvPr/>
          </p:nvSpPr>
          <p:spPr>
            <a:xfrm>
              <a:off x="1577339" y="3045936"/>
              <a:ext cx="8938260" cy="1305401"/>
            </a:xfrm>
            <a:prstGeom prst="roundRect">
              <a:avLst>
                <a:gd fmla="val 10000" name="adj"/>
              </a:avLst>
            </a:prstGeom>
            <a:solidFill>
              <a:srgbClr val="4CA62C"/>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txBox="1"/>
            <p:nvPr/>
          </p:nvSpPr>
          <p:spPr>
            <a:xfrm>
              <a:off x="1615573" y="3084170"/>
              <a:ext cx="7224611" cy="1228933"/>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Arial"/>
                <a:buNone/>
              </a:pPr>
              <a:r>
                <a:rPr b="0" i="0" lang="en-US" sz="3400" u="none" cap="none" strike="noStrike">
                  <a:solidFill>
                    <a:schemeClr val="lt1"/>
                  </a:solidFill>
                  <a:latin typeface="Arial"/>
                  <a:ea typeface="Arial"/>
                  <a:cs typeface="Arial"/>
                  <a:sym typeface="Arial"/>
                </a:rPr>
                <a:t>• Impact on Nordea's credit risk models and provisioning</a:t>
              </a:r>
              <a:endParaRPr/>
            </a:p>
          </p:txBody>
        </p:sp>
        <p:sp>
          <p:nvSpPr>
            <p:cNvPr id="194" name="Google Shape;194;p19"/>
            <p:cNvSpPr/>
            <p:nvPr/>
          </p:nvSpPr>
          <p:spPr>
            <a:xfrm>
              <a:off x="8089749" y="989929"/>
              <a:ext cx="848510" cy="848510"/>
            </a:xfrm>
            <a:prstGeom prst="downArrow">
              <a:avLst>
                <a:gd fmla="val 55000" name="adj1"/>
                <a:gd fmla="val 45000" name="adj2"/>
              </a:avLst>
            </a:prstGeom>
            <a:solidFill>
              <a:srgbClr val="DFCADB">
                <a:alpha val="89803"/>
              </a:srgbClr>
            </a:solidFill>
            <a:ln cap="flat" cmpd="sng" w="19050">
              <a:solidFill>
                <a:srgbClr val="DFCAD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txBox="1"/>
            <p:nvPr/>
          </p:nvSpPr>
          <p:spPr>
            <a:xfrm>
              <a:off x="8280664" y="989929"/>
              <a:ext cx="466680" cy="63850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sp>
          <p:nvSpPr>
            <p:cNvPr id="196" name="Google Shape;196;p19"/>
            <p:cNvSpPr/>
            <p:nvPr/>
          </p:nvSpPr>
          <p:spPr>
            <a:xfrm>
              <a:off x="8878419" y="2504195"/>
              <a:ext cx="848510" cy="848510"/>
            </a:xfrm>
            <a:prstGeom prst="downArrow">
              <a:avLst>
                <a:gd fmla="val 55000" name="adj1"/>
                <a:gd fmla="val 45000" name="adj2"/>
              </a:avLst>
            </a:prstGeom>
            <a:solidFill>
              <a:srgbClr val="CDE0C9">
                <a:alpha val="89803"/>
              </a:srgbClr>
            </a:solidFill>
            <a:ln cap="flat" cmpd="sng" w="19050">
              <a:solidFill>
                <a:srgbClr val="DFCAD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txBox="1"/>
            <p:nvPr/>
          </p:nvSpPr>
          <p:spPr>
            <a:xfrm>
              <a:off x="9069334" y="2504195"/>
              <a:ext cx="466680" cy="63850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04" name="Google Shape;204;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05" name="Google Shape;205;p20"/>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12" name="Google Shape;212;p21"/>
          <p:cNvGrpSpPr/>
          <p:nvPr/>
        </p:nvGrpSpPr>
        <p:grpSpPr>
          <a:xfrm>
            <a:off x="4" y="1216597"/>
            <a:ext cx="731521" cy="673460"/>
            <a:chOff x="3940602" y="308034"/>
            <a:chExt cx="2116791" cy="3428999"/>
          </a:xfrm>
        </p:grpSpPr>
        <p:sp>
          <p:nvSpPr>
            <p:cNvPr id="213" name="Google Shape;213;p21"/>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4" name="Google Shape;214;p21"/>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5" name="Google Shape;215;p21"/>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16" name="Google Shape;216;p21"/>
          <p:cNvSpPr/>
          <p:nvPr/>
        </p:nvSpPr>
        <p:spPr>
          <a:xfrm>
            <a:off x="640079" y="613954"/>
            <a:ext cx="10907487" cy="1894116"/>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7" name="Google Shape;217;p21"/>
          <p:cNvSpPr txBox="1"/>
          <p:nvPr>
            <p:ph type="title"/>
          </p:nvPr>
        </p:nvSpPr>
        <p:spPr>
          <a:xfrm>
            <a:off x="1043631" y="809898"/>
            <a:ext cx="10173010" cy="15544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Play"/>
              <a:buNone/>
            </a:pPr>
            <a:r>
              <a:rPr lang="en-US" sz="4800">
                <a:solidFill>
                  <a:schemeClr val="dk1"/>
                </a:solidFill>
                <a:latin typeface="Play"/>
                <a:ea typeface="Play"/>
                <a:cs typeface="Play"/>
                <a:sym typeface="Play"/>
              </a:rPr>
              <a:t>Liquidity Risk Considerations</a:t>
            </a:r>
            <a:endParaRPr/>
          </a:p>
        </p:txBody>
      </p:sp>
      <p:cxnSp>
        <p:nvCxnSpPr>
          <p:cNvPr id="218" name="Google Shape;218;p21"/>
          <p:cNvCxnSpPr/>
          <p:nvPr/>
        </p:nvCxnSpPr>
        <p:spPr>
          <a:xfrm rot="10800000">
            <a:off x="838200" y="6485313"/>
            <a:ext cx="10515600" cy="0"/>
          </a:xfrm>
          <a:prstGeom prst="straightConnector1">
            <a:avLst/>
          </a:prstGeom>
          <a:noFill/>
          <a:ln cap="flat" cmpd="sng" w="57150">
            <a:solidFill>
              <a:schemeClr val="accent4"/>
            </a:solidFill>
            <a:prstDash val="solid"/>
            <a:miter lim="800000"/>
            <a:headEnd len="sm" w="sm" type="none"/>
            <a:tailEnd len="sm" w="sm" type="none"/>
          </a:ln>
        </p:spPr>
      </p:cxnSp>
      <p:grpSp>
        <p:nvGrpSpPr>
          <p:cNvPr id="219" name="Google Shape;219;p21"/>
          <p:cNvGrpSpPr/>
          <p:nvPr/>
        </p:nvGrpSpPr>
        <p:grpSpPr>
          <a:xfrm>
            <a:off x="904602" y="3541652"/>
            <a:ext cx="10378439" cy="2161634"/>
            <a:chOff x="0" y="524133"/>
            <a:chExt cx="10378439" cy="2161634"/>
          </a:xfrm>
        </p:grpSpPr>
        <p:sp>
          <p:nvSpPr>
            <p:cNvPr id="220" name="Google Shape;220;p21"/>
            <p:cNvSpPr/>
            <p:nvPr/>
          </p:nvSpPr>
          <p:spPr>
            <a:xfrm>
              <a:off x="0" y="524133"/>
              <a:ext cx="2918936" cy="1853524"/>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324326" y="832243"/>
              <a:ext cx="2918936" cy="1853524"/>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txBox="1"/>
            <p:nvPr/>
          </p:nvSpPr>
          <p:spPr>
            <a:xfrm>
              <a:off x="378614" y="886531"/>
              <a:ext cx="2810360" cy="1744948"/>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dk1"/>
                </a:buClr>
                <a:buSzPts val="2700"/>
                <a:buFont typeface="Arial"/>
                <a:buNone/>
              </a:pPr>
              <a:r>
                <a:rPr b="0" i="0" lang="en-US" sz="2700" u="none" cap="none" strike="noStrike">
                  <a:solidFill>
                    <a:schemeClr val="dk1"/>
                  </a:solidFill>
                  <a:latin typeface="Arial"/>
                  <a:ea typeface="Arial"/>
                  <a:cs typeface="Arial"/>
                  <a:sym typeface="Arial"/>
                </a:rPr>
                <a:t>• Possible outflow of deposits to Apple's platform</a:t>
              </a:r>
              <a:endParaRPr/>
            </a:p>
          </p:txBody>
        </p:sp>
        <p:sp>
          <p:nvSpPr>
            <p:cNvPr id="223" name="Google Shape;223;p21"/>
            <p:cNvSpPr/>
            <p:nvPr/>
          </p:nvSpPr>
          <p:spPr>
            <a:xfrm>
              <a:off x="3567588" y="524133"/>
              <a:ext cx="2918936" cy="1853524"/>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3891915" y="832243"/>
              <a:ext cx="2918936" cy="1853524"/>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txBox="1"/>
            <p:nvPr/>
          </p:nvSpPr>
          <p:spPr>
            <a:xfrm>
              <a:off x="3946203" y="886531"/>
              <a:ext cx="2810360" cy="1744948"/>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dk1"/>
                </a:buClr>
                <a:buSzPts val="2700"/>
                <a:buFont typeface="Arial"/>
                <a:buNone/>
              </a:pPr>
              <a:r>
                <a:rPr b="0" i="0" lang="en-US" sz="2700" u="none" cap="none" strike="noStrike">
                  <a:solidFill>
                    <a:schemeClr val="dk1"/>
                  </a:solidFill>
                  <a:latin typeface="Arial"/>
                  <a:ea typeface="Arial"/>
                  <a:cs typeface="Arial"/>
                  <a:sym typeface="Arial"/>
                </a:rPr>
                <a:t>• Stress on Nordea's liquidity coverage ratio (LCR)</a:t>
              </a:r>
              <a:endParaRPr/>
            </a:p>
          </p:txBody>
        </p:sp>
        <p:sp>
          <p:nvSpPr>
            <p:cNvPr id="226" name="Google Shape;226;p21"/>
            <p:cNvSpPr/>
            <p:nvPr/>
          </p:nvSpPr>
          <p:spPr>
            <a:xfrm>
              <a:off x="7135177" y="524133"/>
              <a:ext cx="2918936" cy="1853524"/>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7459503" y="832243"/>
              <a:ext cx="2918936" cy="1853524"/>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txBox="1"/>
            <p:nvPr/>
          </p:nvSpPr>
          <p:spPr>
            <a:xfrm>
              <a:off x="7513791" y="886531"/>
              <a:ext cx="2810360" cy="1744948"/>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dk1"/>
                </a:buClr>
                <a:buSzPts val="2700"/>
                <a:buFont typeface="Arial"/>
                <a:buNone/>
              </a:pPr>
              <a:r>
                <a:rPr b="0" i="0" lang="en-US" sz="2700" u="none" cap="none" strike="noStrike">
                  <a:solidFill>
                    <a:schemeClr val="dk1"/>
                  </a:solidFill>
                  <a:latin typeface="Arial"/>
                  <a:ea typeface="Arial"/>
                  <a:cs typeface="Arial"/>
                  <a:sym typeface="Arial"/>
                </a:rPr>
                <a:t>• Need for more expensive funding sources</a:t>
              </a:r>
              <a:endParaRPr/>
            </a:p>
          </p:txBody>
        </p:sp>
      </p:grpSp>
      <p:pic>
        <p:nvPicPr>
          <p:cNvPr id="229" name="Google Shape;229;p21"/>
          <p:cNvPicPr preferRelativeResize="0"/>
          <p:nvPr/>
        </p:nvPicPr>
        <p:blipFill>
          <a:blip r:embed="rId3">
            <a:alphaModFix/>
          </a:blip>
          <a:stretch>
            <a:fillRect/>
          </a:stretch>
        </p:blipFill>
        <p:spPr>
          <a:xfrm>
            <a:off x="0" y="0"/>
            <a:ext cx="12192000" cy="6858000"/>
          </a:xfrm>
          <a:prstGeom prst="rect">
            <a:avLst/>
          </a:prstGeom>
          <a:noFill/>
          <a:ln>
            <a:noFill/>
          </a:ln>
        </p:spPr>
      </p:pic>
      <p:pic>
        <p:nvPicPr>
          <p:cNvPr id="230" name="Google Shape;230;p21"/>
          <p:cNvPicPr preferRelativeResize="0"/>
          <p:nvPr/>
        </p:nvPicPr>
        <p:blipFill>
          <a:blip r:embed="rId4">
            <a:alphaModFix/>
          </a:blip>
          <a:stretch>
            <a:fillRect/>
          </a:stretch>
        </p:blipFill>
        <p:spPr>
          <a:xfrm>
            <a:off x="152400" y="152400"/>
            <a:ext cx="12192000" cy="6858000"/>
          </a:xfrm>
          <a:prstGeom prst="rect">
            <a:avLst/>
          </a:prstGeom>
          <a:noFill/>
          <a:ln>
            <a:noFill/>
          </a:ln>
        </p:spPr>
      </p:pic>
      <p:pic>
        <p:nvPicPr>
          <p:cNvPr id="231" name="Google Shape;231;p21"/>
          <p:cNvPicPr preferRelativeResize="0"/>
          <p:nvPr/>
        </p:nvPicPr>
        <p:blipFill>
          <a:blip r:embed="rId3">
            <a:alphaModFix/>
          </a:blip>
          <a:stretch>
            <a:fillRect/>
          </a:stretch>
        </p:blipFill>
        <p:spPr>
          <a:xfrm>
            <a:off x="304800" y="30480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Effecting the net stable funding ratio (NSFR)</a:t>
            </a:r>
            <a:endParaRPr/>
          </a:p>
        </p:txBody>
      </p:sp>
      <p:sp>
        <p:nvSpPr>
          <p:cNvPr id="238" name="Google Shape;238;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298450" lvl="0" marL="457200" rtl="0" algn="l">
              <a:lnSpc>
                <a:spcPct val="115000"/>
              </a:lnSpc>
              <a:spcBef>
                <a:spcPts val="1200"/>
              </a:spcBef>
              <a:spcAft>
                <a:spcPts val="0"/>
              </a:spcAft>
              <a:buSzPts val="1100"/>
              <a:buChar char="●"/>
            </a:pPr>
            <a:r>
              <a:rPr lang="en-US" sz="1100"/>
              <a:t>Reduced ASF from lost deposits</a:t>
            </a:r>
            <a:endParaRPr sz="1100"/>
          </a:p>
          <a:p>
            <a:pPr indent="-298450" lvl="0" marL="457200" rtl="0" algn="l">
              <a:lnSpc>
                <a:spcPct val="115000"/>
              </a:lnSpc>
              <a:spcBef>
                <a:spcPts val="0"/>
              </a:spcBef>
              <a:spcAft>
                <a:spcPts val="0"/>
              </a:spcAft>
              <a:buSzPts val="1100"/>
              <a:buChar char="●"/>
            </a:pPr>
            <a:r>
              <a:rPr lang="en-US" sz="1100"/>
              <a:t>Potential reliance on less stable (often short-term) wholesale funding</a:t>
            </a:r>
            <a:endParaRPr sz="1100"/>
          </a:p>
          <a:p>
            <a:pPr indent="-298450" lvl="0" marL="457200" rtl="0" algn="l">
              <a:lnSpc>
                <a:spcPct val="115000"/>
              </a:lnSpc>
              <a:spcBef>
                <a:spcPts val="0"/>
              </a:spcBef>
              <a:spcAft>
                <a:spcPts val="0"/>
              </a:spcAft>
              <a:buSzPts val="1100"/>
              <a:buChar char="●"/>
            </a:pPr>
            <a:r>
              <a:rPr lang="en-US" sz="1100"/>
              <a:t>Overall pressure on the NSFR to dip below regulatory requirements</a:t>
            </a:r>
            <a:endParaRPr sz="1100"/>
          </a:p>
          <a:p>
            <a:pPr indent="0" lvl="0" marL="0" rtl="0" algn="l">
              <a:lnSpc>
                <a:spcPct val="115000"/>
              </a:lnSpc>
              <a:spcBef>
                <a:spcPts val="1200"/>
              </a:spcBef>
              <a:spcAft>
                <a:spcPts val="0"/>
              </a:spcAft>
              <a:buClr>
                <a:schemeClr val="dk1"/>
              </a:buClr>
              <a:buSzPts val="1100"/>
              <a:buFont typeface="Arial"/>
              <a:buNone/>
            </a:pPr>
            <a:r>
              <a:rPr b="1" lang="en-US" sz="1100"/>
              <a:t>Ways to overcome:</a:t>
            </a:r>
            <a:endParaRPr b="1" sz="1100"/>
          </a:p>
          <a:p>
            <a:pPr indent="-298450" lvl="0" marL="457200" rtl="0" algn="l">
              <a:lnSpc>
                <a:spcPct val="115000"/>
              </a:lnSpc>
              <a:spcBef>
                <a:spcPts val="1200"/>
              </a:spcBef>
              <a:spcAft>
                <a:spcPts val="0"/>
              </a:spcAft>
              <a:buSzPts val="1100"/>
              <a:buChar char="●"/>
            </a:pPr>
            <a:r>
              <a:rPr lang="en-US" sz="1100"/>
              <a:t>Attract or retain more stable retail deposits (e.g., higher deposit rates or promotions)</a:t>
            </a:r>
            <a:endParaRPr sz="1100"/>
          </a:p>
          <a:p>
            <a:pPr indent="-298450" lvl="0" marL="457200" rtl="0" algn="l">
              <a:lnSpc>
                <a:spcPct val="115000"/>
              </a:lnSpc>
              <a:spcBef>
                <a:spcPts val="0"/>
              </a:spcBef>
              <a:spcAft>
                <a:spcPts val="0"/>
              </a:spcAft>
              <a:buSzPts val="1100"/>
              <a:buChar char="●"/>
            </a:pPr>
            <a:r>
              <a:rPr lang="en-US" sz="1100"/>
              <a:t>Issue longer-term debt or equity to boost stable funding</a:t>
            </a:r>
            <a:endParaRPr sz="1100"/>
          </a:p>
          <a:p>
            <a:pPr indent="-298450" lvl="0" marL="457200" rtl="0" algn="l">
              <a:lnSpc>
                <a:spcPct val="115000"/>
              </a:lnSpc>
              <a:spcBef>
                <a:spcPts val="0"/>
              </a:spcBef>
              <a:spcAft>
                <a:spcPts val="0"/>
              </a:spcAft>
              <a:buSzPts val="1100"/>
              <a:buChar char="●"/>
            </a:pPr>
            <a:r>
              <a:rPr lang="en-US" sz="1100"/>
              <a:t>Adjust the asset mix by shedding less-liquid assets or investing in more liquid ones</a:t>
            </a:r>
            <a:endParaRPr sz="1100"/>
          </a:p>
          <a:p>
            <a:pPr indent="-298450" lvl="0" marL="457200" rtl="0" algn="l">
              <a:lnSpc>
                <a:spcPct val="115000"/>
              </a:lnSpc>
              <a:spcBef>
                <a:spcPts val="0"/>
              </a:spcBef>
              <a:spcAft>
                <a:spcPts val="0"/>
              </a:spcAft>
              <a:buSzPts val="1100"/>
              <a:buChar char="●"/>
            </a:pPr>
            <a:r>
              <a:rPr lang="en-US" sz="1100"/>
              <a:t>Improve contingency funding plans to handle sudden drops in deposits</a:t>
            </a:r>
            <a:endParaRPr sz="1100"/>
          </a:p>
          <a:p>
            <a:pPr indent="0" lvl="0" marL="0" rtl="0" algn="l">
              <a:spcBef>
                <a:spcPts val="1200"/>
              </a:spcBef>
              <a:spcAft>
                <a:spcPts val="0"/>
              </a:spcAft>
              <a:buNone/>
            </a:pPr>
            <a:r>
              <a:t/>
            </a:r>
            <a:endParaRPr/>
          </a:p>
        </p:txBody>
      </p:sp>
      <p:pic>
        <p:nvPicPr>
          <p:cNvPr id="239" name="Google Shape;239;p22"/>
          <p:cNvPicPr preferRelativeResize="0"/>
          <p:nvPr/>
        </p:nvPicPr>
        <p:blipFill>
          <a:blip r:embed="rId3">
            <a:alphaModFix/>
          </a:blip>
          <a:stretch>
            <a:fillRect/>
          </a:stretch>
        </p:blipFill>
        <p:spPr>
          <a:xfrm>
            <a:off x="0" y="0"/>
            <a:ext cx="12192000" cy="6858000"/>
          </a:xfrm>
          <a:prstGeom prst="rect">
            <a:avLst/>
          </a:prstGeom>
          <a:noFill/>
          <a:ln>
            <a:noFill/>
          </a:ln>
        </p:spPr>
      </p:pic>
      <p:pic>
        <p:nvPicPr>
          <p:cNvPr id="240" name="Google Shape;240;p22"/>
          <p:cNvPicPr preferRelativeResize="0"/>
          <p:nvPr/>
        </p:nvPicPr>
        <p:blipFill>
          <a:blip r:embed="rId4">
            <a:alphaModFix/>
          </a:blip>
          <a:stretch>
            <a:fillRect/>
          </a:stretch>
        </p:blipFill>
        <p:spPr>
          <a:xfrm>
            <a:off x="-75275"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