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3"/>
  </p:notesMasterIdLst>
  <p:sldIdLst>
    <p:sldId id="256" r:id="rId5"/>
    <p:sldId id="380" r:id="rId6"/>
    <p:sldId id="257" r:id="rId7"/>
    <p:sldId id="296" r:id="rId8"/>
    <p:sldId id="381" r:id="rId9"/>
    <p:sldId id="382" r:id="rId10"/>
    <p:sldId id="383" r:id="rId11"/>
    <p:sldId id="390" r:id="rId12"/>
    <p:sldId id="387" r:id="rId13"/>
    <p:sldId id="391" r:id="rId14"/>
    <p:sldId id="392" r:id="rId15"/>
    <p:sldId id="393" r:id="rId16"/>
    <p:sldId id="394" r:id="rId17"/>
    <p:sldId id="396" r:id="rId18"/>
    <p:sldId id="397" r:id="rId19"/>
    <p:sldId id="395" r:id="rId20"/>
    <p:sldId id="398" r:id="rId21"/>
    <p:sldId id="399" r:id="rId22"/>
    <p:sldId id="401" r:id="rId23"/>
    <p:sldId id="400"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386" r:id="rId37"/>
    <p:sldId id="310" r:id="rId38"/>
    <p:sldId id="414" r:id="rId39"/>
    <p:sldId id="309" r:id="rId40"/>
    <p:sldId id="376"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380"/>
            <p14:sldId id="257"/>
            <p14:sldId id="296"/>
          </p14:sldIdLst>
        </p14:section>
        <p14:section name="Introduction" id="{936E068D-CC59-48F2-82F0-9B02120A95AF}">
          <p14:sldIdLst>
            <p14:sldId id="381"/>
            <p14:sldId id="382"/>
            <p14:sldId id="383"/>
            <p14:sldId id="390"/>
            <p14:sldId id="387"/>
          </p14:sldIdLst>
        </p14:section>
        <p14:section name="Debugging and Introspection" id="{2FCEC5EF-106D-472F-ACB8-E02653753389}">
          <p14:sldIdLst>
            <p14:sldId id="391"/>
            <p14:sldId id="392"/>
            <p14:sldId id="393"/>
            <p14:sldId id="394"/>
            <p14:sldId id="396"/>
            <p14:sldId id="397"/>
            <p14:sldId id="395"/>
            <p14:sldId id="398"/>
          </p14:sldIdLst>
        </p14:section>
        <p14:section name="Remote Debugging" id="{51655E7D-D6C1-42DC-8E2B-8182685FC518}">
          <p14:sldIdLst>
            <p14:sldId id="399"/>
            <p14:sldId id="401"/>
            <p14:sldId id="400"/>
            <p14:sldId id="402"/>
            <p14:sldId id="403"/>
            <p14:sldId id="404"/>
          </p14:sldIdLst>
        </p14:section>
        <p14:section name="Debugging Front-End JavaScript" id="{CC713614-E9A2-4A13-B298-C1CA1546EDB3}">
          <p14:sldIdLst>
            <p14:sldId id="405"/>
            <p14:sldId id="406"/>
            <p14:sldId id="407"/>
            <p14:sldId id="408"/>
            <p14:sldId id="409"/>
            <p14:sldId id="410"/>
            <p14:sldId id="411"/>
          </p14:sldIdLst>
        </p14:section>
        <p14:section name="Other Tools" id="{7065AA9E-040F-4D6F-A8BC-D2573B22C463}">
          <p14:sldIdLst>
            <p14:sldId id="412"/>
            <p14:sldId id="413"/>
          </p14:sldIdLst>
        </p14:section>
        <p14:section name="Conclusion" id="{200156D3-C8C5-4D82-B7C3-172BC5B222B9}">
          <p14:sldIdLst>
            <p14:sldId id="386"/>
            <p14:sldId id="310"/>
            <p14:sldId id="414"/>
            <p14:sldId id="309"/>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1787" autoAdjust="0"/>
  </p:normalViewPr>
  <p:slideViewPr>
    <p:cSldViewPr snapToGrid="0">
      <p:cViewPr varScale="1">
        <p:scale>
          <a:sx n="59" d="100"/>
          <a:sy n="59" d="100"/>
        </p:scale>
        <p:origin x="7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11/23/2015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ragon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Here_be_dragons#cite_note-1" TargetMode="External"/><Relationship Id="rId4" Type="http://schemas.openxmlformats.org/officeDocument/2006/relationships/hyperlink" Target="https://en.wikipedia.org/wiki/Sea_serp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t>
            </a:r>
            <a:r>
              <a:rPr lang="en-US" b="1" dirty="0" smtClean="0">
                <a:effectLst/>
              </a:rPr>
              <a:t>Here be dragons</a:t>
            </a:r>
            <a:r>
              <a:rPr lang="en-US" dirty="0" smtClean="0">
                <a:effectLst/>
              </a:rPr>
              <a:t>" means dangerous or unexplored territories, in imitation of a supposed medieval practice of putting </a:t>
            </a:r>
            <a:r>
              <a:rPr lang="en-US" dirty="0" smtClean="0">
                <a:effectLst/>
                <a:hlinkClick r:id="rId3" tooltip="Dragons"/>
              </a:rPr>
              <a:t>dragons</a:t>
            </a:r>
            <a:r>
              <a:rPr lang="en-US" dirty="0" smtClean="0">
                <a:effectLst/>
              </a:rPr>
              <a:t>, </a:t>
            </a:r>
            <a:r>
              <a:rPr lang="en-US" dirty="0" smtClean="0">
                <a:effectLst/>
                <a:hlinkClick r:id="rId4" tooltip="Sea serpent"/>
              </a:rPr>
              <a:t>sea serpents</a:t>
            </a:r>
            <a:r>
              <a:rPr lang="en-US" dirty="0" smtClean="0">
                <a:effectLst/>
              </a:rPr>
              <a:t> and other mythological creatures in uncharted areas of maps.</a:t>
            </a:r>
            <a:r>
              <a:rPr lang="en-US" b="0" i="0" baseline="30000" dirty="0" smtClean="0">
                <a:effectLst/>
                <a:hlinkClick r:id="rId5"/>
              </a:rPr>
              <a:t>[1]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a:t>
            </a:fld>
            <a:endParaRPr lang="en-US"/>
          </a:p>
        </p:txBody>
      </p:sp>
    </p:spTree>
    <p:extLst>
      <p:ext uri="{BB962C8B-B14F-4D97-AF65-F5344CB8AC3E}">
        <p14:creationId xmlns:p14="http://schemas.microsoft.com/office/powerpoint/2010/main" val="137432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90DD20-94F6-4AA1-92B6-189493238A2C}"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TO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EAB83-BBC4-4EF4-8DEA-FB148D833956}"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TO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4C8EC-A953-40C9-B00B-7EF79B58DC9F}"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TO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EC8CD8-0BE9-49E7-AAC6-D0FC40844A37}"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1837CF-40C4-4E0D-974E-1A43CE50F41A}"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960A4-D9A7-46E3-A235-EA59BDB8FFD9}"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TO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31E1B-F827-4E25-9290-D9B686164C04}"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TO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860002-0972-434E-8239-88710C90A57A}"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TO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DEAB96-A8DC-4038-97CF-BCEE99E09377}" type="datetime1">
              <a:rPr lang="en-US" smtClean="0"/>
              <a:t>11/23/2015</a:t>
            </a:fld>
            <a:endParaRPr lang="en-US"/>
          </a:p>
        </p:txBody>
      </p:sp>
      <p:sp>
        <p:nvSpPr>
          <p:cNvPr id="8" name="Footer Placeholder 7"/>
          <p:cNvSpPr>
            <a:spLocks noGrp="1"/>
          </p:cNvSpPr>
          <p:nvPr>
            <p:ph type="ftr" sz="quarter" idx="11"/>
          </p:nvPr>
        </p:nvSpPr>
        <p:spPr/>
        <p:txBody>
          <a:bodyPr/>
          <a:lstStyle/>
          <a:p>
            <a:r>
              <a:rPr lang="en-US" smtClean="0"/>
              <a:t>JS Open Day TO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CBA76-1AA6-4CD0-87EA-7CAD28E58BDB}"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E545-FF90-4086-B504-405D35585A24}" type="datetime1">
              <a:rPr lang="en-US" smtClean="0"/>
              <a:t>11/23/2015</a:t>
            </a:fld>
            <a:endParaRPr lang="en-US"/>
          </a:p>
        </p:txBody>
      </p:sp>
      <p:sp>
        <p:nvSpPr>
          <p:cNvPr id="3" name="Footer Placeholder 2"/>
          <p:cNvSpPr>
            <a:spLocks noGrp="1"/>
          </p:cNvSpPr>
          <p:nvPr>
            <p:ph type="ftr" sz="quarter" idx="11"/>
          </p:nvPr>
        </p:nvSpPr>
        <p:spPr/>
        <p:txBody>
          <a:bodyPr/>
          <a:lstStyle/>
          <a:p>
            <a:r>
              <a:rPr lang="en-US" smtClean="0"/>
              <a:t>JS Open Day TO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6895DE-4FA6-479E-8AA3-0F0C402A603F}"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TO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3A6E9-265F-47F3-A1C8-A2E7512DE7E9}"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TO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23419-B474-4643-BF23-2EAF172F4BC6}" type="datetime1">
              <a:rPr lang="en-US" smtClean="0"/>
              <a:t>11/23/2015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JS Open Day TO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st.github.com/sayar/3ffa68c1765b8e6d78e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teground.com/blog/siteground-stagi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desertislandsupplyco.com/mapper-delight-here-be-drag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localhost:133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bit.ly/jsopendemo"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dthree/vantage"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flickr.com/photos/mendhak/4466854639/in/photolist-7NHNga-8wFy1r-ouuKQk-7nknCD-5HMzqk-2FYXrY-7yhXM4-eJEoh-zZsmx-fs9t1q-fLU9cQ-ew8oeq-qJuXvA-4SDmX7-8yf8k7-bg51N4-2Jq7b8-72Gn67-4BnbSK-op98Wp-q8Yg6E-3BTo7o-ftTsSn-rj35Z4-qT2jU6-bhwNLt-eNjSnu-uerkg4-7jEkgH-jKGbiM-nWxPoy-9iLpUe-r3BZdU-nw37c6-8EyAQj-5jVgFj-7gtdgP-8yXCsc-5zgjyF-8yfKcs-dvt9e4-4XBU9h-6VRKBa-8z595s-5YMvGf-61wEhr-hEUg8m-5nhf4S-6d1Mrv-6VRpH4" TargetMode="External"/><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hyperlink" Target="https://creativecommons.org/licenses/by-sa/2.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4" Type="http://schemas.openxmlformats.org/officeDocument/2006/relationships/hyperlink" Target="http://www.slideshare.net/ramisayar"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trackjs.com/" TargetMode="External"/><Relationship Id="rId3" Type="http://schemas.openxmlformats.org/officeDocument/2006/relationships/hyperlink" Target="https://developers.google.com/web/tools/javascript/breakpoints/" TargetMode="External"/><Relationship Id="rId7" Type="http://schemas.openxmlformats.org/officeDocument/2006/relationships/hyperlink" Target="http://www.pluralsight.com/courses/fixing-common-javascript-bugs" TargetMode="External"/><Relationship Id="rId2" Type="http://schemas.openxmlformats.org/officeDocument/2006/relationships/hyperlink" Target="http://www.toptal.com/javascript/10-most-common-javascript-mistakes" TargetMode="External"/><Relationship Id="rId1" Type="http://schemas.openxmlformats.org/officeDocument/2006/relationships/slideLayout" Target="../slideLayouts/slideLayout2.xml"/><Relationship Id="rId6" Type="http://schemas.openxmlformats.org/officeDocument/2006/relationships/hyperlink" Target="http://eloquentjavascript.net/08_error.html" TargetMode="External"/><Relationship Id="rId5" Type="http://schemas.openxmlformats.org/officeDocument/2006/relationships/hyperlink" Target="http://www.webreference.com/programming/javascript/rg31/index.html" TargetMode="External"/><Relationship Id="rId4" Type="http://schemas.openxmlformats.org/officeDocument/2006/relationships/hyperlink" Target="http://www.w3schools.com/js/js_debugging.asp" TargetMode="External"/><Relationship Id="rId9" Type="http://schemas.openxmlformats.org/officeDocument/2006/relationships/hyperlink" Target="http://www.standardista.com/javascript/15-common-javascript-gotcha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meme.com/" TargetMode="External"/><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Here Be Dragons</a:t>
            </a:r>
            <a:br>
              <a:rPr lang="en-US" sz="9600" dirty="0" smtClean="0"/>
            </a:br>
            <a:r>
              <a:rPr lang="en-US" sz="9600" dirty="0" smtClean="0"/>
              <a:t>JavaScript </a:t>
            </a:r>
            <a:r>
              <a:rPr lang="en-US" sz="9600" dirty="0" smtClean="0"/>
              <a:t>Debugging</a:t>
            </a:r>
            <a:endParaRPr lang="en-US" sz="96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&amp; Introspection Tools</a:t>
            </a:r>
            <a:endParaRPr lang="en-US" dirty="0"/>
          </a:p>
        </p:txBody>
      </p:sp>
      <p:sp>
        <p:nvSpPr>
          <p:cNvPr id="7" name="Text Placeholder 6"/>
          <p:cNvSpPr>
            <a:spLocks noGrp="1"/>
          </p:cNvSpPr>
          <p:nvPr>
            <p:ph type="body" idx="1"/>
          </p:nvPr>
        </p:nvSpPr>
        <p:spPr/>
        <p:txBody>
          <a:bodyPr/>
          <a:lstStyle/>
          <a:p>
            <a:r>
              <a:rPr lang="en-US" dirty="0" smtClean="0">
                <a:solidFill>
                  <a:schemeClr val="tx1"/>
                </a:solidFill>
              </a:rPr>
              <a:t>DEMOS!</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67933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Logic Errors in JavaScript</a:t>
            </a:r>
            <a:endParaRPr lang="en-US" dirty="0"/>
          </a:p>
        </p:txBody>
      </p:sp>
      <p:sp>
        <p:nvSpPr>
          <p:cNvPr id="6" name="Content Placeholder 5"/>
          <p:cNvSpPr>
            <a:spLocks noGrp="1"/>
          </p:cNvSpPr>
          <p:nvPr>
            <p:ph idx="1"/>
          </p:nvPr>
        </p:nvSpPr>
        <p:spPr/>
        <p:txBody>
          <a:bodyPr/>
          <a:lstStyle/>
          <a:p>
            <a:r>
              <a:rPr lang="en-US" dirty="0" smtClean="0"/>
              <a:t>Using </a:t>
            </a:r>
            <a:r>
              <a:rPr lang="en-US" b="1" dirty="0" smtClean="0"/>
              <a:t>this</a:t>
            </a:r>
            <a:r>
              <a:rPr lang="en-US" dirty="0"/>
              <a:t> </a:t>
            </a:r>
            <a:r>
              <a:rPr lang="en-US" dirty="0" smtClean="0"/>
              <a:t>wrong an scoping errors</a:t>
            </a:r>
          </a:p>
          <a:p>
            <a:r>
              <a:rPr lang="en-US" dirty="0" smtClean="0"/>
              <a:t>Accidentally creating memory leaks</a:t>
            </a:r>
          </a:p>
          <a:p>
            <a:pPr lvl="1"/>
            <a:r>
              <a:rPr lang="en-US" dirty="0" smtClean="0"/>
              <a:t>Dangling references to unused objects</a:t>
            </a:r>
          </a:p>
          <a:p>
            <a:pPr lvl="1"/>
            <a:r>
              <a:rPr lang="en-US" dirty="0" smtClean="0"/>
              <a:t>Circular references</a:t>
            </a:r>
          </a:p>
          <a:p>
            <a:r>
              <a:rPr lang="en-US" dirty="0" smtClean="0"/>
              <a:t>Incorrect coercion, comparisons and equality</a:t>
            </a:r>
          </a:p>
          <a:p>
            <a:r>
              <a:rPr lang="en-US" dirty="0" smtClean="0"/>
              <a:t>Incorrect references to instance objects &amp; prototypical inheritance errors</a:t>
            </a:r>
          </a:p>
          <a:p>
            <a:r>
              <a:rPr lang="en-US" dirty="0" smtClean="0"/>
              <a:t>So much more… </a:t>
            </a:r>
          </a:p>
          <a:p>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87483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&amp; Introspection Tools</a:t>
            </a:r>
            <a:endParaRPr lang="en-US" dirty="0"/>
          </a:p>
        </p:txBody>
      </p:sp>
      <p:sp>
        <p:nvSpPr>
          <p:cNvPr id="3" name="Content Placeholder 2"/>
          <p:cNvSpPr>
            <a:spLocks noGrp="1"/>
          </p:cNvSpPr>
          <p:nvPr>
            <p:ph idx="1"/>
          </p:nvPr>
        </p:nvSpPr>
        <p:spPr/>
        <p:txBody>
          <a:bodyPr/>
          <a:lstStyle/>
          <a:p>
            <a:r>
              <a:rPr lang="en-US" dirty="0" smtClean="0"/>
              <a:t>Allow you to control execution and walk through line-by-line</a:t>
            </a:r>
          </a:p>
          <a:p>
            <a:r>
              <a:rPr lang="en-US" dirty="0" smtClean="0"/>
              <a:t>Debug with breakpoints to conditionally stop execution</a:t>
            </a:r>
          </a:p>
          <a:p>
            <a:r>
              <a:rPr lang="en-US" dirty="0" smtClean="0"/>
              <a:t>Examine the call stack</a:t>
            </a:r>
          </a:p>
          <a:p>
            <a:r>
              <a:rPr lang="en-US" dirty="0" smtClean="0"/>
              <a:t>Pause on exceptions</a:t>
            </a:r>
          </a:p>
          <a:p>
            <a:r>
              <a:rPr lang="en-US" dirty="0" smtClean="0"/>
              <a:t>Stack trace exceptions</a:t>
            </a: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409448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Introspection Tools</a:t>
            </a:r>
            <a:endParaRPr lang="en-US" dirty="0"/>
          </a:p>
        </p:txBody>
      </p:sp>
      <p:sp>
        <p:nvSpPr>
          <p:cNvPr id="6" name="Text Placeholder 5"/>
          <p:cNvSpPr>
            <a:spLocks noGrp="1"/>
          </p:cNvSpPr>
          <p:nvPr>
            <p:ph type="body" idx="1"/>
          </p:nvPr>
        </p:nvSpPr>
        <p:spPr/>
        <p:txBody>
          <a:bodyPr/>
          <a:lstStyle/>
          <a:p>
            <a:r>
              <a:rPr lang="en-US" dirty="0">
                <a:solidFill>
                  <a:schemeClr val="tx1"/>
                </a:solidFill>
                <a:hlinkClick r:id="rId2"/>
              </a:rPr>
              <a:t>https://gist.github.com/sayar/3ffa68c1765b8e6d78e0</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80549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Node Apps – </a:t>
            </a:r>
            <a:r>
              <a:rPr lang="en-US" dirty="0" smtClean="0">
                <a:hlinkClick r:id="rId2"/>
              </a:rPr>
              <a:t>node-inspector</a:t>
            </a:r>
            <a:endParaRPr lang="en-US" dirty="0"/>
          </a:p>
        </p:txBody>
      </p:sp>
      <p:sp>
        <p:nvSpPr>
          <p:cNvPr id="6" name="Content Placeholder 5"/>
          <p:cNvSpPr>
            <a:spLocks noGrp="1"/>
          </p:cNvSpPr>
          <p:nvPr>
            <p:ph idx="1"/>
          </p:nvPr>
        </p:nvSpPr>
        <p:spPr/>
        <p:txBody>
          <a:bodyPr>
            <a:normAutofit/>
          </a:bodyPr>
          <a:lstStyle/>
          <a:p>
            <a:r>
              <a:rPr lang="en-US" dirty="0" smtClean="0"/>
              <a:t>Node </a:t>
            </a:r>
            <a:r>
              <a:rPr lang="en-US" dirty="0"/>
              <a:t>Inspector supports almost all of the debugging features of </a:t>
            </a:r>
            <a:r>
              <a:rPr lang="en-US" dirty="0" smtClean="0"/>
              <a:t>the Blink </a:t>
            </a:r>
            <a:r>
              <a:rPr lang="en-US" dirty="0" err="1" smtClean="0"/>
              <a:t>DevTools</a:t>
            </a:r>
            <a:r>
              <a:rPr lang="en-US" dirty="0"/>
              <a:t>, including:</a:t>
            </a:r>
          </a:p>
          <a:p>
            <a:pPr lvl="1"/>
            <a:r>
              <a:rPr lang="en-US" dirty="0" smtClean="0"/>
              <a:t>Set </a:t>
            </a:r>
            <a:r>
              <a:rPr lang="en-US" dirty="0"/>
              <a:t>breakpoints (and specify trigger conditions)</a:t>
            </a:r>
          </a:p>
          <a:p>
            <a:pPr lvl="1"/>
            <a:r>
              <a:rPr lang="en-US" dirty="0"/>
              <a:t>Step over, step in, step out, resume (continue)</a:t>
            </a:r>
          </a:p>
          <a:p>
            <a:pPr lvl="1"/>
            <a:r>
              <a:rPr lang="en-US" dirty="0"/>
              <a:t>Inspect scopes, variables, object properties</a:t>
            </a:r>
          </a:p>
          <a:p>
            <a:pPr lvl="1"/>
            <a:r>
              <a:rPr lang="en-US" dirty="0" smtClean="0"/>
              <a:t>Edit </a:t>
            </a:r>
            <a:r>
              <a:rPr lang="en-US" dirty="0"/>
              <a:t>variables and object properties</a:t>
            </a:r>
          </a:p>
          <a:p>
            <a:pPr lvl="1"/>
            <a:r>
              <a:rPr lang="en-US" dirty="0" smtClean="0"/>
              <a:t>Break </a:t>
            </a:r>
            <a:r>
              <a:rPr lang="en-US" dirty="0"/>
              <a:t>on exceptions</a:t>
            </a:r>
          </a:p>
          <a:p>
            <a:pPr lvl="1"/>
            <a:r>
              <a:rPr lang="en-US" dirty="0" smtClean="0"/>
              <a:t>CPU </a:t>
            </a:r>
            <a:r>
              <a:rPr lang="en-US" dirty="0"/>
              <a:t>and HEAP profiling</a:t>
            </a:r>
          </a:p>
          <a:p>
            <a:pPr lvl="1"/>
            <a:r>
              <a:rPr lang="en-US" dirty="0"/>
              <a:t>Network client requests inspection</a:t>
            </a:r>
          </a:p>
          <a:p>
            <a:pPr lvl="1"/>
            <a:r>
              <a:rPr lang="en-US" dirty="0"/>
              <a:t>Console output inspection</a:t>
            </a:r>
          </a:p>
          <a:p>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697891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Node Apps – </a:t>
            </a:r>
            <a:r>
              <a:rPr lang="en-US" dirty="0">
                <a:hlinkClick r:id="rId2"/>
              </a:rPr>
              <a:t>node-inspector</a:t>
            </a:r>
            <a:endParaRPr lang="en-US" dirty="0"/>
          </a:p>
        </p:txBody>
      </p:sp>
      <p:sp>
        <p:nvSpPr>
          <p:cNvPr id="3" name="Content Placeholder 2"/>
          <p:cNvSpPr>
            <a:spLocks noGrp="1"/>
          </p:cNvSpPr>
          <p:nvPr>
            <p:ph idx="1"/>
          </p:nvPr>
        </p:nvSpPr>
        <p:spPr/>
        <p:txBody>
          <a:bodyPr/>
          <a:lstStyle/>
          <a:p>
            <a:r>
              <a:rPr lang="en-US" b="1" dirty="0" smtClean="0"/>
              <a:t>Other cool stuff:</a:t>
            </a:r>
            <a:endParaRPr lang="en-US" b="1" dirty="0"/>
          </a:p>
          <a:p>
            <a:pPr lvl="1"/>
            <a:r>
              <a:rPr lang="en-US" dirty="0"/>
              <a:t>Node Inspector uses </a:t>
            </a:r>
            <a:r>
              <a:rPr lang="en-US" dirty="0" err="1"/>
              <a:t>WebSockets</a:t>
            </a:r>
            <a:r>
              <a:rPr lang="en-US" dirty="0"/>
              <a:t>, so no polling for breaks.</a:t>
            </a:r>
          </a:p>
          <a:p>
            <a:pPr lvl="1"/>
            <a:r>
              <a:rPr lang="en-US" dirty="0"/>
              <a:t>Remote debugging</a:t>
            </a:r>
          </a:p>
          <a:p>
            <a:pPr lvl="1"/>
            <a:r>
              <a:rPr lang="en-US" dirty="0"/>
              <a:t>Live edit of running code, optionally persisting changes back to the file-system.</a:t>
            </a:r>
          </a:p>
          <a:p>
            <a:pPr lvl="1"/>
            <a:r>
              <a:rPr lang="en-US" dirty="0"/>
              <a:t>Set breakpoints in files that are not loaded into V8 yet - useful for debugging module loading/initialization.</a:t>
            </a:r>
          </a:p>
          <a:p>
            <a:pPr lvl="1"/>
            <a:r>
              <a:rPr lang="en-US" dirty="0"/>
              <a:t>Embeddable in other </a:t>
            </a:r>
            <a:r>
              <a:rPr lang="en-US" dirty="0" smtClean="0"/>
              <a:t>applications</a:t>
            </a:r>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830671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Node-Inspector</a:t>
            </a:r>
            <a:endParaRPr lang="en-US" dirty="0"/>
          </a:p>
        </p:txBody>
      </p:sp>
      <p:sp>
        <p:nvSpPr>
          <p:cNvPr id="3" name="Text Placeholder 2"/>
          <p:cNvSpPr>
            <a:spLocks noGrp="1"/>
          </p:cNvSpPr>
          <p:nvPr>
            <p:ph type="body" idx="1"/>
          </p:nvPr>
        </p:nvSpPr>
        <p:spPr/>
        <p:txBody>
          <a:bodyPr/>
          <a:lstStyle/>
          <a:p>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node-inspector</a:t>
            </a:r>
          </a:p>
          <a:p>
            <a:r>
              <a:rPr lang="en-US" dirty="0" smtClean="0">
                <a:solidFill>
                  <a:schemeClr val="tx1"/>
                </a:solidFill>
                <a:latin typeface="Courier New" panose="02070309020205020404" pitchFamily="49" charset="0"/>
                <a:cs typeface="Courier New" panose="02070309020205020404" pitchFamily="49" charset="0"/>
              </a:rPr>
              <a:t>node-debug app.js</a:t>
            </a: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04266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Demo: </a:t>
            </a:r>
            <a:r>
              <a:rPr lang="en-US" dirty="0" smtClean="0">
                <a:hlinkClick r:id="rId2"/>
              </a:rPr>
              <a:t>Code</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It’s free and runs on Linux/OSX/Windows.</a:t>
            </a:r>
          </a:p>
          <a:p>
            <a:endParaRPr lang="en-US" dirty="0">
              <a:solidFill>
                <a:schemeClr val="tx1"/>
              </a:solidFill>
            </a:endParaRPr>
          </a:p>
          <a:p>
            <a:r>
              <a:rPr lang="en-US" dirty="0" smtClean="0">
                <a:solidFill>
                  <a:schemeClr val="tx1"/>
                </a:solidFill>
              </a:rPr>
              <a:t>There’s also </a:t>
            </a:r>
            <a:r>
              <a:rPr lang="en-US" dirty="0" err="1" smtClean="0">
                <a:solidFill>
                  <a:schemeClr val="tx1"/>
                </a:solidFill>
              </a:rPr>
              <a:t>WebStorm</a:t>
            </a:r>
            <a:r>
              <a:rPr lang="en-US" dirty="0" smtClean="0">
                <a:solidFill>
                  <a:schemeClr val="tx1"/>
                </a:solidFill>
              </a:rPr>
              <a:t> and Eclipse.</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56621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 All Debugging Happens During Development…</a:t>
            </a:r>
            <a:endParaRPr lang="en-US" dirty="0"/>
          </a:p>
        </p:txBody>
      </p:sp>
      <p:sp>
        <p:nvSpPr>
          <p:cNvPr id="6" name="Text Placeholder 5"/>
          <p:cNvSpPr>
            <a:spLocks noGrp="1"/>
          </p:cNvSpPr>
          <p:nvPr>
            <p:ph type="body" idx="1"/>
          </p:nvPr>
        </p:nvSpPr>
        <p:spPr/>
        <p:txBody>
          <a:bodyPr/>
          <a:lstStyle/>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819286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Occasionally…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4875" y="1690688"/>
            <a:ext cx="5048250" cy="3333750"/>
          </a:xfrm>
        </p:spPr>
      </p:pic>
      <p:sp>
        <p:nvSpPr>
          <p:cNvPr id="4" name="Footer Placeholder 3"/>
          <p:cNvSpPr>
            <a:spLocks noGrp="1"/>
          </p:cNvSpPr>
          <p:nvPr>
            <p:ph type="ftr" sz="quarter" idx="11"/>
          </p:nvPr>
        </p:nvSpPr>
        <p:spPr/>
        <p:txBody>
          <a:bodyPr/>
          <a:lstStyle/>
          <a:p>
            <a:r>
              <a:rPr lang="en-US" smtClean="0"/>
              <a:t>JS Open Day TO - @RAMISAYAR</a:t>
            </a:r>
            <a:endParaRPr lang="en-US"/>
          </a:p>
        </p:txBody>
      </p:sp>
      <p:sp>
        <p:nvSpPr>
          <p:cNvPr id="8" name="TextBox 7"/>
          <p:cNvSpPr txBox="1"/>
          <p:nvPr/>
        </p:nvSpPr>
        <p:spPr>
          <a:xfrm>
            <a:off x="801592" y="5942568"/>
            <a:ext cx="5486567" cy="430887"/>
          </a:xfrm>
          <a:prstGeom prst="rect">
            <a:avLst/>
          </a:prstGeom>
          <a:noFill/>
        </p:spPr>
        <p:txBody>
          <a:bodyPr wrap="none" rtlCol="0">
            <a:spAutoFit/>
          </a:bodyPr>
          <a:lstStyle/>
          <a:p>
            <a:r>
              <a:rPr lang="en-US" sz="2200" dirty="0" smtClean="0">
                <a:latin typeface="League Gothic" panose="00000500000000000000" pitchFamily="50" charset="0"/>
              </a:rPr>
              <a:t>Image from </a:t>
            </a:r>
            <a:r>
              <a:rPr lang="en-US" sz="2200" dirty="0">
                <a:latin typeface="League Gothic" panose="00000500000000000000" pitchFamily="50" charset="0"/>
                <a:hlinkClick r:id="rId3"/>
              </a:rPr>
              <a:t>https://www.siteground.com/blog/siteground-staging/</a:t>
            </a:r>
            <a:endParaRPr lang="en-US" sz="2200" dirty="0">
              <a:latin typeface="League Gothic" panose="00000500000000000000" pitchFamily="50" charset="0"/>
            </a:endParaRPr>
          </a:p>
        </p:txBody>
      </p:sp>
    </p:spTree>
    <p:extLst>
      <p:ext uri="{BB962C8B-B14F-4D97-AF65-F5344CB8AC3E}">
        <p14:creationId xmlns:p14="http://schemas.microsoft.com/office/powerpoint/2010/main" val="137653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207" r="3207"/>
          <a:stretch>
            <a:fillRect/>
          </a:stretch>
        </p:blipFill>
        <p:spPr/>
      </p:pic>
      <p:sp>
        <p:nvSpPr>
          <p:cNvPr id="4" name="Footer Placeholder 3"/>
          <p:cNvSpPr>
            <a:spLocks noGrp="1"/>
          </p:cNvSpPr>
          <p:nvPr>
            <p:ph type="ftr" sz="quarter" idx="11"/>
          </p:nvPr>
        </p:nvSpPr>
        <p:spPr/>
        <p:txBody>
          <a:bodyPr/>
          <a:lstStyle/>
          <a:p>
            <a:r>
              <a:rPr lang="en-US" smtClean="0">
                <a:solidFill>
                  <a:schemeClr val="bg1"/>
                </a:solidFill>
              </a:rPr>
              <a:t>JS Open Day TO - @RAMISAYAR</a:t>
            </a:r>
            <a:endParaRPr lang="en-US" dirty="0">
              <a:solidFill>
                <a:schemeClr val="bg1"/>
              </a:solidFill>
            </a:endParaRPr>
          </a:p>
        </p:txBody>
      </p:sp>
      <p:sp>
        <p:nvSpPr>
          <p:cNvPr id="8" name="Title 4"/>
          <p:cNvSpPr txBox="1">
            <a:spLocks/>
          </p:cNvSpPr>
          <p:nvPr/>
        </p:nvSpPr>
        <p:spPr>
          <a:xfrm>
            <a:off x="251564" y="53959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a:lstStyle>
          <a:p>
            <a:r>
              <a:rPr lang="en-US" sz="2200" dirty="0">
                <a:solidFill>
                  <a:schemeClr val="bg1"/>
                </a:solidFill>
              </a:rPr>
              <a:t>Image from </a:t>
            </a:r>
            <a:r>
              <a:rPr lang="en-US" sz="2200" dirty="0">
                <a:solidFill>
                  <a:schemeClr val="bg1"/>
                </a:solidFill>
                <a:hlinkClick r:id="rId4"/>
              </a:rPr>
              <a:t>http://www.desertislandsupplyco.com/mapper-delight-here-be-dragons</a:t>
            </a:r>
            <a:endParaRPr lang="en-US" sz="2200" dirty="0">
              <a:solidFill>
                <a:schemeClr val="bg1"/>
              </a:solidFill>
            </a:endParaRPr>
          </a:p>
        </p:txBody>
      </p:sp>
    </p:spTree>
    <p:extLst>
      <p:ext uri="{BB962C8B-B14F-4D97-AF65-F5344CB8AC3E}">
        <p14:creationId xmlns:p14="http://schemas.microsoft.com/office/powerpoint/2010/main" val="50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You Can Debug Production Node Applications!</a:t>
            </a:r>
            <a:endParaRPr lang="en-US" dirty="0"/>
          </a:p>
        </p:txBody>
      </p:sp>
      <p:sp>
        <p:nvSpPr>
          <p:cNvPr id="6" name="Content Placeholder 5"/>
          <p:cNvSpPr>
            <a:spLocks noGrp="1"/>
          </p:cNvSpPr>
          <p:nvPr>
            <p:ph type="body" idx="1"/>
          </p:nvPr>
        </p:nvSpPr>
        <p:spPr/>
        <p:txBody>
          <a:bodyPr/>
          <a:lstStyle/>
          <a:p>
            <a:r>
              <a:rPr lang="en-US" dirty="0" smtClean="0">
                <a:solidFill>
                  <a:schemeClr val="tx1"/>
                </a:solidFill>
              </a:rPr>
              <a:t>Debugging node applications is easy if you </a:t>
            </a:r>
            <a:r>
              <a:rPr lang="en-US" b="1" dirty="0" smtClean="0">
                <a:solidFill>
                  <a:schemeClr val="tx1"/>
                </a:solidFill>
              </a:rPr>
              <a:t>know</a:t>
            </a:r>
            <a:r>
              <a:rPr lang="en-US" dirty="0" smtClean="0">
                <a:solidFill>
                  <a:schemeClr val="tx1"/>
                </a:solidFill>
              </a:rPr>
              <a:t> you want to debug… It gets harder when you want to connect to already-running production applications…</a:t>
            </a: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281185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Enabling Debugging on a Node Process</a:t>
            </a:r>
            <a:endParaRPr lang="en-US" dirty="0"/>
          </a:p>
        </p:txBody>
      </p:sp>
      <p:sp>
        <p:nvSpPr>
          <p:cNvPr id="6" name="Content Placeholder 5"/>
          <p:cNvSpPr>
            <a:spLocks noGrp="1"/>
          </p:cNvSpPr>
          <p:nvPr>
            <p:ph idx="1"/>
          </p:nvPr>
        </p:nvSpPr>
        <p:spPr/>
        <p:txBody>
          <a:bodyPr/>
          <a:lstStyle/>
          <a:p>
            <a:pPr marL="0" indent="0">
              <a:buNone/>
            </a:pPr>
            <a:r>
              <a:rPr lang="en-US" dirty="0" smtClean="0"/>
              <a:t>On OSX/Linux…</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pgrep</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 </a:t>
            </a:r>
            <a:r>
              <a:rPr lang="en-US" dirty="0" smtClean="0">
                <a:latin typeface="Courier New" panose="02070309020205020404" pitchFamily="49" charset="0"/>
                <a:cs typeface="Courier New" panose="02070309020205020404" pitchFamily="49" charset="0"/>
              </a:rPr>
              <a:t>node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2345 </a:t>
            </a:r>
            <a:r>
              <a:rPr lang="en-US" dirty="0">
                <a:latin typeface="Courier New" panose="02070309020205020404" pitchFamily="49" charset="0"/>
                <a:cs typeface="Courier New" panose="02070309020205020404" pitchFamily="49" charset="0"/>
              </a:rPr>
              <a:t>node </a:t>
            </a:r>
            <a:r>
              <a:rPr lang="en-US" dirty="0" smtClean="0">
                <a:latin typeface="Courier New" panose="02070309020205020404" pitchFamily="49" charset="0"/>
                <a:cs typeface="Courier New" panose="02070309020205020404" pitchFamily="49" charset="0"/>
              </a:rPr>
              <a:t>your/node/server.js</a:t>
            </a:r>
          </a:p>
          <a:p>
            <a:pPr marL="0" indent="0">
              <a:buNone/>
            </a:pPr>
            <a:r>
              <a:rPr lang="en-US" dirty="0" smtClean="0">
                <a:latin typeface="Courier New" panose="02070309020205020404" pitchFamily="49" charset="0"/>
                <a:cs typeface="Courier New" panose="02070309020205020404" pitchFamily="49" charset="0"/>
              </a:rPr>
              <a:t>$ kill </a:t>
            </a:r>
            <a:r>
              <a:rPr lang="en-US" dirty="0">
                <a:latin typeface="Courier New" panose="02070309020205020404" pitchFamily="49" charset="0"/>
                <a:cs typeface="Courier New" panose="02070309020205020404" pitchFamily="49" charset="0"/>
              </a:rPr>
              <a:t>-s USR1 </a:t>
            </a:r>
            <a:r>
              <a:rPr lang="en-US" dirty="0" smtClean="0">
                <a:latin typeface="Courier New" panose="02070309020205020404" pitchFamily="49" charset="0"/>
                <a:cs typeface="Courier New" panose="02070309020205020404" pitchFamily="49" charset="0"/>
              </a:rPr>
              <a:t>2345</a:t>
            </a:r>
          </a:p>
          <a:p>
            <a:pPr marL="0" indent="0">
              <a:buNone/>
            </a:pPr>
            <a:endParaRPr lang="en-US" dirty="0"/>
          </a:p>
          <a:p>
            <a:pPr marL="0" indent="0">
              <a:buNone/>
            </a:pPr>
            <a:r>
              <a:rPr lang="en-US" dirty="0" smtClean="0"/>
              <a:t>On Windows…</a:t>
            </a:r>
          </a:p>
          <a:p>
            <a:pPr marL="0" indent="0">
              <a:buNone/>
            </a:pPr>
            <a:r>
              <a:rPr lang="en-US" dirty="0" smtClean="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tasklist</a:t>
            </a:r>
            <a:r>
              <a:rPr lang="en-US" dirty="0">
                <a:latin typeface="Courier New" panose="02070309020205020404" pitchFamily="49" charset="0"/>
                <a:cs typeface="Courier New" panose="02070309020205020404" pitchFamily="49" charset="0"/>
              </a:rPr>
              <a:t> /FI </a:t>
            </a:r>
            <a:r>
              <a:rPr lang="en-US" dirty="0" smtClean="0">
                <a:latin typeface="Courier New" panose="02070309020205020404" pitchFamily="49" charset="0"/>
                <a:cs typeface="Courier New" panose="02070309020205020404" pitchFamily="49" charset="0"/>
              </a:rPr>
              <a:t>“IMAGENAME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node.exe”</a:t>
            </a:r>
          </a:p>
          <a:p>
            <a:pPr marL="0" indent="0">
              <a:buNone/>
            </a:pPr>
            <a:r>
              <a:rPr lang="en-US" dirty="0">
                <a:latin typeface="Courier New" panose="02070309020205020404" pitchFamily="49" charset="0"/>
                <a:cs typeface="Courier New" panose="02070309020205020404" pitchFamily="49" charset="0"/>
              </a:rPr>
              <a:t>&gt; node -e </a:t>
            </a:r>
            <a:r>
              <a:rPr lang="en-US" dirty="0" smtClean="0">
                <a:latin typeface="Courier New" panose="02070309020205020404" pitchFamily="49" charset="0"/>
                <a:cs typeface="Courier New" panose="02070309020205020404" pitchFamily="49" charset="0"/>
              </a:rPr>
              <a:t>“process</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debugProcess</a:t>
            </a:r>
            <a:r>
              <a:rPr lang="en-US" dirty="0">
                <a:latin typeface="Courier New" panose="02070309020205020404" pitchFamily="49" charset="0"/>
                <a:cs typeface="Courier New" panose="02070309020205020404" pitchFamily="49" charset="0"/>
              </a:rPr>
              <a:t>(3084</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377575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a Remote Node Process</a:t>
            </a:r>
            <a:endParaRPr lang="en-US" dirty="0"/>
          </a:p>
        </p:txBody>
      </p:sp>
      <p:sp>
        <p:nvSpPr>
          <p:cNvPr id="3" name="Content Placeholder 2"/>
          <p:cNvSpPr>
            <a:spLocks noGrp="1"/>
          </p:cNvSpPr>
          <p:nvPr>
            <p:ph idx="1"/>
          </p:nvPr>
        </p:nvSpPr>
        <p:spPr/>
        <p:txBody>
          <a:bodyPr/>
          <a:lstStyle/>
          <a:p>
            <a:r>
              <a:rPr lang="en-US" dirty="0" smtClean="0"/>
              <a:t>With built-in node debugger:</a:t>
            </a:r>
          </a:p>
          <a:p>
            <a:pPr marL="457200" lvl="1" indent="0">
              <a:buNone/>
            </a:pPr>
            <a:r>
              <a:rPr lang="en-US" dirty="0" smtClean="0">
                <a:latin typeface="Courier New" panose="02070309020205020404" pitchFamily="49" charset="0"/>
                <a:cs typeface="Courier New" panose="02070309020205020404" pitchFamily="49" charset="0"/>
              </a:rPr>
              <a:t>$ node debug localhost:5858</a:t>
            </a:r>
          </a:p>
          <a:p>
            <a:r>
              <a:rPr lang="en-US" dirty="0" smtClean="0"/>
              <a:t>With node-inspector:</a:t>
            </a:r>
            <a:endParaRPr lang="en-US" dirty="0"/>
          </a:p>
          <a:p>
            <a:pPr marL="457200" lvl="1" indent="0">
              <a:buNone/>
            </a:pPr>
            <a:r>
              <a:rPr lang="en-US" dirty="0" smtClean="0">
                <a:latin typeface="Courier New" panose="02070309020205020404" pitchFamily="49" charset="0"/>
                <a:cs typeface="Courier New" panose="02070309020205020404" pitchFamily="49" charset="0"/>
              </a:rPr>
              <a:t>$ node-inspector</a:t>
            </a:r>
            <a:endParaRPr lang="en-US" dirty="0">
              <a:latin typeface="Courier New" panose="02070309020205020404" pitchFamily="49" charset="0"/>
              <a:cs typeface="Courier New" panose="02070309020205020404" pitchFamily="49" charset="0"/>
            </a:endParaRPr>
          </a:p>
          <a:p>
            <a:r>
              <a:rPr lang="en-US" dirty="0"/>
              <a:t>With </a:t>
            </a:r>
            <a:r>
              <a:rPr lang="en-US" dirty="0" smtClean="0"/>
              <a:t>Visual Studio Code</a:t>
            </a:r>
          </a:p>
          <a:p>
            <a:pPr lvl="1"/>
            <a:r>
              <a:rPr lang="en-US" dirty="0" smtClean="0"/>
              <a:t>Use Attach launch setting, debug… </a:t>
            </a:r>
            <a:r>
              <a:rPr lang="en-US" dirty="0" smtClean="0">
                <a:sym typeface="Wingdings" panose="05000000000000000000" pitchFamily="2" charset="2"/>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269675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Debugging Remote Node Process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312044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website doesn’t work on my pc”</a:t>
            </a:r>
            <a:endParaRPr lang="en-US" dirty="0"/>
          </a:p>
        </p:txBody>
      </p:sp>
      <p:sp>
        <p:nvSpPr>
          <p:cNvPr id="3" name="Text Placeholder 2"/>
          <p:cNvSpPr>
            <a:spLocks noGrp="1"/>
          </p:cNvSpPr>
          <p:nvPr>
            <p:ph type="body" idx="1"/>
          </p:nvPr>
        </p:nvSpPr>
        <p:spPr/>
        <p:txBody>
          <a:bodyPr/>
          <a:lstStyle/>
          <a:p>
            <a:r>
              <a:rPr lang="en-US" dirty="0" smtClean="0"/>
              <a:t>Who hasn’t heard that one or a variant before?</a:t>
            </a:r>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656032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JavaScript in Remote Browsers</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Wait… what! You can do that?</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3512203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396" b="7396"/>
          <a:stretch>
            <a:fillRect/>
          </a:stretch>
        </p:blipFill>
        <p:spPr/>
      </p:pic>
      <p:sp>
        <p:nvSpPr>
          <p:cNvPr id="4" name="Footer Placeholder 3"/>
          <p:cNvSpPr>
            <a:spLocks noGrp="1"/>
          </p:cNvSpPr>
          <p:nvPr>
            <p:ph type="ftr" sz="quarter" idx="11"/>
          </p:nvPr>
        </p:nvSpPr>
        <p:spPr/>
        <p:txBody>
          <a:bodyPr/>
          <a:lstStyle/>
          <a:p>
            <a:r>
              <a:rPr lang="en-US" smtClean="0">
                <a:solidFill>
                  <a:schemeClr val="bg1"/>
                </a:solidFill>
              </a:rPr>
              <a:t>JS Open Day TO - @RAMISAYAR</a:t>
            </a:r>
            <a:endParaRPr lang="en-US" dirty="0">
              <a:solidFill>
                <a:schemeClr val="bg1"/>
              </a:solidFill>
            </a:endParaRPr>
          </a:p>
        </p:txBody>
      </p:sp>
    </p:spTree>
    <p:extLst>
      <p:ext uri="{BB962C8B-B14F-4D97-AF65-F5344CB8AC3E}">
        <p14:creationId xmlns:p14="http://schemas.microsoft.com/office/powerpoint/2010/main" val="513831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Vorlon.JS</a:t>
            </a:r>
            <a:endParaRPr lang="en-US" dirty="0"/>
          </a:p>
        </p:txBody>
      </p:sp>
      <p:sp>
        <p:nvSpPr>
          <p:cNvPr id="6" name="Content Placeholder 5"/>
          <p:cNvSpPr>
            <a:spLocks noGrp="1"/>
          </p:cNvSpPr>
          <p:nvPr>
            <p:ph idx="1"/>
          </p:nvPr>
        </p:nvSpPr>
        <p:spPr/>
        <p:txBody>
          <a:bodyPr>
            <a:normAutofit fontScale="92500"/>
          </a:bodyPr>
          <a:lstStyle/>
          <a:p>
            <a:r>
              <a:rPr lang="en-US" dirty="0"/>
              <a:t>An open source, extensible, platform-agnostic tool for remotely debugging and testing your JavaScript. </a:t>
            </a:r>
            <a:endParaRPr lang="en-US" dirty="0" smtClean="0"/>
          </a:p>
          <a:p>
            <a:r>
              <a:rPr lang="en-US" dirty="0" smtClean="0"/>
              <a:t>Plugins:</a:t>
            </a:r>
          </a:p>
          <a:p>
            <a:pPr lvl="1"/>
            <a:r>
              <a:rPr lang="en-US" b="1" dirty="0"/>
              <a:t>Console</a:t>
            </a:r>
            <a:r>
              <a:rPr lang="en-US" dirty="0"/>
              <a:t>: View logs and errors for your application</a:t>
            </a:r>
            <a:r>
              <a:rPr lang="en-US" dirty="0" smtClean="0"/>
              <a:t>.</a:t>
            </a:r>
          </a:p>
          <a:p>
            <a:pPr lvl="1"/>
            <a:r>
              <a:rPr lang="en-US" b="1" dirty="0" err="1" smtClean="0"/>
              <a:t>Modernizr</a:t>
            </a:r>
            <a:r>
              <a:rPr lang="en-US" dirty="0" smtClean="0"/>
              <a:t>: View </a:t>
            </a:r>
            <a:r>
              <a:rPr lang="en-US" dirty="0"/>
              <a:t>a list of supported and unsupported features.</a:t>
            </a:r>
          </a:p>
          <a:p>
            <a:pPr lvl="1"/>
            <a:r>
              <a:rPr lang="en-US" b="1" dirty="0"/>
              <a:t>DOM </a:t>
            </a:r>
            <a:r>
              <a:rPr lang="en-US" b="1" dirty="0" smtClean="0"/>
              <a:t>Explorer</a:t>
            </a:r>
            <a:r>
              <a:rPr lang="en-US" dirty="0" smtClean="0"/>
              <a:t>: Inspect </a:t>
            </a:r>
            <a:r>
              <a:rPr lang="en-US" dirty="0"/>
              <a:t>the DOM tree and its corresponding styles</a:t>
            </a:r>
            <a:r>
              <a:rPr lang="en-US" dirty="0" smtClean="0"/>
              <a:t>.</a:t>
            </a:r>
          </a:p>
          <a:p>
            <a:pPr lvl="1"/>
            <a:r>
              <a:rPr lang="en-US" b="1" dirty="0"/>
              <a:t>Object </a:t>
            </a:r>
            <a:r>
              <a:rPr lang="en-US" b="1" dirty="0" smtClean="0"/>
              <a:t>Explorer</a:t>
            </a:r>
            <a:r>
              <a:rPr lang="en-US" dirty="0" smtClean="0"/>
              <a:t>: Display </a:t>
            </a:r>
            <a:r>
              <a:rPr lang="en-US" dirty="0"/>
              <a:t>the living JavaScript variables tree.</a:t>
            </a:r>
          </a:p>
          <a:p>
            <a:pPr lvl="1"/>
            <a:r>
              <a:rPr lang="en-US" b="1" dirty="0"/>
              <a:t>XHR </a:t>
            </a:r>
            <a:r>
              <a:rPr lang="en-US" b="1" dirty="0" smtClean="0"/>
              <a:t>Panel</a:t>
            </a:r>
            <a:r>
              <a:rPr lang="en-US" dirty="0" smtClean="0"/>
              <a:t>: View </a:t>
            </a:r>
            <a:r>
              <a:rPr lang="en-US" dirty="0"/>
              <a:t>XHR calls information sent by your devices.</a:t>
            </a:r>
          </a:p>
          <a:p>
            <a:pPr lvl="1"/>
            <a:r>
              <a:rPr lang="en-US" b="1" dirty="0" err="1" smtClean="0"/>
              <a:t>ngInspector</a:t>
            </a:r>
            <a:r>
              <a:rPr lang="en-US" dirty="0" smtClean="0"/>
              <a:t>: Inspect </a:t>
            </a:r>
            <a:r>
              <a:rPr lang="en-US" dirty="0"/>
              <a:t>your Angular.js scopes</a:t>
            </a:r>
          </a:p>
          <a:p>
            <a:pPr lvl="1"/>
            <a:r>
              <a:rPr lang="en-US" b="1" dirty="0"/>
              <a:t>Network </a:t>
            </a:r>
            <a:r>
              <a:rPr lang="en-US" b="1" dirty="0" smtClean="0"/>
              <a:t>Monitor</a:t>
            </a:r>
            <a:r>
              <a:rPr lang="en-US" dirty="0" smtClean="0"/>
              <a:t>: View </a:t>
            </a:r>
            <a:r>
              <a:rPr lang="en-US" dirty="0"/>
              <a:t>network activities (XHR &amp; resources loading).</a:t>
            </a:r>
          </a:p>
          <a:p>
            <a:pPr lvl="1"/>
            <a:r>
              <a:rPr lang="en-US" b="1" dirty="0"/>
              <a:t>Resources </a:t>
            </a:r>
            <a:r>
              <a:rPr lang="en-US" b="1" dirty="0" smtClean="0"/>
              <a:t>Explorer</a:t>
            </a:r>
            <a:r>
              <a:rPr lang="en-US" dirty="0" smtClean="0"/>
              <a:t>: Inspect </a:t>
            </a:r>
            <a:r>
              <a:rPr lang="en-US" dirty="0"/>
              <a:t>local resources such as </a:t>
            </a:r>
            <a:r>
              <a:rPr lang="en-US" dirty="0" err="1"/>
              <a:t>localStorage</a:t>
            </a:r>
            <a:r>
              <a:rPr lang="en-US" dirty="0"/>
              <a:t> or </a:t>
            </a:r>
            <a:r>
              <a:rPr lang="en-US" dirty="0" smtClean="0"/>
              <a:t>cookies</a:t>
            </a:r>
            <a:r>
              <a:rPr lang="en-US" dirty="0"/>
              <a:t>.</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856216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Vorlon.JS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install </a:t>
            </a:r>
            <a:r>
              <a:rPr lang="en-US" dirty="0">
                <a:latin typeface="Courier New" panose="02070309020205020404" pitchFamily="49" charset="0"/>
                <a:cs typeface="Courier New" panose="02070309020205020404" pitchFamily="49" charset="0"/>
              </a:rPr>
              <a:t>-g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Add </a:t>
            </a:r>
            <a:r>
              <a:rPr lang="en-US" dirty="0" smtClean="0"/>
              <a:t>to your code.</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="http://localhost:1337/vorlon.js"&gt;&lt;/script</a:t>
            </a:r>
            <a:r>
              <a:rPr lang="en-US" dirty="0" smtClean="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t>Open </a:t>
            </a:r>
            <a:r>
              <a:rPr lang="en-US" dirty="0" smtClean="0">
                <a:hlinkClick r:id="rId2"/>
              </a:rPr>
              <a:t>http</a:t>
            </a:r>
            <a:r>
              <a:rPr lang="en-US" dirty="0">
                <a:hlinkClick r:id="rId2"/>
              </a:rPr>
              <a:t>://</a:t>
            </a:r>
            <a:r>
              <a:rPr lang="en-US" dirty="0" smtClean="0">
                <a:hlinkClick r:id="rId2"/>
              </a:rPr>
              <a:t>localhost:1337</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807501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Vorlon.JS to Remote Debug</a:t>
            </a:r>
            <a:endParaRPr lang="en-US" dirty="0"/>
          </a:p>
        </p:txBody>
      </p:sp>
      <p:sp>
        <p:nvSpPr>
          <p:cNvPr id="3" name="Content Placeholder 2"/>
          <p:cNvSpPr>
            <a:spLocks noGrp="1"/>
          </p:cNvSpPr>
          <p:nvPr>
            <p:ph idx="1"/>
          </p:nvPr>
        </p:nvSpPr>
        <p:spPr/>
        <p:txBody>
          <a:bodyPr/>
          <a:lstStyle/>
          <a:p>
            <a:r>
              <a:rPr lang="en-US" dirty="0" smtClean="0"/>
              <a:t>Deploy Vorlon.JS to a public server/PaaS/</a:t>
            </a:r>
            <a:r>
              <a:rPr lang="en-US" dirty="0" err="1" smtClean="0"/>
              <a:t>wtv</a:t>
            </a:r>
            <a:r>
              <a:rPr lang="en-US" dirty="0" smtClean="0"/>
              <a:t>.</a:t>
            </a:r>
          </a:p>
          <a:p>
            <a:pPr lvl="1"/>
            <a:r>
              <a:rPr lang="en-US" dirty="0" smtClean="0"/>
              <a:t>As simple as a </a:t>
            </a:r>
            <a:r>
              <a:rPr lang="en-US" dirty="0" err="1" smtClean="0"/>
              <a:t>git</a:t>
            </a:r>
            <a:r>
              <a:rPr lang="en-US" dirty="0" smtClean="0"/>
              <a:t> push</a:t>
            </a:r>
          </a:p>
          <a:p>
            <a:pPr lvl="1"/>
            <a:endParaRPr lang="en-US" dirty="0"/>
          </a:p>
          <a:p>
            <a:r>
              <a:rPr lang="en-US" dirty="0" smtClean="0"/>
              <a:t>Add this to your public beta website:</a:t>
            </a:r>
          </a:p>
          <a:p>
            <a:pPr marL="0" indent="0">
              <a:buNone/>
            </a:pPr>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a:t>
            </a:r>
            <a:r>
              <a:rPr lang="en-US" dirty="0" smtClean="0">
                <a:latin typeface="Courier New" panose="02070309020205020404" pitchFamily="49" charset="0"/>
                <a:cs typeface="Courier New" panose="02070309020205020404" pitchFamily="49" charset="0"/>
              </a:rPr>
              <a:t>://mywebsite.com/vorlon.js</a:t>
            </a:r>
            <a:r>
              <a:rPr lang="en-US" dirty="0">
                <a:latin typeface="Courier New" panose="02070309020205020404" pitchFamily="49" charset="0"/>
                <a:cs typeface="Courier New" panose="02070309020205020404" pitchFamily="49" charset="0"/>
              </a:rPr>
              <a:t>"&gt;&lt;/script&gt;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76755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Types of Errors in JavaScript</a:t>
            </a:r>
          </a:p>
          <a:p>
            <a:pPr fontAlgn="ctr"/>
            <a:r>
              <a:rPr lang="en-US" dirty="0" smtClean="0"/>
              <a:t>Frequent Locations of Errors in JavaScript</a:t>
            </a:r>
          </a:p>
          <a:p>
            <a:pPr fontAlgn="ctr"/>
            <a:r>
              <a:rPr lang="en-US" dirty="0" smtClean="0"/>
              <a:t>Debugging and Introspection Tools</a:t>
            </a:r>
          </a:p>
          <a:p>
            <a:pPr fontAlgn="ctr"/>
            <a:r>
              <a:rPr lang="en-US" dirty="0" smtClean="0"/>
              <a:t>Remote Debugging Node Processes</a:t>
            </a:r>
          </a:p>
          <a:p>
            <a:pPr fontAlgn="ctr"/>
            <a:r>
              <a:rPr lang="en-US" dirty="0" smtClean="0"/>
              <a:t>Remote Debugging Front-End JavaScript</a:t>
            </a:r>
          </a:p>
          <a:p>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dirty="0"/>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Public </a:t>
            </a:r>
            <a:r>
              <a:rPr lang="en-US" dirty="0"/>
              <a:t>Vorlon.JS - </a:t>
            </a:r>
            <a:r>
              <a:rPr lang="en-US" dirty="0" smtClean="0">
                <a:hlinkClick r:id="rId2"/>
              </a:rPr>
              <a:t>bit.ly/</a:t>
            </a:r>
            <a:r>
              <a:rPr lang="en-US" dirty="0" err="1" smtClean="0">
                <a:hlinkClick r:id="rId2"/>
              </a:rPr>
              <a:t>jsopendemo</a:t>
            </a:r>
            <a:endParaRPr lang="en-US" dirty="0"/>
          </a:p>
        </p:txBody>
      </p:sp>
      <p:sp>
        <p:nvSpPr>
          <p:cNvPr id="6" name="Text Placeholder 5"/>
          <p:cNvSpPr>
            <a:spLocks noGrp="1"/>
          </p:cNvSpPr>
          <p:nvPr>
            <p:ph type="body" idx="1"/>
          </p:nvPr>
        </p:nvSpPr>
        <p:spPr/>
        <p:txBody>
          <a:bodyPr/>
          <a:lstStyle/>
          <a:p>
            <a:r>
              <a:rPr lang="en-US" dirty="0" smtClean="0"/>
              <a:t>Note: Don’t do this in production with SSL and authentication setup. Better yet, only do this in staging/beta. </a:t>
            </a:r>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167458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 </a:t>
            </a:r>
            <a:r>
              <a:rPr lang="en-US" dirty="0" smtClean="0">
                <a:hlinkClick r:id="rId2"/>
              </a:rPr>
              <a:t>Vantage</a:t>
            </a:r>
            <a:endParaRPr lang="en-US" dirty="0"/>
          </a:p>
        </p:txBody>
      </p:sp>
      <p:sp>
        <p:nvSpPr>
          <p:cNvPr id="3" name="Text Placeholder 2"/>
          <p:cNvSpPr>
            <a:spLocks noGrp="1"/>
          </p:cNvSpPr>
          <p:nvPr>
            <p:ph type="body" idx="1"/>
          </p:nvPr>
        </p:nvSpPr>
        <p:spPr/>
        <p:txBody>
          <a:bodyPr>
            <a:normAutofit/>
          </a:bodyPr>
          <a:lstStyle/>
          <a:p>
            <a:r>
              <a:rPr lang="en-US" dirty="0" smtClean="0">
                <a:solidFill>
                  <a:schemeClr val="tx1"/>
                </a:solidFill>
              </a:rPr>
              <a:t>Vantage  =  </a:t>
            </a:r>
            <a:r>
              <a:rPr lang="en-US" dirty="0">
                <a:solidFill>
                  <a:schemeClr val="tx1"/>
                </a:solidFill>
              </a:rPr>
              <a:t>CLI  +  SSH  +  REPL  for your live node </a:t>
            </a:r>
            <a:r>
              <a:rPr lang="en-US" dirty="0" smtClean="0">
                <a:solidFill>
                  <a:schemeClr val="tx1"/>
                </a:solidFill>
              </a:rPr>
              <a:t>app</a:t>
            </a: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703200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Vantage</a:t>
            </a:r>
            <a:endParaRPr lang="en-US" dirty="0"/>
          </a:p>
        </p:txBody>
      </p:sp>
      <p:sp>
        <p:nvSpPr>
          <p:cNvPr id="3" name="Text Placeholder 2"/>
          <p:cNvSpPr>
            <a:spLocks noGrp="1"/>
          </p:cNvSpPr>
          <p:nvPr>
            <p:ph type="body" idx="1"/>
          </p:nvPr>
        </p:nvSpPr>
        <p:spPr/>
        <p:txBody>
          <a:bodyPr>
            <a:norm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vantage</a:t>
            </a:r>
          </a:p>
          <a:p>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vantage tour</a:t>
            </a: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3518361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6998" t="-146" r="-38826" b="1246"/>
          <a:stretch/>
        </p:blipFill>
        <p:spPr>
          <a:xfrm>
            <a:off x="0" y="0"/>
            <a:ext cx="12192000" cy="6858000"/>
          </a:xfrm>
        </p:spPr>
      </p:pic>
      <p:sp>
        <p:nvSpPr>
          <p:cNvPr id="4" name="Footer Placeholder 3"/>
          <p:cNvSpPr>
            <a:spLocks noGrp="1"/>
          </p:cNvSpPr>
          <p:nvPr>
            <p:ph type="ftr" sz="quarter" idx="11"/>
          </p:nvPr>
        </p:nvSpPr>
        <p:spPr>
          <a:xfrm>
            <a:off x="-695960" y="6324713"/>
            <a:ext cx="4114800" cy="365125"/>
          </a:xfrm>
        </p:spPr>
        <p:txBody>
          <a:bodyPr/>
          <a:lstStyle/>
          <a:p>
            <a:r>
              <a:rPr lang="en-US" smtClean="0"/>
              <a:t>JS Open Day TO - @RAMISAYAR</a:t>
            </a:r>
            <a:endParaRPr lang="en-US" dirty="0"/>
          </a:p>
        </p:txBody>
      </p:sp>
    </p:spTree>
    <p:extLst>
      <p:ext uri="{BB962C8B-B14F-4D97-AF65-F5344CB8AC3E}">
        <p14:creationId xmlns:p14="http://schemas.microsoft.com/office/powerpoint/2010/main" val="3592366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Types of </a:t>
            </a:r>
            <a:r>
              <a:rPr lang="en-US" dirty="0" smtClean="0"/>
              <a:t>Errors &amp; </a:t>
            </a:r>
            <a:r>
              <a:rPr lang="en-US" dirty="0"/>
              <a:t>Locations</a:t>
            </a:r>
            <a:r>
              <a:rPr lang="en-US" dirty="0" smtClean="0"/>
              <a:t> </a:t>
            </a:r>
            <a:r>
              <a:rPr lang="en-US" dirty="0"/>
              <a:t>in </a:t>
            </a:r>
            <a:r>
              <a:rPr lang="en-US" dirty="0" smtClean="0"/>
              <a:t>JavaScript</a:t>
            </a:r>
          </a:p>
          <a:p>
            <a:pPr fontAlgn="ctr"/>
            <a:r>
              <a:rPr lang="en-US" dirty="0" smtClean="0"/>
              <a:t>Debugging </a:t>
            </a:r>
            <a:r>
              <a:rPr lang="en-US" dirty="0"/>
              <a:t>and Introspection </a:t>
            </a:r>
            <a:r>
              <a:rPr lang="en-US" dirty="0" smtClean="0"/>
              <a:t>Tools</a:t>
            </a:r>
          </a:p>
          <a:p>
            <a:pPr lvl="1" fontAlgn="ctr"/>
            <a:r>
              <a:rPr lang="en-US" dirty="0"/>
              <a:t>n</a:t>
            </a:r>
            <a:r>
              <a:rPr lang="en-US" dirty="0" smtClean="0"/>
              <a:t>ode-inspector</a:t>
            </a:r>
          </a:p>
          <a:p>
            <a:pPr lvl="1" fontAlgn="ctr"/>
            <a:r>
              <a:rPr lang="en-US" dirty="0" smtClean="0"/>
              <a:t>VS Code</a:t>
            </a:r>
            <a:endParaRPr lang="en-US" dirty="0"/>
          </a:p>
          <a:p>
            <a:pPr fontAlgn="ctr"/>
            <a:r>
              <a:rPr lang="en-US" dirty="0"/>
              <a:t>Remote Debugging Node </a:t>
            </a:r>
            <a:r>
              <a:rPr lang="en-US" dirty="0" smtClean="0"/>
              <a:t>Processes</a:t>
            </a:r>
          </a:p>
          <a:p>
            <a:pPr lvl="1" fontAlgn="ctr"/>
            <a:r>
              <a:rPr lang="en-US" dirty="0"/>
              <a:t>n</a:t>
            </a:r>
            <a:r>
              <a:rPr lang="en-US" dirty="0" smtClean="0"/>
              <a:t>ode-inspector, VS Code</a:t>
            </a:r>
          </a:p>
          <a:p>
            <a:pPr lvl="1" fontAlgn="ctr"/>
            <a:r>
              <a:rPr lang="en-US" dirty="0" smtClean="0"/>
              <a:t>Vantage</a:t>
            </a:r>
            <a:endParaRPr lang="en-US" dirty="0"/>
          </a:p>
          <a:p>
            <a:pPr fontAlgn="ctr"/>
            <a:r>
              <a:rPr lang="en-US" dirty="0"/>
              <a:t>Remote Debugging Front-End </a:t>
            </a:r>
            <a:r>
              <a:rPr lang="en-US" dirty="0" smtClean="0"/>
              <a:t>JavaScript</a:t>
            </a:r>
          </a:p>
          <a:p>
            <a:pPr lvl="1" fontAlgn="ctr"/>
            <a:r>
              <a:rPr lang="en-US" dirty="0" smtClean="0"/>
              <a:t>Vorlon.JS</a:t>
            </a:r>
            <a:endParaRPr lang="en-US" dirty="0"/>
          </a:p>
          <a:p>
            <a:pPr fontAlgn="ctr"/>
            <a:endParaRPr lang="en-US" dirty="0"/>
          </a:p>
          <a:p>
            <a:endParaRPr lang="en-US" dirty="0"/>
          </a:p>
        </p:txBody>
      </p:sp>
      <p:sp>
        <p:nvSpPr>
          <p:cNvPr id="2" name="Footer Placeholder 1"/>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7700" b="7700"/>
          <a:stretch>
            <a:fillRect/>
          </a:stretch>
        </p:blipFill>
        <p:spPr/>
      </p:pic>
      <p:sp>
        <p:nvSpPr>
          <p:cNvPr id="5" name="Title 4"/>
          <p:cNvSpPr>
            <a:spLocks noGrp="1"/>
          </p:cNvSpPr>
          <p:nvPr>
            <p:ph type="title"/>
          </p:nvPr>
        </p:nvSpPr>
        <p:spPr/>
        <p:txBody>
          <a:bodyPr>
            <a:noAutofit/>
          </a:bodyPr>
          <a:lstStyle/>
          <a:p>
            <a:r>
              <a:rPr lang="en-US" sz="3200" dirty="0" smtClean="0">
                <a:solidFill>
                  <a:schemeClr val="bg1"/>
                </a:solidFill>
              </a:rPr>
              <a:t/>
            </a:r>
            <a:br>
              <a:rPr lang="en-US" sz="3200" dirty="0" smtClean="0">
                <a:solidFill>
                  <a:schemeClr val="bg1"/>
                </a:solidFill>
              </a:rPr>
            </a:br>
            <a:r>
              <a:rPr lang="en-US" sz="3200" dirty="0">
                <a:solidFill>
                  <a:schemeClr val="bg1"/>
                </a:solidFill>
              </a:rPr>
              <a:t/>
            </a:r>
            <a:br>
              <a:rPr lang="en-US" sz="3200" dirty="0">
                <a:solidFill>
                  <a:schemeClr val="bg1"/>
                </a:solidFill>
              </a:rPr>
            </a:br>
            <a:r>
              <a:rPr lang="en-US" sz="3200" dirty="0" smtClean="0">
                <a:solidFill>
                  <a:schemeClr val="bg1"/>
                </a:solidFill>
              </a:rPr>
              <a:t>Image from </a:t>
            </a:r>
            <a:r>
              <a:rPr lang="en-US" sz="3200" dirty="0" err="1" smtClean="0">
                <a:solidFill>
                  <a:schemeClr val="bg1"/>
                </a:solidFill>
                <a:hlinkClick r:id="rId3"/>
              </a:rPr>
              <a:t>Mendhak</a:t>
            </a:r>
            <a:r>
              <a:rPr lang="en-US" sz="3200" dirty="0">
                <a:solidFill>
                  <a:schemeClr val="bg1"/>
                </a:solidFill>
              </a:rPr>
              <a:t>,</a:t>
            </a:r>
            <a:r>
              <a:rPr lang="en-US" sz="3200" dirty="0" smtClean="0">
                <a:solidFill>
                  <a:schemeClr val="bg1"/>
                </a:solidFill>
              </a:rPr>
              <a:t> licensed under </a:t>
            </a:r>
            <a:r>
              <a:rPr lang="en-US" sz="3200" dirty="0" smtClean="0">
                <a:solidFill>
                  <a:schemeClr val="bg1"/>
                </a:solidFill>
                <a:hlinkClick r:id="rId4"/>
              </a:rPr>
              <a:t>CC </a:t>
            </a:r>
            <a:r>
              <a:rPr lang="en-US" sz="3200" dirty="0">
                <a:solidFill>
                  <a:schemeClr val="bg1"/>
                </a:solidFill>
                <a:hlinkClick r:id="rId4"/>
              </a:rPr>
              <a:t>Attribution-</a:t>
            </a:r>
            <a:r>
              <a:rPr lang="en-US" sz="3200" dirty="0" err="1">
                <a:solidFill>
                  <a:schemeClr val="bg1"/>
                </a:solidFill>
                <a:hlinkClick r:id="rId4"/>
              </a:rPr>
              <a:t>ShareAlike</a:t>
            </a:r>
            <a:r>
              <a:rPr lang="en-US" sz="3200" dirty="0">
                <a:solidFill>
                  <a:schemeClr val="bg1"/>
                </a:solidFill>
                <a:hlinkClick r:id="rId4"/>
              </a:rPr>
              <a:t> 2.0 Generic</a:t>
            </a:r>
            <a:endParaRPr lang="en-US" sz="3200" dirty="0">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JS Open Day TO - @RAMISAYAR</a:t>
            </a:r>
            <a:endParaRPr lang="en-US" dirty="0">
              <a:solidFill>
                <a:schemeClr val="bg1"/>
              </a:solidFill>
            </a:endParaRPr>
          </a:p>
        </p:txBody>
      </p:sp>
    </p:spTree>
    <p:extLst>
      <p:ext uri="{BB962C8B-B14F-4D97-AF65-F5344CB8AC3E}">
        <p14:creationId xmlns:p14="http://schemas.microsoft.com/office/powerpoint/2010/main" val="1692079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slideshare.net/</a:t>
            </a:r>
            <a:r>
              <a:rPr lang="en-US" sz="4000" dirty="0" err="1" smtClean="0">
                <a:hlinkClick r:id="rId4"/>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a:t>
            </a:r>
            <a:r>
              <a:rPr lang="en-US" dirty="0" smtClean="0">
                <a:hlinkClick r:id="rId2"/>
              </a:rPr>
              <a:t>www.toptal.com/javascript/10-most-common-javascript-mistakes</a:t>
            </a:r>
            <a:endParaRPr lang="en-US" dirty="0" smtClean="0"/>
          </a:p>
          <a:p>
            <a:r>
              <a:rPr lang="en-US" dirty="0">
                <a:hlinkClick r:id="rId3"/>
              </a:rPr>
              <a:t>https://developers.google.com/web/tools/javascript/breakpoints</a:t>
            </a:r>
            <a:r>
              <a:rPr lang="en-US" dirty="0" smtClean="0">
                <a:hlinkClick r:id="rId3"/>
              </a:rPr>
              <a:t>/</a:t>
            </a:r>
            <a:endParaRPr lang="en-US" dirty="0" smtClean="0"/>
          </a:p>
          <a:p>
            <a:r>
              <a:rPr lang="en-US" dirty="0">
                <a:hlinkClick r:id="rId4"/>
              </a:rPr>
              <a:t>http://</a:t>
            </a:r>
            <a:r>
              <a:rPr lang="en-US" dirty="0" smtClean="0">
                <a:hlinkClick r:id="rId4"/>
              </a:rPr>
              <a:t>www.w3schools.com/js/js_debugging.asp</a:t>
            </a:r>
            <a:endParaRPr lang="en-US" dirty="0" smtClean="0"/>
          </a:p>
          <a:p>
            <a:r>
              <a:rPr lang="en-US" dirty="0">
                <a:hlinkClick r:id="rId5"/>
              </a:rPr>
              <a:t>http://</a:t>
            </a:r>
            <a:r>
              <a:rPr lang="en-US" dirty="0" smtClean="0">
                <a:hlinkClick r:id="rId5"/>
              </a:rPr>
              <a:t>www.webreference.com/programming/javascript/rg31/index.html</a:t>
            </a:r>
            <a:endParaRPr lang="en-US" dirty="0" smtClean="0"/>
          </a:p>
          <a:p>
            <a:r>
              <a:rPr lang="en-US" dirty="0">
                <a:hlinkClick r:id="rId6"/>
              </a:rPr>
              <a:t>http://</a:t>
            </a:r>
            <a:r>
              <a:rPr lang="en-US" dirty="0" smtClean="0">
                <a:hlinkClick r:id="rId6"/>
              </a:rPr>
              <a:t>eloquentjavascript.net/08_error.html</a:t>
            </a:r>
            <a:endParaRPr lang="en-US" dirty="0" smtClean="0"/>
          </a:p>
          <a:p>
            <a:r>
              <a:rPr lang="en-US" dirty="0">
                <a:hlinkClick r:id="rId7"/>
              </a:rPr>
              <a:t>http://</a:t>
            </a:r>
            <a:r>
              <a:rPr lang="en-US" dirty="0" smtClean="0">
                <a:hlinkClick r:id="rId7"/>
              </a:rPr>
              <a:t>www.pluralsight.com/courses/fixing-common-javascript-bugs</a:t>
            </a:r>
            <a:endParaRPr lang="en-US" dirty="0" smtClean="0"/>
          </a:p>
          <a:p>
            <a:r>
              <a:rPr lang="en-US" dirty="0">
                <a:hlinkClick r:id="rId8"/>
              </a:rPr>
              <a:t>https://trackjs.com</a:t>
            </a:r>
            <a:r>
              <a:rPr lang="en-US" dirty="0" smtClean="0">
                <a:hlinkClick r:id="rId8"/>
              </a:rPr>
              <a:t>/</a:t>
            </a:r>
            <a:endParaRPr lang="en-US" dirty="0" smtClean="0"/>
          </a:p>
          <a:p>
            <a:r>
              <a:rPr lang="en-US" dirty="0">
                <a:hlinkClick r:id="rId9"/>
              </a:rPr>
              <a:t>http://www.standardista.com/javascript/15-common-javascript-gotchas</a:t>
            </a:r>
            <a:r>
              <a:rPr lang="en-US" dirty="0" smtClean="0">
                <a:hlinkClick r:id="rId9"/>
              </a:rPr>
              <a:t>/</a:t>
            </a:r>
            <a:endParaRPr lang="en-US" dirty="0" smtClean="0"/>
          </a:p>
          <a:p>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9180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4"/>
          <p:cNvSpPr>
            <a:spLocks noGrp="1"/>
          </p:cNvSpPr>
          <p:nvPr>
            <p:ph type="pic" sz="quarter" idx="13"/>
          </p:nvPr>
        </p:nvSpPr>
        <p:spPr/>
      </p:sp>
      <p:sp>
        <p:nvSpPr>
          <p:cNvPr id="2" name="Title 1"/>
          <p:cNvSpPr>
            <a:spLocks noGrp="1"/>
          </p:cNvSpPr>
          <p:nvPr>
            <p:ph type="title"/>
          </p:nvPr>
        </p:nvSpPr>
        <p:spPr/>
        <p:txBody>
          <a:bodyPr/>
          <a:lstStyle/>
          <a:p>
            <a:r>
              <a:rPr lang="en-US" dirty="0" smtClean="0">
                <a:solidFill>
                  <a:schemeClr val="bg1"/>
                </a:solidFill>
              </a:rPr>
              <a:t>@</a:t>
            </a:r>
            <a:r>
              <a:rPr lang="en-US" dirty="0" err="1" smtClean="0">
                <a:solidFill>
                  <a:schemeClr val="bg1"/>
                </a:solidFill>
              </a:rPr>
              <a:t>ramisayar</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96812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48" r="110"/>
          <a:stretch/>
        </p:blipFill>
        <p:spPr/>
      </p:pic>
      <p:sp>
        <p:nvSpPr>
          <p:cNvPr id="4" name="Footer Placeholder 3"/>
          <p:cNvSpPr>
            <a:spLocks noGrp="1"/>
          </p:cNvSpPr>
          <p:nvPr>
            <p:ph type="ftr" sz="quarter" idx="11"/>
          </p:nvPr>
        </p:nvSpPr>
        <p:spPr/>
        <p:txBody>
          <a:bodyPr/>
          <a:lstStyle/>
          <a:p>
            <a:r>
              <a:rPr lang="en-US" smtClean="0"/>
              <a:t>JS Open Day TO - @RAMISAYAR</a:t>
            </a:r>
            <a:endParaRPr lang="en-US"/>
          </a:p>
        </p:txBody>
      </p:sp>
      <p:sp>
        <p:nvSpPr>
          <p:cNvPr id="12" name="TextBox 11"/>
          <p:cNvSpPr txBox="1"/>
          <p:nvPr/>
        </p:nvSpPr>
        <p:spPr>
          <a:xfrm>
            <a:off x="237995" y="6290588"/>
            <a:ext cx="2684453" cy="430887"/>
          </a:xfrm>
          <a:prstGeom prst="rect">
            <a:avLst/>
          </a:prstGeom>
          <a:noFill/>
        </p:spPr>
        <p:txBody>
          <a:bodyPr wrap="none" rtlCol="0">
            <a:spAutoFit/>
          </a:bodyPr>
          <a:lstStyle/>
          <a:p>
            <a:r>
              <a:rPr lang="en-US" sz="2200" dirty="0" smtClean="0">
                <a:latin typeface="League Gothic" panose="00000500000000000000" pitchFamily="50" charset="0"/>
              </a:rPr>
              <a:t>Image from </a:t>
            </a:r>
            <a:r>
              <a:rPr lang="en-US" sz="2200" dirty="0" smtClean="0">
                <a:latin typeface="League Gothic" panose="00000500000000000000" pitchFamily="50" charset="0"/>
                <a:hlinkClick r:id="rId3"/>
              </a:rPr>
              <a:t>developermeme.com</a:t>
            </a:r>
            <a:endParaRPr lang="en-US" sz="2200" dirty="0">
              <a:latin typeface="League Gothic" panose="00000500000000000000" pitchFamily="50" charset="0"/>
            </a:endParaRPr>
          </a:p>
        </p:txBody>
      </p:sp>
    </p:spTree>
    <p:extLst>
      <p:ext uri="{BB962C8B-B14F-4D97-AF65-F5344CB8AC3E}">
        <p14:creationId xmlns:p14="http://schemas.microsoft.com/office/powerpoint/2010/main" val="1222355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Errors in JavaScript</a:t>
            </a:r>
            <a:endParaRPr lang="en-US" dirty="0"/>
          </a:p>
        </p:txBody>
      </p:sp>
      <p:sp>
        <p:nvSpPr>
          <p:cNvPr id="6" name="Content Placeholder 5"/>
          <p:cNvSpPr>
            <a:spLocks noGrp="1"/>
          </p:cNvSpPr>
          <p:nvPr>
            <p:ph idx="1"/>
          </p:nvPr>
        </p:nvSpPr>
        <p:spPr/>
        <p:txBody>
          <a:bodyPr/>
          <a:lstStyle/>
          <a:p>
            <a:r>
              <a:rPr lang="en-US" dirty="0" smtClean="0"/>
              <a:t>Loading Errors</a:t>
            </a:r>
          </a:p>
          <a:p>
            <a:pPr lvl="1"/>
            <a:r>
              <a:rPr lang="en-US" dirty="0" smtClean="0"/>
              <a:t>E.g. Incorrect syntax, </a:t>
            </a:r>
            <a:r>
              <a:rPr lang="en-US" dirty="0" err="1"/>
              <a:t>m</a:t>
            </a:r>
            <a:r>
              <a:rPr lang="en-US" dirty="0" err="1" smtClean="0"/>
              <a:t>inification</a:t>
            </a:r>
            <a:r>
              <a:rPr lang="en-US" dirty="0" smtClean="0"/>
              <a:t> errors, network-related errors, missing files, etc.</a:t>
            </a:r>
          </a:p>
          <a:p>
            <a:r>
              <a:rPr lang="en-US" dirty="0" smtClean="0"/>
              <a:t>Runtime Errors</a:t>
            </a:r>
          </a:p>
          <a:p>
            <a:pPr lvl="1"/>
            <a:r>
              <a:rPr lang="en-US" dirty="0" smtClean="0"/>
              <a:t>E.g. Syntax errors, misspelled variables, illegal assignment, variables/classes don’t exist, etc. </a:t>
            </a:r>
          </a:p>
          <a:p>
            <a:r>
              <a:rPr lang="en-US" dirty="0" smtClean="0"/>
              <a:t>Logic Errors</a:t>
            </a:r>
          </a:p>
          <a:p>
            <a:pPr lvl="1"/>
            <a:r>
              <a:rPr lang="en-US" dirty="0" smtClean="0"/>
              <a:t>E.g. </a:t>
            </a:r>
            <a:r>
              <a:rPr lang="en-US" b="1" dirty="0" smtClean="0"/>
              <a:t>BUGS</a:t>
            </a:r>
            <a:r>
              <a:rPr lang="en-US" dirty="0" smtClean="0"/>
              <a:t>! But also errors due to format and parameters (JSON vs XML), </a:t>
            </a:r>
            <a:r>
              <a:rPr lang="en-US" dirty="0" err="1" smtClean="0"/>
              <a:t>etc</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2791653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Errors in JavaScript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778" y="1825625"/>
            <a:ext cx="5844444" cy="4351338"/>
          </a:xfrm>
        </p:spPr>
      </p:pic>
      <p:sp>
        <p:nvSpPr>
          <p:cNvPr id="4" name="Footer Placeholder 3"/>
          <p:cNvSpPr>
            <a:spLocks noGrp="1"/>
          </p:cNvSpPr>
          <p:nvPr>
            <p:ph type="ftr" sz="quarter" idx="11"/>
          </p:nvPr>
        </p:nvSpPr>
        <p:spPr/>
        <p:txBody>
          <a:bodyPr/>
          <a:lstStyle/>
          <a:p>
            <a:r>
              <a:rPr lang="en-US" smtClean="0"/>
              <a:t>JS Open Day TO - @RAMISAYAR</a:t>
            </a:r>
            <a:endParaRPr lang="en-US"/>
          </a:p>
        </p:txBody>
      </p:sp>
      <p:grpSp>
        <p:nvGrpSpPr>
          <p:cNvPr id="10" name="Group 9"/>
          <p:cNvGrpSpPr/>
          <p:nvPr/>
        </p:nvGrpSpPr>
        <p:grpSpPr>
          <a:xfrm>
            <a:off x="671010" y="2299106"/>
            <a:ext cx="3367590" cy="1587079"/>
            <a:chOff x="416404" y="2800147"/>
            <a:chExt cx="3367590" cy="1587079"/>
          </a:xfrm>
        </p:grpSpPr>
        <p:sp>
          <p:nvSpPr>
            <p:cNvPr id="6" name="Rectangle 5"/>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Down Arrow 8"/>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rot="4667525">
            <a:off x="7448631" y="964618"/>
            <a:ext cx="3367590" cy="1587079"/>
            <a:chOff x="416404" y="2800147"/>
            <a:chExt cx="3367590" cy="1587079"/>
          </a:xfrm>
        </p:grpSpPr>
        <p:sp>
          <p:nvSpPr>
            <p:cNvPr id="12" name="Rectangle 11"/>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Down Arrow 12"/>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4667525">
            <a:off x="7499673" y="3749291"/>
            <a:ext cx="3367590" cy="1587079"/>
            <a:chOff x="416404" y="2800147"/>
            <a:chExt cx="3367590" cy="1587079"/>
          </a:xfrm>
        </p:grpSpPr>
        <p:sp>
          <p:nvSpPr>
            <p:cNvPr id="15" name="Rectangle 14"/>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Down Arrow 15"/>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6187858" y="2617940"/>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85614" y="4221491"/>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1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734" y="101600"/>
            <a:ext cx="9008533" cy="6756400"/>
          </a:xfrm>
        </p:spPr>
      </p:pic>
      <p:sp>
        <p:nvSpPr>
          <p:cNvPr id="3" name="Footer Placeholder 2"/>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485188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609" b="10609"/>
          <a:stretch>
            <a:fillRect/>
          </a:stretch>
        </p:blipFill>
        <p:spPr/>
      </p:pic>
      <p:sp>
        <p:nvSpPr>
          <p:cNvPr id="3" name="Title 2"/>
          <p:cNvSpPr>
            <a:spLocks noGrp="1"/>
          </p:cNvSpPr>
          <p:nvPr>
            <p:ph type="title"/>
          </p:nvPr>
        </p:nvSpPr>
        <p:spPr/>
        <p:txBody>
          <a:bodyPr/>
          <a:lstStyle/>
          <a:p>
            <a:r>
              <a:rPr lang="en-US" dirty="0" smtClean="0">
                <a:solidFill>
                  <a:schemeClr val="bg1"/>
                </a:solidFill>
              </a:rPr>
              <a:t>But what really happens… </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JS Open Day TO - @RAMISAYAR</a:t>
            </a:r>
            <a:endParaRPr lang="en-US"/>
          </a:p>
        </p:txBody>
      </p:sp>
    </p:spTree>
    <p:extLst>
      <p:ext uri="{BB962C8B-B14F-4D97-AF65-F5344CB8AC3E}">
        <p14:creationId xmlns:p14="http://schemas.microsoft.com/office/powerpoint/2010/main" val="187460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3.xml><?xml version="1.0" encoding="utf-8"?>
<ds:datastoreItem xmlns:ds="http://schemas.openxmlformats.org/officeDocument/2006/customXml" ds:itemID="{B91D0F85-582A-44D6-AD1E-4CB486C41569}">
  <ds:schemaRefs>
    <ds:schemaRef ds:uri="http://schemas.microsoft.com/office/2006/metadata/properties"/>
    <ds:schemaRef ds:uri="http://schemas.microsoft.com/office/2006/documentManagement/types"/>
    <ds:schemaRef ds:uri="dff2e961-dbd1-4b6a-ab85-d84f915edb70"/>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3424</TotalTime>
  <Words>1085</Words>
  <Application>Microsoft Office PowerPoint</Application>
  <PresentationFormat>Widescreen</PresentationFormat>
  <Paragraphs>188</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League Gothic</vt:lpstr>
      <vt:lpstr>Open Sans Light</vt:lpstr>
      <vt:lpstr>Wingdings</vt:lpstr>
      <vt:lpstr>Rami Sayar Presentation Template</vt:lpstr>
      <vt:lpstr>Here Be Dragons JavaScript Debugging</vt:lpstr>
      <vt:lpstr>PowerPoint Presentation</vt:lpstr>
      <vt:lpstr>Agenda</vt:lpstr>
      <vt:lpstr>@ramisayar</vt:lpstr>
      <vt:lpstr>PowerPoint Presentation</vt:lpstr>
      <vt:lpstr>Types of Errors in JavaScript</vt:lpstr>
      <vt:lpstr>Locations of Errors in JavaScript</vt:lpstr>
      <vt:lpstr>PowerPoint Presentation</vt:lpstr>
      <vt:lpstr>But what really happens… </vt:lpstr>
      <vt:lpstr>Debugging &amp; Introspection Tools</vt:lpstr>
      <vt:lpstr>Typical Logic Errors in JavaScript</vt:lpstr>
      <vt:lpstr>Debugging &amp; Introspection Tools</vt:lpstr>
      <vt:lpstr>Demo: Introspection Tools</vt:lpstr>
      <vt:lpstr>Debugging Node Apps – node-inspector</vt:lpstr>
      <vt:lpstr>Debugging Node Apps – node-inspector</vt:lpstr>
      <vt:lpstr>Demo: Node-Inspector</vt:lpstr>
      <vt:lpstr>IDE Demo: Code</vt:lpstr>
      <vt:lpstr>Not All Debugging Happens During Development…</vt:lpstr>
      <vt:lpstr>Occasionally…</vt:lpstr>
      <vt:lpstr>You Can Debug Production Node Applications!</vt:lpstr>
      <vt:lpstr>Enabling Debugging on a Node Process</vt:lpstr>
      <vt:lpstr>Connecting to a Remote Node Process</vt:lpstr>
      <vt:lpstr>Demo: Debugging Remote Node Process</vt:lpstr>
      <vt:lpstr>“your website doesn’t work on my pc”</vt:lpstr>
      <vt:lpstr>Debugging JavaScript in Remote Browsers</vt:lpstr>
      <vt:lpstr>PowerPoint Presentation</vt:lpstr>
      <vt:lpstr>Vorlon.JS</vt:lpstr>
      <vt:lpstr>Getting Started with Vorlon.JS</vt:lpstr>
      <vt:lpstr>Using Vorlon.JS to Remote Debug</vt:lpstr>
      <vt:lpstr>Demo: Public Vorlon.JS - bit.ly/jsopendemo</vt:lpstr>
      <vt:lpstr>Other Tools: Vantage</vt:lpstr>
      <vt:lpstr>Demo: Vantage</vt:lpstr>
      <vt:lpstr>PowerPoint Presentation</vt:lpstr>
      <vt:lpstr>What did we learn?</vt:lpstr>
      <vt:lpstr>  Image from Mendhak, licensed under CC Attribution-ShareAlike 2.0 Generic</vt:lpstr>
      <vt:lpstr>Thank You! Questions?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389</cp:revision>
  <dcterms:created xsi:type="dcterms:W3CDTF">2014-09-13T22:27:19Z</dcterms:created>
  <dcterms:modified xsi:type="dcterms:W3CDTF">2015-11-23T17:56:17Z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