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06" r:id="rId2"/>
    <p:sldId id="507" r:id="rId3"/>
    <p:sldId id="508" r:id="rId4"/>
    <p:sldId id="509" r:id="rId5"/>
    <p:sldId id="510" r:id="rId6"/>
    <p:sldId id="511" r:id="rId7"/>
    <p:sldId id="512" r:id="rId8"/>
    <p:sldId id="513" r:id="rId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30"/>
    <a:srgbClr val="FFCC00"/>
    <a:srgbClr val="99CCFF"/>
    <a:srgbClr val="6699FF"/>
    <a:srgbClr val="970007"/>
    <a:srgbClr val="FFF9E6"/>
    <a:srgbClr val="AE000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fld id="{119682D8-1E45-3949-8543-2271B825B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8" name="Picture 6" descr="Monogram_B&amp;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8807450"/>
            <a:ext cx="8905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67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3" tIns="46586" rIns="93173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fld id="{478F8D83-9D64-9947-BC06-6597D1961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4" name="Picture 8" descr="Monogram_B&amp;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8807450"/>
            <a:ext cx="8905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7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5113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1034"/>
          <p:cNvSpPr>
            <a:spLocks noChangeArrowheads="1"/>
          </p:cNvSpPr>
          <p:nvPr/>
        </p:nvSpPr>
        <p:spPr bwMode="auto">
          <a:xfrm>
            <a:off x="0" y="6477000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>
              <a:latin typeface="Trebuchet MS" charset="0"/>
              <a:cs typeface="+mn-cs"/>
            </a:endParaRPr>
          </a:p>
        </p:txBody>
      </p:sp>
      <p:sp>
        <p:nvSpPr>
          <p:cNvPr id="4208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5775325"/>
            <a:ext cx="4953000" cy="1025525"/>
          </a:xfrm>
        </p:spPr>
        <p:txBody>
          <a:bodyPr/>
          <a:lstStyle>
            <a:lvl1pPr marL="0" indent="0" algn="r">
              <a:buFont typeface="Wingdings" charset="0"/>
              <a:buNone/>
              <a:defRPr sz="2000" b="0">
                <a:latin typeface="Times New Roman" charset="0"/>
              </a:defRPr>
            </a:lvl1pPr>
          </a:lstStyle>
          <a:p>
            <a:pPr lvl="0"/>
            <a:r>
              <a:rPr lang="en-US" noProof="0" smtClean="0"/>
              <a:t>Click to edit Subtitle</a:t>
            </a:r>
          </a:p>
        </p:txBody>
      </p:sp>
      <p:sp>
        <p:nvSpPr>
          <p:cNvPr id="420873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265238"/>
            <a:ext cx="8001000" cy="86677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8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6F7D-0835-6C4E-8B27-FFE11745A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99AA9-9A43-B648-A1D6-7F1080CB2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CFFED-D713-574F-9539-4A7489678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90F7A-A171-3A4F-8058-2CB34EE6E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0CC-0851-D249-9083-6368A4EDA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45C79-A8C8-9E4D-8269-A41BA21A4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48B0-372F-C74B-BA1F-A5CC066AC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C6F8F-266D-B04A-AB38-4C7A0DADA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BFF1C-139C-AD42-A20B-2F791E8C2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FC704-E413-7040-9FE9-BFCF34EAF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27" name="Picture 36" descr="Picture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55113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67475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0198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5257B708-55A9-994D-9259-D4902F20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52400" y="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charset="0"/>
        <a:buChar char="§"/>
        <a:defRPr sz="32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68313" y="2406650"/>
            <a:ext cx="8229600" cy="8667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Robot-Assisted Machine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Shop Safety</a:t>
            </a:r>
          </a:p>
        </p:txBody>
      </p:sp>
      <p:sp>
        <p:nvSpPr>
          <p:cNvPr id="38913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3216275" y="5886450"/>
            <a:ext cx="5775325" cy="9144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cs typeface="+mn-cs"/>
              </a:rPr>
              <a:t>Aaron Fineman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cs typeface="+mn-cs"/>
              </a:rPr>
              <a:t>Prof Sonia </a:t>
            </a:r>
            <a:r>
              <a:rPr lang="en-US" dirty="0" err="1" smtClean="0">
                <a:cs typeface="+mn-cs"/>
              </a:rPr>
              <a:t>Chernova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1A5D93-4ACA-AA40-B034-3D74B100725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Why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00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People still get hurt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buClr>
                <a:srgbClr val="000000"/>
              </a:buClr>
              <a:defRPr/>
            </a:pPr>
            <a:r>
              <a:rPr lang="en-US" dirty="0" smtClean="0">
                <a:cs typeface="+mn-cs"/>
              </a:rPr>
              <a:t>2010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statistics </a:t>
            </a:r>
            <a:r>
              <a:rPr lang="en-US" sz="1600" dirty="0" smtClean="0">
                <a:solidFill>
                  <a:srgbClr val="000000"/>
                </a:solidFill>
                <a:cs typeface="+mn-cs"/>
              </a:rPr>
              <a:t>(courtesy of Brookhaven National Laboratories)</a:t>
            </a:r>
          </a:p>
          <a:p>
            <a:pPr lvl="1">
              <a:defRPr/>
            </a:pPr>
            <a:r>
              <a:rPr lang="en-US" dirty="0" smtClean="0"/>
              <a:t>18,000 injured</a:t>
            </a:r>
          </a:p>
          <a:p>
            <a:pPr lvl="1">
              <a:defRPr/>
            </a:pPr>
            <a:r>
              <a:rPr lang="en-US" dirty="0" smtClean="0"/>
              <a:t>800 dead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Camera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Industrial Robot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Safe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40398B-BECE-AB49-B755-2C7EBCA47BFD}" type="slidenum">
              <a:rPr lang="en-US"/>
              <a:pPr>
                <a:defRPr/>
              </a:pPr>
              <a:t>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54113" y="1893888"/>
            <a:ext cx="12700" cy="519112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157288" y="3154363"/>
            <a:ext cx="11112" cy="519112"/>
          </a:xfrm>
          <a:prstGeom prst="straightConnector1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Who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External safety tools </a:t>
            </a:r>
            <a:r>
              <a:rPr lang="en-US" dirty="0" smtClean="0">
                <a:cs typeface="+mn-cs"/>
                <a:sym typeface="Wingdings"/>
              </a:rPr>
              <a:t> None</a:t>
            </a:r>
          </a:p>
          <a:p>
            <a:pPr>
              <a:defRPr/>
            </a:pPr>
            <a:r>
              <a:rPr lang="en-US" dirty="0" smtClean="0">
                <a:cs typeface="+mn-cs"/>
                <a:sym typeface="Wingdings"/>
              </a:rPr>
              <a:t>Safety features  </a:t>
            </a:r>
            <a:r>
              <a:rPr lang="en-US" dirty="0" err="1" smtClean="0">
                <a:cs typeface="+mn-cs"/>
                <a:sym typeface="Wingdings"/>
              </a:rPr>
              <a:t>SawStop</a:t>
            </a:r>
            <a:endParaRPr lang="en-US" dirty="0" smtClean="0">
              <a:cs typeface="+mn-cs"/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F496F7-0259-0641-B6F0-D9516B327EE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717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2540000"/>
            <a:ext cx="4508500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781050" y="5892800"/>
            <a:ext cx="431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/>
              <a:t>http://www.finewoodworking.com/media/w00188_02.jpg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FANUC LR Mate 200iB 6-axis arm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Webcam</a:t>
            </a:r>
          </a:p>
          <a:p>
            <a:pPr>
              <a:defRPr/>
            </a:pPr>
            <a:r>
              <a:rPr lang="en-US" dirty="0" err="1" smtClean="0">
                <a:cs typeface="+mn-cs"/>
              </a:rPr>
              <a:t>OpenCV</a:t>
            </a:r>
            <a:r>
              <a:rPr lang="en-US" dirty="0" smtClean="0">
                <a:cs typeface="+mn-cs"/>
              </a:rPr>
              <a:t> + </a:t>
            </a:r>
            <a:r>
              <a:rPr lang="en-US" dirty="0" err="1" smtClean="0">
                <a:cs typeface="+mn-cs"/>
              </a:rPr>
              <a:t>Haar</a:t>
            </a:r>
            <a:r>
              <a:rPr lang="en-US" dirty="0" smtClean="0">
                <a:cs typeface="+mn-cs"/>
              </a:rPr>
              <a:t> classifier cascades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304E43-227B-D342-BE50-7B8985AD0609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024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171825"/>
            <a:ext cx="21526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935413"/>
            <a:ext cx="1662113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1300163" y="5437188"/>
            <a:ext cx="231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200"/>
              <a:t>http://podcast.njit.edu/webcam.jpg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Bad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Slow</a:t>
            </a:r>
          </a:p>
          <a:p>
            <a:pPr>
              <a:defRPr/>
            </a:pPr>
            <a:r>
              <a:rPr lang="en-US" dirty="0" err="1" smtClean="0">
                <a:cs typeface="+mn-cs"/>
              </a:rPr>
              <a:t>Haar</a:t>
            </a:r>
            <a:r>
              <a:rPr lang="en-US" dirty="0" smtClean="0">
                <a:cs typeface="+mn-cs"/>
              </a:rPr>
              <a:t> CC’s are inaccurate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Still some time before cameras can keep your fingers safe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9F675-E2A4-D543-AB5B-78F01AC27BC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Movie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F51587-C04C-5A40-AEDE-65D53EC209E0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Questions/Discussion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Worcester Polytechnic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B01F29-1C12-2142-AF98-636D55799EA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ised_Master">
  <a:themeElements>
    <a:clrScheme name="Revised_Master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AAB8AA"/>
      </a:accent5>
      <a:accent6>
        <a:srgbClr val="8A2D00"/>
      </a:accent6>
      <a:hlink>
        <a:srgbClr val="006699"/>
      </a:hlink>
      <a:folHlink>
        <a:srgbClr val="B2B2B2"/>
      </a:folHlink>
    </a:clrScheme>
    <a:fontScheme name="Revised_Master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Revised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vised_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008A00"/>
        </a:accent6>
        <a:hlink>
          <a:srgbClr val="66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vised_Master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8A2D00"/>
        </a:accent6>
        <a:hlink>
          <a:srgbClr val="00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126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</vt:lpstr>
      <vt:lpstr>ＭＳ Ｐゴシック</vt:lpstr>
      <vt:lpstr>Arial</vt:lpstr>
      <vt:lpstr>Times New Roman</vt:lpstr>
      <vt:lpstr>Wingdings</vt:lpstr>
      <vt:lpstr>Trebuchet MS</vt:lpstr>
      <vt:lpstr>Revised_Master</vt:lpstr>
      <vt:lpstr>Robot-Assisted Machine Shop Safety</vt:lpstr>
      <vt:lpstr>Why</vt:lpstr>
      <vt:lpstr>What</vt:lpstr>
      <vt:lpstr>Who Else?</vt:lpstr>
      <vt:lpstr>How</vt:lpstr>
      <vt:lpstr>Results</vt:lpstr>
      <vt:lpstr>Movie</vt:lpstr>
      <vt:lpstr>Questions/Discussion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Block #1 - Title</dc:title>
  <dc:creator>Academic Technology Center</dc:creator>
  <cp:lastModifiedBy>Aaron Fineman</cp:lastModifiedBy>
  <cp:revision>15</cp:revision>
  <cp:lastPrinted>2002-05-16T20:57:59Z</cp:lastPrinted>
  <dcterms:created xsi:type="dcterms:W3CDTF">2003-01-09T15:31:10Z</dcterms:created>
  <dcterms:modified xsi:type="dcterms:W3CDTF">2011-03-02T19:02:23Z</dcterms:modified>
</cp:coreProperties>
</file>