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1"/>
  </p:notesMasterIdLst>
  <p:handoutMasterIdLst>
    <p:handoutMasterId r:id="rId42"/>
  </p:handoutMasterIdLst>
  <p:sldIdLst>
    <p:sldId id="256" r:id="rId6"/>
    <p:sldId id="257" r:id="rId7"/>
    <p:sldId id="314" r:id="rId8"/>
    <p:sldId id="315" r:id="rId9"/>
    <p:sldId id="259" r:id="rId10"/>
    <p:sldId id="274" r:id="rId11"/>
    <p:sldId id="307" r:id="rId12"/>
    <p:sldId id="312" r:id="rId13"/>
    <p:sldId id="308" r:id="rId14"/>
    <p:sldId id="317" r:id="rId15"/>
    <p:sldId id="318" r:id="rId16"/>
    <p:sldId id="319" r:id="rId17"/>
    <p:sldId id="320" r:id="rId18"/>
    <p:sldId id="306" r:id="rId19"/>
    <p:sldId id="295" r:id="rId20"/>
    <p:sldId id="297" r:id="rId21"/>
    <p:sldId id="298" r:id="rId22"/>
    <p:sldId id="301" r:id="rId23"/>
    <p:sldId id="302" r:id="rId24"/>
    <p:sldId id="299" r:id="rId25"/>
    <p:sldId id="300" r:id="rId26"/>
    <p:sldId id="310" r:id="rId27"/>
    <p:sldId id="323" r:id="rId28"/>
    <p:sldId id="304" r:id="rId29"/>
    <p:sldId id="305" r:id="rId30"/>
    <p:sldId id="303" r:id="rId31"/>
    <p:sldId id="311" r:id="rId32"/>
    <p:sldId id="322" r:id="rId33"/>
    <p:sldId id="321" r:id="rId34"/>
    <p:sldId id="309" r:id="rId35"/>
    <p:sldId id="313" r:id="rId36"/>
    <p:sldId id="266" r:id="rId37"/>
    <p:sldId id="265" r:id="rId38"/>
    <p:sldId id="262" r:id="rId39"/>
    <p:sldId id="31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90595" autoAdjust="0"/>
  </p:normalViewPr>
  <p:slideViewPr>
    <p:cSldViewPr>
      <p:cViewPr varScale="1">
        <p:scale>
          <a:sx n="95" d="100"/>
          <a:sy n="95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Spring</a:t>
          </a:r>
          <a:endParaRPr lang="de-DE" sz="3900" kern="1200" dirty="0"/>
        </a:p>
      </dsp:txBody>
      <dsp:txXfrm rot="16200000">
        <a:off x="762000" y="-762000"/>
        <a:ext cx="1524000" cy="3048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Groovy</a:t>
          </a:r>
          <a:endParaRPr lang="de-DE" sz="3900" kern="1200" dirty="0"/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Hibernate</a:t>
          </a:r>
          <a:endParaRPr lang="de-DE" sz="3900" kern="1200" dirty="0"/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SiteMesh</a:t>
          </a:r>
          <a:endParaRPr lang="de-DE" sz="3900" kern="1200" dirty="0"/>
        </a:p>
      </dsp:txBody>
      <dsp:txXfrm rot="5400000">
        <a:off x="3810000" y="1777999"/>
        <a:ext cx="1524000" cy="3048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chemeClr val="tx2"/>
              </a:solidFill>
            </a:rPr>
            <a:t>Grails</a:t>
          </a:r>
          <a:endParaRPr lang="de-DE" sz="3900" b="1" kern="1200" dirty="0">
            <a:solidFill>
              <a:schemeClr val="tx2"/>
            </a:solidFill>
          </a:endParaRPr>
        </a:p>
      </dsp:txBody>
      <dsp:txXfrm>
        <a:off x="2133600" y="1523999"/>
        <a:ext cx="18288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fred4jupiter" TargetMode="External"/><Relationship Id="rId3" Type="http://schemas.openxmlformats.org/officeDocument/2006/relationships/hyperlink" Target="http://twitter.com/stefanglase" TargetMode="External"/><Relationship Id="rId7" Type="http://schemas.openxmlformats.org/officeDocument/2006/relationships/hyperlink" Target="http://twitter.com/fred4jupi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://github.com/codescap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jpeg"/><Relationship Id="rId5" Type="http://schemas.openxmlformats.org/officeDocument/2006/relationships/image" Target="../media/image31.jpeg"/><Relationship Id="rId4" Type="http://schemas.openxmlformats.org/officeDocument/2006/relationships/hyperlink" Target="mailto:michael.steaehler@opitz-consulting.com" TargetMode="External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1,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'Fred',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1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'Fred'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'Feuerstein'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1,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'Fred',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2,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'Wilma',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'Feuerstein'),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3,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'Betty',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4,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'Barney',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5,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'Bam-Bam',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['Fred', 'Wilma']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['Feuerstein':2, 'Geröllheimer':3]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'}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!"}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File('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"""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"$i: 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98" y="2564904"/>
            <a:ext cx="8051804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000897" y="486916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3"/>
              </a:rPr>
              <a:t>twitter.com/</a:t>
            </a:r>
            <a:r>
              <a:rPr lang="de-DE" sz="1600" dirty="0" err="1" smtClean="0">
                <a:hlinkClick r:id="rId3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4"/>
              </a:rPr>
              <a:t>github.com/</a:t>
            </a:r>
            <a:r>
              <a:rPr lang="de-DE" sz="1600" dirty="0" err="1" smtClean="0">
                <a:hlinkClick r:id="rId4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1314706" y="5589240"/>
            <a:ext cx="2250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7"/>
              </a:rPr>
              <a:t>twitter.com/fred4jupiter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8"/>
              </a:rPr>
              <a:t>github.com/fred4jupiter</a:t>
            </a:r>
            <a:endParaRPr lang="de-DE" sz="1600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196751"/>
            <a:ext cx="8640960" cy="47525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547664" y="1412776"/>
            <a:ext cx="6048672" cy="469915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2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320325"/>
      </p:ext>
    </p:extLst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24871" y="1834852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268760"/>
            <a:ext cx="5328592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51520" y="5462667"/>
            <a:ext cx="871296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47620" y="2456262"/>
            <a:ext cx="8643998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apezoid 3"/>
          <p:cNvSpPr>
            <a:spLocks/>
          </p:cNvSpPr>
          <p:nvPr/>
        </p:nvSpPr>
        <p:spPr>
          <a:xfrm rot="5400000">
            <a:off x="2779938" y="2124718"/>
            <a:ext cx="3600400" cy="2608564"/>
          </a:xfrm>
          <a:prstGeom prst="trapezoid">
            <a:avLst>
              <a:gd name="adj" fmla="val 18212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>
          <a:xfrm rot="5400000">
            <a:off x="-180197" y="2132525"/>
            <a:ext cx="3599738" cy="2592287"/>
          </a:xfrm>
          <a:prstGeom prst="trapezoid">
            <a:avLst>
              <a:gd name="adj" fmla="val 17301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40400" y="2053344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SOA/BPM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Exadata</a:t>
            </a:r>
            <a:r>
              <a:rPr lang="de-DE" sz="1700" noProof="0" dirty="0" smtClean="0">
                <a:solidFill>
                  <a:schemeClr val="tx2"/>
                </a:solidFill>
              </a:rPr>
              <a:t>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Exalogic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78960" y="2011153"/>
            <a:ext cx="2145420" cy="2858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 / Kollegen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600 Kunden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Branchen-</a:t>
            </a:r>
            <a:br>
              <a:rPr lang="de-DE" sz="1600" dirty="0" smtClean="0">
                <a:solidFill>
                  <a:schemeClr val="tx2"/>
                </a:solidFill>
              </a:rPr>
            </a:br>
            <a:r>
              <a:rPr lang="de-DE" sz="1600" dirty="0" smtClean="0">
                <a:solidFill>
                  <a:schemeClr val="tx2"/>
                </a:solidFill>
              </a:rPr>
              <a:t>   übergreifend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endParaRPr lang="de-DE" sz="1600" dirty="0" smtClean="0">
              <a:solidFill>
                <a:schemeClr val="tx2"/>
              </a:solidFill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450 Kollegen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An 8 Standorten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rapezoid 7"/>
          <p:cNvSpPr>
            <a:spLocks/>
          </p:cNvSpPr>
          <p:nvPr/>
        </p:nvSpPr>
        <p:spPr>
          <a:xfrm rot="5400000">
            <a:off x="5715990" y="2124718"/>
            <a:ext cx="3600400" cy="2608564"/>
          </a:xfrm>
          <a:prstGeom prst="trapezoid">
            <a:avLst>
              <a:gd name="adj" fmla="val 17101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15012" y="1988840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Tätigkeits-</a:t>
            </a:r>
            <a:b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330" y="5497354"/>
            <a:ext cx="1728000" cy="7581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220" y="5497354"/>
            <a:ext cx="1728000" cy="8661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62916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feld 19"/>
          <p:cNvSpPr txBox="1"/>
          <p:nvPr/>
        </p:nvSpPr>
        <p:spPr>
          <a:xfrm>
            <a:off x="323528" y="1124744"/>
            <a:ext cx="8496944" cy="504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 ORACLE Center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Excellence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3" descr="V:\Marketing u Vertriebsmaterial\Logos und Banner\Partner-Logos\Oracle\Oracle RAC Specialized\GIF\O_SpecPlat_OracleRealAppClusters_cl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043" y="5494919"/>
            <a:ext cx="1728000" cy="864000"/>
          </a:xfrm>
          <a:prstGeom prst="rect">
            <a:avLst/>
          </a:prstGeom>
          <a:noFill/>
        </p:spPr>
      </p:pic>
      <p:pic>
        <p:nvPicPr>
          <p:cNvPr id="3" name="Picture 4" descr="V:\Marketing u Vertriebsmaterial\Logos und Banner\Partner-Logos\Oracle\Oracle DB Specialized\O_SpecPlat_OracleDatabase\GIF\O_SpecPlat_OracleDatabase_cl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" y="5484396"/>
            <a:ext cx="1728000" cy="745412"/>
          </a:xfrm>
          <a:prstGeom prst="rect">
            <a:avLst/>
          </a:prstGeom>
          <a:noFill/>
        </p:spPr>
      </p:pic>
      <p:pic>
        <p:nvPicPr>
          <p:cNvPr id="1029" name="Picture 5" descr="V:\Marketing u Vertriebsmaterial\Logos und Banner\Partner-Logos\Oracle\Oracel OEL Specialized\GIF\O_SpecPlat_OracleEntLinux_cl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915" y="5495580"/>
            <a:ext cx="1728000" cy="74541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816" y="4293096"/>
            <a:ext cx="2088232" cy="5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>
            <a:off x="251520" y="14847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Ihre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Stefan Glase, Senior Consultant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1628800"/>
            <a:ext cx="6715142" cy="114300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600" dirty="0" smtClean="0">
                <a:solidFill>
                  <a:schemeClr val="accent6"/>
                </a:solidFill>
              </a:rPr>
              <a:t/>
            </a:r>
            <a:br>
              <a:rPr sz="1600" dirty="0" smtClean="0">
                <a:solidFill>
                  <a:schemeClr val="accent6"/>
                </a:solidFill>
              </a:rPr>
            </a:br>
            <a:r>
              <a:rPr sz="1600" dirty="0" smtClean="0"/>
              <a:t>Telefon	+49 2261 60 01</a:t>
            </a:r>
            <a:r>
              <a:rPr lang="de-DE" sz="1600" dirty="0" smtClean="0"/>
              <a:t>-</a:t>
            </a:r>
            <a:r>
              <a:rPr sz="1600" dirty="0" smtClean="0"/>
              <a:t>1093</a:t>
            </a:r>
          </a:p>
          <a:p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357158" y="3068960"/>
            <a:ext cx="6715172" cy="428628"/>
          </a:xfrm>
        </p:spPr>
        <p:txBody>
          <a:bodyPr/>
          <a:lstStyle/>
          <a:p>
            <a:r>
              <a:rPr dirty="0" smtClean="0"/>
              <a:t>Michael Stähler, Senior Consultant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57188" y="3284414"/>
            <a:ext cx="6715142" cy="108069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Gummersbach GmbH</a:t>
            </a:r>
            <a:br>
              <a:rPr sz="1600" dirty="0" smtClean="0"/>
            </a:br>
            <a:r>
              <a:rPr sz="1600" dirty="0" smtClean="0">
                <a:hlinkClick r:id="rId4"/>
              </a:rPr>
              <a:t>michael.steaehler@opitz-consulting.com</a:t>
            </a:r>
            <a:r>
              <a:rPr sz="1600" dirty="0" smtClean="0"/>
              <a:t> </a:t>
            </a:r>
            <a:br>
              <a:rPr sz="1600" dirty="0" smtClean="0"/>
            </a:br>
            <a:r>
              <a:rPr sz="1600" dirty="0" smtClean="0"/>
              <a:t>Telefon	</a:t>
            </a:r>
            <a:r>
              <a:rPr lang="de-DE" sz="1600" dirty="0" smtClean="0"/>
              <a:t>+49 2261 60 01-1180 </a:t>
            </a:r>
            <a:r>
              <a:rPr sz="1600" dirty="0" smtClean="0"/>
              <a:t/>
            </a:r>
            <a:br>
              <a:rPr sz="1600" dirty="0" smtClean="0"/>
            </a:br>
            <a:endParaRPr sz="1600" dirty="0" smtClean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" name="Gruppieren 41"/>
          <p:cNvGrpSpPr/>
          <p:nvPr/>
        </p:nvGrpSpPr>
        <p:grpSpPr>
          <a:xfrm>
            <a:off x="6365397" y="4939732"/>
            <a:ext cx="2527083" cy="1225572"/>
            <a:chOff x="368057" y="4365104"/>
            <a:chExt cx="2934748" cy="1225572"/>
          </a:xfrm>
        </p:grpSpPr>
        <p:sp>
          <p:nvSpPr>
            <p:cNvPr id="43" name="Textfeld 42"/>
            <p:cNvSpPr txBox="1"/>
            <p:nvPr/>
          </p:nvSpPr>
          <p:spPr>
            <a:xfrm>
              <a:off x="751891" y="4403204"/>
              <a:ext cx="2550914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youtube.com/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 smtClean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slideshare.net/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xing.com/group-51062.460375</a:t>
              </a:r>
              <a:endParaRPr lang="de-DE" sz="1100" b="1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801807"/>
              <a:ext cx="360000" cy="355385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5233727"/>
              <a:ext cx="360000" cy="356949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365104"/>
              <a:ext cx="360000" cy="357966"/>
            </a:xfrm>
            <a:prstGeom prst="rect">
              <a:avLst/>
            </a:prstGeom>
          </p:spPr>
        </p:pic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l="10504" r="11606"/>
          <a:stretch>
            <a:fillRect/>
          </a:stretch>
        </p:blipFill>
        <p:spPr>
          <a:xfrm>
            <a:off x="7380312" y="1357298"/>
            <a:ext cx="1224136" cy="1571636"/>
          </a:xfrm>
        </p:spPr>
      </p:pic>
      <p:pic>
        <p:nvPicPr>
          <p:cNvPr id="30" name="Picture 2" descr="Benutzeravatar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5188" y="3068638"/>
            <a:ext cx="1571625" cy="157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3959" y="5987778"/>
            <a:ext cx="8646240" cy="6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Besuchen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Vorträge</a:t>
            </a:r>
            <a:r>
              <a:rPr lang="en-US" dirty="0" smtClean="0"/>
              <a:t> von OPITZ CONSULTING und </a:t>
            </a:r>
            <a:r>
              <a:rPr lang="en-US" dirty="0" err="1" smtClean="0"/>
              <a:t>unseren</a:t>
            </a:r>
            <a:r>
              <a:rPr lang="en-US" dirty="0" smtClean="0"/>
              <a:t> Stand (Nr. 236)!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61229493"/>
              </p:ext>
            </p:extLst>
          </p:nvPr>
        </p:nvGraphicFramePr>
        <p:xfrm>
          <a:off x="360363" y="1189736"/>
          <a:ext cx="8423274" cy="45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493"/>
                <a:gridCol w="2700023"/>
                <a:gridCol w="2807758"/>
              </a:tblGrid>
              <a:tr h="260375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Dienstag, 15. November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Mittwoch,</a:t>
                      </a:r>
                      <a:r>
                        <a:rPr lang="de-DE" sz="900" b="1" baseline="0" dirty="0" smtClean="0"/>
                        <a:t> 16.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Donnerstag, 17.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71599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MySQL in an Oracle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driven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datacenter</a:t>
                      </a:r>
                      <a:r>
                        <a:rPr lang="de-DE" sz="900" b="1" baseline="0" dirty="0" smtClean="0"/>
                        <a:t/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Singapur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Das ungleiche Paar – Koexistenz von OWB und ODI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Grails</a:t>
                      </a:r>
                      <a:r>
                        <a:rPr lang="de-DE" sz="900" b="1" dirty="0" smtClean="0"/>
                        <a:t> – Die Suche</a:t>
                      </a:r>
                      <a:r>
                        <a:rPr lang="de-DE" sz="900" b="1" baseline="0" dirty="0" smtClean="0"/>
                        <a:t> ist vorbei</a:t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09:00 bis 09:45 Uhr, Raum Riga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7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Oracle Forms </a:t>
                      </a:r>
                      <a:r>
                        <a:rPr lang="de-DE" sz="900" b="1" dirty="0" err="1" smtClean="0"/>
                        <a:t>meets</a:t>
                      </a:r>
                      <a:r>
                        <a:rPr lang="de-DE" sz="900" b="1" dirty="0" smtClean="0"/>
                        <a:t> BI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10:45 Uhr, Raum Kiew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Praxis Knowhow: Skalierung von SOA Suite 11g Cluster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Budapest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Enterprise </a:t>
                      </a:r>
                      <a:r>
                        <a:rPr lang="de-DE" sz="900" b="1" dirty="0" err="1" smtClean="0"/>
                        <a:t>Architecture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Deliverables</a:t>
                      </a:r>
                      <a:r>
                        <a:rPr lang="de-DE" sz="900" b="1" dirty="0" smtClean="0"/>
                        <a:t> – </a:t>
                      </a:r>
                      <a:r>
                        <a:rPr lang="de-DE" sz="900" b="1" dirty="0" err="1" smtClean="0"/>
                        <a:t>Let‘s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talk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about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results</a:t>
                      </a:r>
                      <a:r>
                        <a:rPr lang="de-DE" sz="900" b="1" dirty="0" smtClean="0"/>
                        <a:t>!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Prag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6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Minimale Latenz – Bedarfsgerechte Bereitstellung von Daten im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RAC ONE </a:t>
                      </a:r>
                      <a:r>
                        <a:rPr lang="de-DE" sz="900" b="1" dirty="0" err="1" smtClean="0"/>
                        <a:t>Node</a:t>
                      </a:r>
                      <a:r>
                        <a:rPr lang="de-DE" sz="900" b="1" dirty="0" smtClean="0"/>
                        <a:t> 11.2.0.2.</a:t>
                      </a:r>
                      <a:r>
                        <a:rPr lang="de-DE" sz="900" b="1" baseline="0" dirty="0" smtClean="0"/>
                        <a:t> – Wo ist meine Instanz?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13:00 bis 13:45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Brückentechnologie – Min. Downtime Plattform-Migration / Upgrade von 9 nach 11.2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ESSBASE und die OBIEE 11g – Aufbruch zu „echten“ OLAP-Analysen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BAM – Die unentdeckten Möglichkeiten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13:00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13:45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Versteckte Schätze in BPM&amp;SOA Suite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– gesammelte</a:t>
                      </a:r>
                      <a:r>
                        <a:rPr lang="de-DE" sz="900" b="1" baseline="0" dirty="0" smtClean="0"/>
                        <a:t> Projekterfahrungen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SOA </a:t>
                      </a:r>
                      <a:r>
                        <a:rPr lang="de-DE" sz="900" b="1" dirty="0" err="1" smtClean="0"/>
                        <a:t>Continuous</a:t>
                      </a:r>
                      <a:r>
                        <a:rPr lang="de-DE" sz="900" b="1" dirty="0" smtClean="0"/>
                        <a:t>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 Uhr, Raum Riga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Neues zur Oracle</a:t>
                      </a:r>
                      <a:r>
                        <a:rPr lang="de-DE" sz="900" b="1" baseline="0" dirty="0" smtClean="0"/>
                        <a:t> Lizenzierung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Unterbrechungsfreies Reporting: Hochverfügbarkeit von OWB bis</a:t>
                      </a:r>
                      <a:r>
                        <a:rPr lang="de-DE" sz="900" b="1" baseline="0" dirty="0" smtClean="0"/>
                        <a:t> BIEE 11g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12:00 bis 12:45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Agile BI mit OBIEE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14:00 bis 14:45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</a:t>
                      </a:r>
                      <a:r>
                        <a:rPr lang="de-DE" sz="900" b="1" dirty="0" err="1" smtClean="0"/>
                        <a:t>Resource</a:t>
                      </a:r>
                      <a:r>
                        <a:rPr lang="de-DE" sz="900" b="1" dirty="0" smtClean="0"/>
                        <a:t> Management</a:t>
                      </a:r>
                    </a:p>
                    <a:p>
                      <a:r>
                        <a:rPr lang="de-DE" sz="900" b="1" dirty="0" smtClean="0"/>
                        <a:t>13:00 bis 13:45 Uhr, Raum St. Petersburg</a:t>
                      </a:r>
                      <a:endParaRPr lang="de-DE" sz="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 Crux mit dem Delta – vom </a:t>
                      </a:r>
                      <a:r>
                        <a:rPr lang="de-DE" sz="900" b="1" dirty="0" err="1" smtClean="0"/>
                        <a:t>Fullload</a:t>
                      </a:r>
                      <a:r>
                        <a:rPr lang="de-DE" sz="900" b="1" dirty="0" smtClean="0"/>
                        <a:t> zum </a:t>
                      </a:r>
                      <a:r>
                        <a:rPr lang="de-DE" sz="900" b="1" dirty="0" err="1" smtClean="0"/>
                        <a:t>Incremental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Load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Kopenhagen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Forms</a:t>
                      </a:r>
                      <a:r>
                        <a:rPr lang="de-DE" sz="900" b="1" baseline="0" dirty="0" smtClean="0"/>
                        <a:t> Legacy – ein ADF Panorama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14:00 bis 14:45 Uhr, Konferenzraum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Automatisiertes Konfigurationsmanagement</a:t>
                      </a:r>
                      <a:r>
                        <a:rPr lang="de-DE" sz="900" b="1" baseline="0" dirty="0" smtClean="0"/>
                        <a:t> mit Puppet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16:00 bis 16:45 Uhr, </a:t>
                      </a:r>
                      <a:r>
                        <a:rPr lang="de-DE" sz="900" b="1" baseline="0" dirty="0" err="1" smtClean="0">
                          <a:solidFill>
                            <a:schemeClr val="accent1"/>
                          </a:solidFill>
                        </a:rPr>
                        <a:t>Koferenzraum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Deseaster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Recovery</a:t>
                      </a:r>
                      <a:r>
                        <a:rPr lang="de-DE" sz="900" b="1" dirty="0" smtClean="0"/>
                        <a:t> bei </a:t>
                      </a:r>
                      <a:r>
                        <a:rPr lang="de-DE" sz="900" b="1" dirty="0" err="1" smtClean="0"/>
                        <a:t>Grid</a:t>
                      </a:r>
                      <a:r>
                        <a:rPr lang="de-DE" sz="900" b="1" dirty="0" smtClean="0"/>
                        <a:t> Infrastructure</a:t>
                      </a:r>
                      <a:r>
                        <a:rPr lang="de-DE" sz="900" b="1" baseline="0" dirty="0" smtClean="0"/>
                        <a:t> 11.2 mit zwei Rechenzentren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15:00 Uhr, Raum Hongkong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Effizientere ETL mit Table </a:t>
                      </a:r>
                      <a:r>
                        <a:rPr lang="de-DE" sz="900" b="1" dirty="0" err="1" smtClean="0"/>
                        <a:t>Function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68958" y="6062663"/>
            <a:ext cx="802352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youtube.com/</a:t>
            </a:r>
            <a:r>
              <a:rPr lang="de-DE" sz="1100" b="1" dirty="0" err="1" smtClean="0"/>
              <a:t>opitzconsulting</a:t>
            </a:r>
            <a:r>
              <a:rPr lang="de-DE" sz="1100" b="1" dirty="0" smtClean="0"/>
              <a:t>  	    slideshare.net/</a:t>
            </a:r>
            <a:r>
              <a:rPr lang="de-DE" sz="1100" b="1" dirty="0" err="1" smtClean="0"/>
              <a:t>opitzconsulting</a:t>
            </a:r>
            <a:r>
              <a:rPr lang="de-DE" sz="1100" b="1" dirty="0"/>
              <a:t>	</a:t>
            </a:r>
            <a:r>
              <a:rPr lang="de-DE" sz="1100" b="1" dirty="0" smtClean="0"/>
              <a:t>    xing.com/group-51062.460375</a:t>
            </a:r>
            <a:endParaRPr lang="de-DE" sz="11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16" y="5949280"/>
            <a:ext cx="504056" cy="4975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17" y="5952926"/>
            <a:ext cx="501046" cy="496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5949280"/>
            <a:ext cx="499623" cy="49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8768242"/>
      </p:ext>
    </p:extLst>
  </p:cSld>
  <p:clrMapOvr>
    <a:masterClrMapping/>
  </p:clrMapOvr>
  <p:transition spd="slow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1402</Words>
  <Application>Microsoft Office PowerPoint</Application>
  <PresentationFormat>Bildschirmpräsentation (4:3)</PresentationFormat>
  <Paragraphs>376</Paragraphs>
  <Slides>35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2 - OC Vorlage lokal</vt:lpstr>
      <vt:lpstr>Grails - Die Suche ist vorbei</vt:lpstr>
      <vt:lpstr>Wer sind wir?</vt:lpstr>
      <vt:lpstr>Folie 3</vt:lpstr>
      <vt:lpstr>Besuchen Sie auch die anderen Vorträge von OPITZ CONSULTING und unseren Stand (Nr. 236)!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Operationen auf Collections mit Groovy</vt:lpstr>
      <vt:lpstr>Vereinfachtes File-Handling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Folie 20</vt:lpstr>
      <vt:lpstr>Folie 21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Ihre Ansprechpartner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184</cp:revision>
  <dcterms:created xsi:type="dcterms:W3CDTF">2011-06-06T07:05:48Z</dcterms:created>
  <dcterms:modified xsi:type="dcterms:W3CDTF">2011-11-04T16:06:51Z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