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34"/>
  </p:notesMasterIdLst>
  <p:handoutMasterIdLst>
    <p:handoutMasterId r:id="rId35"/>
  </p:handoutMasterIdLst>
  <p:sldIdLst>
    <p:sldId id="286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14" r:id="rId17"/>
    <p:sldId id="300" r:id="rId18"/>
    <p:sldId id="301" r:id="rId19"/>
    <p:sldId id="306" r:id="rId20"/>
    <p:sldId id="307" r:id="rId21"/>
    <p:sldId id="309" r:id="rId22"/>
    <p:sldId id="313" r:id="rId23"/>
    <p:sldId id="308" r:id="rId24"/>
    <p:sldId id="292" r:id="rId25"/>
    <p:sldId id="293" r:id="rId26"/>
    <p:sldId id="310" r:id="rId27"/>
    <p:sldId id="311" r:id="rId28"/>
    <p:sldId id="312" r:id="rId29"/>
    <p:sldId id="302" r:id="rId30"/>
    <p:sldId id="303" r:id="rId31"/>
    <p:sldId id="304" r:id="rId32"/>
    <p:sldId id="305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952" autoAdjust="0"/>
  </p:normalViewPr>
  <p:slideViewPr>
    <p:cSldViewPr>
      <p:cViewPr varScale="1">
        <p:scale>
          <a:sx n="79" d="100"/>
          <a:sy n="79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lwgm001\KSHhh$\Sonstiges\Branchenverteil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rgbClr val="F2CC23"/>
              </a:solidFill>
            </c:spPr>
          </c:dPt>
          <c:dPt>
            <c:idx val="1"/>
            <c:spPr>
              <a:solidFill>
                <a:srgbClr val="C73E3A"/>
              </a:solidFill>
            </c:spPr>
          </c:dPt>
          <c:dPt>
            <c:idx val="2"/>
            <c:spPr>
              <a:solidFill>
                <a:srgbClr val="377BBA"/>
              </a:solidFill>
            </c:spPr>
          </c:dPt>
          <c:val>
            <c:numRef>
              <c:f>Tabelle1!$A$1:$A$3</c:f>
              <c:numCache>
                <c:formatCode>General</c:formatCode>
                <c:ptCount val="3"/>
                <c:pt idx="0">
                  <c:v>29</c:v>
                </c:pt>
                <c:pt idx="1">
                  <c:v>42</c:v>
                </c:pt>
                <c:pt idx="2">
                  <c:v>29</c:v>
                </c:pt>
              </c:numCache>
            </c:numRef>
          </c:val>
        </c:ser>
      </c:pie3DChart>
    </c:plotArea>
    <c:plotVisOnly val="1"/>
    <c:dispBlanksAs val="zero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9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97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1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jpeg"/><Relationship Id="rId11" Type="http://schemas.openxmlformats.org/officeDocument/2006/relationships/image" Target="../media/image19.png"/><Relationship Id="rId5" Type="http://schemas.openxmlformats.org/officeDocument/2006/relationships/image" Target="../media/image22.jpeg"/><Relationship Id="rId10" Type="http://schemas.openxmlformats.org/officeDocument/2006/relationships/image" Target="../media/image18.gif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4" name="Rechteck 43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2" name="Diagramm 41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305585469"/>
              </p:ext>
            </p:extLst>
          </p:nvPr>
        </p:nvGraphicFramePr>
        <p:xfrm>
          <a:off x="2831036" y="4506211"/>
          <a:ext cx="1322008" cy="7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7239" y="2479870"/>
            <a:ext cx="6408738" cy="10087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0529" y="4293096"/>
            <a:ext cx="5399956" cy="50405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4412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784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3170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5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500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12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3583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481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5391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77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ernuni-hagen.de/eclipse/index.php/Abstract_Syntax_Tree_(AST)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xexperience.com/2011/07/interview-with-the-developers-behind-groovyfx/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ovyfx-project/groovyfx" TargetMode="External"/><Relationship Id="rId2" Type="http://schemas.openxmlformats.org/officeDocument/2006/relationships/hyperlink" Target="http://svn.codehaus.org/gmod/groovyfx/trunk" TargetMode="Externa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GroovyFX" TargetMode="External"/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fxexperience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" TargetMode="External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entfesselt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</p:spPr>
        <p:txBody>
          <a:bodyPr/>
          <a:lstStyle/>
          <a:p>
            <a:r>
              <a:rPr lang="de-DE" sz="2400" dirty="0" smtClean="0"/>
              <a:t>OOP 2012</a:t>
            </a:r>
          </a:p>
          <a:p>
            <a:r>
              <a:rPr lang="de-DE" sz="2400" dirty="0" smtClean="0"/>
              <a:t>Stefan Glase</a:t>
            </a:r>
          </a:p>
          <a:p>
            <a:r>
              <a:rPr lang="de-DE" sz="2400" dirty="0" smtClean="0"/>
              <a:t>am 26.01.2012</a:t>
            </a:r>
            <a:endParaRPr lang="de-DE" sz="2400" dirty="0"/>
          </a:p>
        </p:txBody>
      </p:sp>
      <p:pic>
        <p:nvPicPr>
          <p:cNvPr id="28674" name="Picture 2" descr="https://github.com/groovyfx-project/groovyfx/raw/develop/artwork/GroovyFX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40466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260" y="1554427"/>
            <a:ext cx="4877481" cy="4115375"/>
          </a:xfrm>
        </p:spPr>
      </p:pic>
      <p:sp>
        <p:nvSpPr>
          <p:cNvPr id="5" name="Textfeld 4"/>
          <p:cNvSpPr txBox="1"/>
          <p:nvPr/>
        </p:nvSpPr>
        <p:spPr>
          <a:xfrm>
            <a:off x="1763688" y="6381328"/>
            <a:ext cx="733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http://wiki.fernuni-hagen.de/eclipse/index.php/Abstract_Syntax_Tree_(AST)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571869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5075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primary goal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JavaFX</a:t>
            </a:r>
            <a:r>
              <a:rPr lang="en-US" dirty="0" smtClean="0">
                <a:solidFill>
                  <a:srgbClr val="002060"/>
                </a:solidFill>
              </a:rPr>
              <a:t> development simpler and more concise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than what it takes in Java. This is done via numerous built-in features that Groovy provides, including the Tree Structured Language supported through </a:t>
            </a:r>
            <a:r>
              <a:rPr lang="en-US" dirty="0" err="1" smtClean="0">
                <a:solidFill>
                  <a:srgbClr val="002060"/>
                </a:solidFill>
              </a:rPr>
              <a:t>Groovy’s</a:t>
            </a:r>
            <a:r>
              <a:rPr lang="en-US" dirty="0" smtClean="0">
                <a:solidFill>
                  <a:srgbClr val="002060"/>
                </a:solidFill>
              </a:rPr>
              <a:t> Builder framework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makes declaring a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en-US" dirty="0" smtClean="0">
                <a:solidFill>
                  <a:srgbClr val="002060"/>
                </a:solidFill>
              </a:rPr>
              <a:t>closely resemble the actual </a:t>
            </a:r>
            <a:r>
              <a:rPr lang="en-US" dirty="0" err="1" smtClean="0">
                <a:solidFill>
                  <a:srgbClr val="002060"/>
                </a:solidFill>
              </a:rPr>
              <a:t>SceneGraph</a:t>
            </a:r>
            <a:r>
              <a:rPr lang="en-US" dirty="0" smtClean="0">
                <a:solidFill>
                  <a:srgbClr val="002060"/>
                </a:solidFill>
              </a:rPr>
              <a:t> itself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done through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GroovyFX’s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SceneGraphBuilder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object, that supports all the Controls, Shapes, Effects, and other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objects, as well as support for using </a:t>
            </a:r>
            <a:r>
              <a:rPr lang="en-US" dirty="0" smtClean="0">
                <a:solidFill>
                  <a:srgbClr val="002060"/>
                </a:solidFill>
              </a:rPr>
              <a:t>Groovy closures for event handling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6309320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http://fxexperience.com/2011/07/interview-with-the-developers-behind-groovyfx/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samples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Verdana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529681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paar Fakten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Open-Source-Projekt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Alpha 1.0 Stadium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2"/>
              </a:rPr>
              <a:t>http://svn.codehaus.org/gmod/groovyfx/trunk</a:t>
            </a:r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3"/>
              </a:rPr>
              <a:t>https://github.com/groovyfx-project/groovyfx</a:t>
            </a:r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Project-Lead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Jim Clarke, Dean </a:t>
            </a:r>
            <a:r>
              <a:rPr lang="de-DE" dirty="0" err="1" smtClean="0">
                <a:solidFill>
                  <a:srgbClr val="002060"/>
                </a:solidFill>
              </a:rPr>
              <a:t>Iverson</a:t>
            </a:r>
            <a:r>
              <a:rPr lang="de-DE" dirty="0" smtClean="0">
                <a:solidFill>
                  <a:srgbClr val="002060"/>
                </a:solidFill>
              </a:rPr>
              <a:t>, Dierk König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Lizenz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Apache </a:t>
            </a:r>
            <a:r>
              <a:rPr lang="de-DE" dirty="0" err="1" smtClean="0">
                <a:solidFill>
                  <a:srgbClr val="002060"/>
                </a:solidFill>
              </a:rPr>
              <a:t>License</a:t>
            </a:r>
            <a:r>
              <a:rPr lang="de-DE" dirty="0" smtClean="0">
                <a:solidFill>
                  <a:srgbClr val="002060"/>
                </a:solidFill>
              </a:rPr>
              <a:t>, Version 2.0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1412776"/>
            <a:ext cx="1898650" cy="4822825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Stefan 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339752" y="1368926"/>
            <a:ext cx="65756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PersonInJava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==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SimpleStringProperty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AA7700"/>
                </a:solidFill>
                <a:latin typeface="Consolas" pitchFamily="49" charset="0"/>
                <a:cs typeface="Consolas" pitchFamily="49" charset="0"/>
              </a:rPr>
              <a:t>// [...]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6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beans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891805"/>
            <a:ext cx="8229600" cy="2561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55600" marR="0" lvl="0" indent="-355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Canonical</a:t>
            </a:r>
            <a:endParaRPr lang="de-DE" sz="3200" b="1" dirty="0" smtClean="0">
              <a:solidFill>
                <a:srgbClr val="1E2959"/>
              </a:solidFill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Groovy AST</a:t>
            </a:r>
            <a:r>
              <a:rPr lang="de-DE" sz="3200" b="1" dirty="0" smtClean="0">
                <a:solidFill>
                  <a:srgbClr val="1E2959"/>
                </a:solidFill>
              </a:rPr>
              <a:t>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Tupel-Konstruktor</a:t>
            </a:r>
            <a:r>
              <a:rPr lang="de-DE" sz="3200" b="1" dirty="0" smtClean="0">
                <a:solidFill>
                  <a:srgbClr val="1E2959"/>
                </a:solidFill>
              </a:rPr>
              <a:t>, </a:t>
            </a:r>
            <a:r>
              <a:rPr lang="de-DE" sz="3200" b="1" dirty="0" err="1" smtClean="0">
                <a:solidFill>
                  <a:srgbClr val="1E2959"/>
                </a:solidFill>
              </a:rPr>
              <a:t>equals</a:t>
            </a:r>
            <a:r>
              <a:rPr lang="de-DE" sz="3200" b="1" dirty="0" smtClean="0">
                <a:solidFill>
                  <a:srgbClr val="1E2959"/>
                </a:solidFill>
              </a:rPr>
              <a:t>(), </a:t>
            </a:r>
            <a:r>
              <a:rPr lang="de-DE" sz="3200" b="1" dirty="0" err="1" smtClean="0">
                <a:solidFill>
                  <a:srgbClr val="1E2959"/>
                </a:solidFill>
              </a:rPr>
              <a:t>hashCode</a:t>
            </a:r>
            <a:r>
              <a:rPr lang="de-DE" sz="3200" b="1" dirty="0" smtClean="0">
                <a:solidFill>
                  <a:srgbClr val="1E2959"/>
                </a:solidFill>
              </a:rPr>
              <a:t>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toString</a:t>
            </a:r>
            <a:r>
              <a:rPr lang="de-DE" sz="3200" b="1" dirty="0" smtClean="0">
                <a:solidFill>
                  <a:srgbClr val="1E2959"/>
                </a:solidFill>
              </a:rPr>
              <a:t>()</a:t>
            </a:r>
          </a:p>
          <a:p>
            <a:pPr marL="355600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FXBindable</a:t>
            </a: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b="1" dirty="0" err="1" smtClean="0">
                <a:solidFill>
                  <a:srgbClr val="1E2959"/>
                </a:solidFill>
              </a:rPr>
              <a:t>GroovyFX</a:t>
            </a:r>
            <a:r>
              <a:rPr lang="de-DE" sz="3200" b="1" dirty="0" smtClean="0">
                <a:solidFill>
                  <a:srgbClr val="1E2959"/>
                </a:solidFill>
              </a:rPr>
              <a:t> AST-Transformation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&lt;Eigenschaft&gt;(), </a:t>
            </a:r>
            <a:r>
              <a:rPr lang="de-DE" sz="3200" b="1" dirty="0" err="1" smtClean="0">
                <a:solidFill>
                  <a:srgbClr val="1E2959"/>
                </a:solidFill>
              </a:rPr>
              <a:t>set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&lt;Eigenschaft&gt;Property()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'Stefan'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'Glase'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'Properties'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PropertyBindingSample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50" y="3038475"/>
            <a:ext cx="3009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492896"/>
            <a:ext cx="5904656" cy="3554344"/>
          </a:xfrm>
        </p:spPr>
      </p:pic>
      <p:sp>
        <p:nvSpPr>
          <p:cNvPr id="4" name="Textfeld 3"/>
          <p:cNvSpPr txBox="1"/>
          <p:nvPr/>
        </p:nvSpPr>
        <p:spPr>
          <a:xfrm>
            <a:off x="791580" y="169325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“Our goal with </a:t>
            </a:r>
            <a:r>
              <a:rPr lang="en-US" sz="2400" i="1" dirty="0" err="1" smtClean="0"/>
              <a:t>GroovyFX</a:t>
            </a:r>
            <a:r>
              <a:rPr lang="en-US" sz="2400" i="1" dirty="0" smtClean="0"/>
              <a:t> is to make it fun and easy to write client Java applications. So join in!” </a:t>
            </a:r>
            <a:r>
              <a:rPr lang="en-US" sz="2400" dirty="0" smtClean="0"/>
              <a:t>-- Dean Iverson</a:t>
            </a:r>
          </a:p>
          <a:p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und </a:t>
            </a:r>
            <a:r>
              <a:rPr lang="de-DE" sz="2400" b="1" dirty="0" err="1" smtClean="0"/>
              <a:t>GroovyFX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http://groovy.codehaus.org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http://groovy.codehaus.org/GroovyFX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http://fxexperience.com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1844824"/>
            <a:ext cx="6715172" cy="428628"/>
          </a:xfrm>
        </p:spPr>
        <p:txBody>
          <a:bodyPr>
            <a:noAutofit/>
          </a:bodyPr>
          <a:lstStyle/>
          <a:p>
            <a:r>
              <a:rPr sz="2800" dirty="0" smtClean="0"/>
              <a:t>Stefan Glase, Senior Consultant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574032"/>
            <a:ext cx="6715142" cy="1143000"/>
          </a:xfrm>
        </p:spPr>
        <p:txBody>
          <a:bodyPr>
            <a:noAutofit/>
          </a:bodyPr>
          <a:lstStyle/>
          <a:p>
            <a:r>
              <a:rPr sz="2000" dirty="0" smtClean="0"/>
              <a:t>OPITZ CONSULTING Gummersbach GmbH</a:t>
            </a:r>
            <a:br>
              <a:rPr sz="2000" dirty="0" smtClean="0"/>
            </a:br>
            <a:r>
              <a:rPr sz="20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2000" dirty="0" smtClean="0">
                <a:solidFill>
                  <a:schemeClr val="accent6"/>
                </a:solidFill>
              </a:rPr>
              <a:t/>
            </a:r>
            <a:br>
              <a:rPr sz="2000" dirty="0" smtClean="0">
                <a:solidFill>
                  <a:schemeClr val="accent6"/>
                </a:solidFill>
              </a:rPr>
            </a:br>
            <a:r>
              <a:rPr sz="2000" dirty="0" err="1" smtClean="0"/>
              <a:t>Telefon</a:t>
            </a:r>
            <a:r>
              <a:rPr lang="de-DE" sz="2000" dirty="0" smtClean="0"/>
              <a:t>:</a:t>
            </a:r>
            <a:r>
              <a:rPr sz="2000" dirty="0" smtClean="0"/>
              <a:t>	+49 2261 60 01</a:t>
            </a:r>
            <a:r>
              <a:rPr lang="de-DE" sz="2000" dirty="0" smtClean="0"/>
              <a:t>-</a:t>
            </a:r>
            <a:r>
              <a:rPr sz="2000" dirty="0" smtClean="0"/>
              <a:t>1093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Twitter</a:t>
            </a:r>
            <a:r>
              <a:rPr lang="de-DE" sz="2000" dirty="0" smtClean="0"/>
              <a:t>:	@</a:t>
            </a:r>
            <a:r>
              <a:rPr lang="de-DE" sz="2000" dirty="0" err="1" smtClean="0"/>
              <a:t>stefanglase</a:t>
            </a:r>
            <a:endParaRPr lang="de-DE" sz="20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504" r="11606"/>
          <a:stretch>
            <a:fillRect/>
          </a:stretch>
        </p:blipFill>
        <p:spPr>
          <a:xfrm>
            <a:off x="7155966" y="1844824"/>
            <a:ext cx="1448482" cy="1859668"/>
          </a:xfrm>
        </p:spPr>
      </p:pic>
      <p:grpSp>
        <p:nvGrpSpPr>
          <p:cNvPr id="27" name="Gruppieren 26"/>
          <p:cNvGrpSpPr/>
          <p:nvPr/>
        </p:nvGrpSpPr>
        <p:grpSpPr>
          <a:xfrm>
            <a:off x="3308459" y="4867724"/>
            <a:ext cx="2527083" cy="1657620"/>
            <a:chOff x="6365397" y="4939732"/>
            <a:chExt cx="2527083" cy="1657620"/>
          </a:xfrm>
        </p:grpSpPr>
        <p:grpSp>
          <p:nvGrpSpPr>
            <p:cNvPr id="3" name="Gruppieren 41"/>
            <p:cNvGrpSpPr/>
            <p:nvPr/>
          </p:nvGrpSpPr>
          <p:grpSpPr>
            <a:xfrm>
              <a:off x="6365397" y="4939732"/>
              <a:ext cx="2527083" cy="1615455"/>
              <a:chOff x="368057" y="4365104"/>
              <a:chExt cx="2934748" cy="1615455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51891" y="4403204"/>
                <a:ext cx="2550914" cy="1577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xing.com/group-51062.460375</a:t>
                </a:r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und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Groovy Basics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Basics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Nahtlose Integration existierender Java Klassen und Bibliotheken</a:t>
            </a:r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</Template>
  <TotalTime>0</TotalTime>
  <Words>704</Words>
  <Application>Microsoft Office PowerPoint</Application>
  <PresentationFormat>Bildschirmpräsentation (4:3)</PresentationFormat>
  <Paragraphs>191</Paragraphs>
  <Slides>27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OC-Vorlage_SSC</vt:lpstr>
      <vt:lpstr>OC-Vorlage (einfach)</vt:lpstr>
      <vt:lpstr>GroovyFX entfesselt JavaFX</vt:lpstr>
      <vt:lpstr>Stefan Glase, OPITZ CONSULTING</vt:lpstr>
      <vt:lpstr>Folie 3</vt:lpstr>
      <vt:lpstr>Agenda und Ziele</vt:lpstr>
      <vt:lpstr>Groovy Basics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Was ist GroovyFX?</vt:lpstr>
      <vt:lpstr>Was ist GroovyFX?</vt:lpstr>
      <vt:lpstr>Hello World mit GroovyFX</vt:lpstr>
      <vt:lpstr>Hello World mit GroovyFX</vt:lpstr>
      <vt:lpstr>Ein paar Fakten</vt:lpstr>
      <vt:lpstr>GroovyFX an Beispielen</vt:lpstr>
      <vt:lpstr>Properties in JavaFX</vt:lpstr>
      <vt:lpstr>Properties in GroovyFX</vt:lpstr>
      <vt:lpstr>Properties Beispiel</vt:lpstr>
      <vt:lpstr>Properties Beispiel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GroovyFX entfesselt JavaFX</dc:title>
  <dc:subject>OC Corporate Design 2009</dc:subject>
  <dc:creator>Stefan Glase</dc:creator>
  <cp:lastModifiedBy>Stefan Glase</cp:lastModifiedBy>
  <cp:revision>53</cp:revision>
  <dcterms:created xsi:type="dcterms:W3CDTF">2012-01-10T11:37:19Z</dcterms:created>
  <dcterms:modified xsi:type="dcterms:W3CDTF">2012-01-23T13:20:46Z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