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42"/>
  </p:notesMasterIdLst>
  <p:handoutMasterIdLst>
    <p:handoutMasterId r:id="rId43"/>
  </p:handoutMasterIdLst>
  <p:sldIdLst>
    <p:sldId id="286" r:id="rId7"/>
    <p:sldId id="288" r:id="rId8"/>
    <p:sldId id="289" r:id="rId9"/>
    <p:sldId id="290" r:id="rId10"/>
    <p:sldId id="291" r:id="rId11"/>
    <p:sldId id="295" r:id="rId12"/>
    <p:sldId id="296" r:id="rId13"/>
    <p:sldId id="297" r:id="rId14"/>
    <p:sldId id="298" r:id="rId15"/>
    <p:sldId id="299" r:id="rId16"/>
    <p:sldId id="314" r:id="rId17"/>
    <p:sldId id="300" r:id="rId18"/>
    <p:sldId id="301" r:id="rId19"/>
    <p:sldId id="306" r:id="rId20"/>
    <p:sldId id="307" r:id="rId21"/>
    <p:sldId id="308" r:id="rId22"/>
    <p:sldId id="309" r:id="rId23"/>
    <p:sldId id="313" r:id="rId24"/>
    <p:sldId id="315" r:id="rId25"/>
    <p:sldId id="292" r:id="rId26"/>
    <p:sldId id="293" r:id="rId27"/>
    <p:sldId id="310" r:id="rId28"/>
    <p:sldId id="311" r:id="rId29"/>
    <p:sldId id="312" r:id="rId30"/>
    <p:sldId id="317" r:id="rId31"/>
    <p:sldId id="316" r:id="rId32"/>
    <p:sldId id="318" r:id="rId33"/>
    <p:sldId id="319" r:id="rId34"/>
    <p:sldId id="320" r:id="rId35"/>
    <p:sldId id="321" r:id="rId36"/>
    <p:sldId id="322" r:id="rId37"/>
    <p:sldId id="302" r:id="rId38"/>
    <p:sldId id="303" r:id="rId39"/>
    <p:sldId id="304" r:id="rId40"/>
    <p:sldId id="305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952" autoAdjust="0"/>
  </p:normalViewPr>
  <p:slideViewPr>
    <p:cSldViewPr>
      <p:cViewPr varScale="1">
        <p:scale>
          <a:sx n="79" d="100"/>
          <a:sy n="79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lwgm001\KSHhh$\Sonstiges\Branchenverteil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dPt>
            <c:idx val="0"/>
            <c:spPr>
              <a:solidFill>
                <a:srgbClr val="F2CC23"/>
              </a:solidFill>
            </c:spPr>
          </c:dPt>
          <c:dPt>
            <c:idx val="1"/>
            <c:spPr>
              <a:solidFill>
                <a:srgbClr val="C73E3A"/>
              </a:solidFill>
            </c:spPr>
          </c:dPt>
          <c:dPt>
            <c:idx val="2"/>
            <c:spPr>
              <a:solidFill>
                <a:srgbClr val="377BBA"/>
              </a:solidFill>
            </c:spPr>
          </c:dPt>
          <c:val>
            <c:numRef>
              <c:f>Tabelle1!$A$1:$A$3</c:f>
              <c:numCache>
                <c:formatCode>General</c:formatCode>
                <c:ptCount val="3"/>
                <c:pt idx="0">
                  <c:v>29</c:v>
                </c:pt>
                <c:pt idx="1">
                  <c:v>42</c:v>
                </c:pt>
                <c:pt idx="2">
                  <c:v>29</c:v>
                </c:pt>
              </c:numCache>
            </c:numRef>
          </c:val>
        </c:ser>
      </c:pie3DChart>
    </c:plotArea>
    <c:plotVisOnly val="1"/>
    <c:dispBlanksAs val="zero"/>
  </c:chart>
  <c:spPr>
    <a:ln>
      <a:noFill/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9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597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11" Type="http://schemas.openxmlformats.org/officeDocument/2006/relationships/chart" Target="../charts/chart1.xml"/><Relationship Id="rId5" Type="http://schemas.openxmlformats.org/officeDocument/2006/relationships/image" Target="../media/image3.jpeg"/><Relationship Id="rId10" Type="http://schemas.openxmlformats.org/officeDocument/2006/relationships/image" Target="../media/image19.png"/><Relationship Id="rId4" Type="http://schemas.openxmlformats.org/officeDocument/2006/relationships/image" Target="../media/image2.jpeg"/><Relationship Id="rId9" Type="http://schemas.openxmlformats.org/officeDocument/2006/relationships/image" Target="../media/image1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jpeg"/><Relationship Id="rId7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jpeg"/><Relationship Id="rId11" Type="http://schemas.openxmlformats.org/officeDocument/2006/relationships/image" Target="../media/image19.png"/><Relationship Id="rId5" Type="http://schemas.openxmlformats.org/officeDocument/2006/relationships/image" Target="../media/image22.jpeg"/><Relationship Id="rId10" Type="http://schemas.openxmlformats.org/officeDocument/2006/relationships/image" Target="../media/image18.gif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4" name="Rechteck 43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2" name="Diagramm 41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1305585469"/>
              </p:ext>
            </p:extLst>
          </p:nvPr>
        </p:nvGraphicFramePr>
        <p:xfrm>
          <a:off x="2831036" y="4506211"/>
          <a:ext cx="1322008" cy="79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7239" y="2479870"/>
            <a:ext cx="6408738" cy="10087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0529" y="4293096"/>
            <a:ext cx="5399956" cy="504056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44123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7847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3170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54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5006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12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4760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3583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94811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53913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23.01.2012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5773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  <p:sldLayoutId id="2147483737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ernuni-hagen.de/eclipse/index.php/Abstract_Syntax_Tree_(AST)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xexperience.com/2011/07/interview-with-the-developers-behind-groovyfx/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ovyfx-project/groovyfx" TargetMode="External"/><Relationship Id="rId2" Type="http://schemas.openxmlformats.org/officeDocument/2006/relationships/hyperlink" Target="http://svn.codehaus.org/gmod/groovyfx/trunk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jetbrains.dzone.com/articles/custom-groovy-dsl-support" TargetMode="Externa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oovyfx-project/groovyfx/blob/master/groovyfx/src/main/groovy/groovyx/javafx/TimelineBuilder.groovy" TargetMode="Externa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GroovyFX" TargetMode="External"/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fxexperience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" TargetMode="External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9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entfesselt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8061"/>
          </a:xfrm>
        </p:spPr>
        <p:txBody>
          <a:bodyPr/>
          <a:lstStyle/>
          <a:p>
            <a:r>
              <a:rPr lang="de-DE" sz="2400" dirty="0" smtClean="0"/>
              <a:t>OOP 2012</a:t>
            </a:r>
          </a:p>
          <a:p>
            <a:r>
              <a:rPr lang="de-DE" sz="2400" dirty="0" smtClean="0"/>
              <a:t>Stefan Glase</a:t>
            </a:r>
          </a:p>
          <a:p>
            <a:r>
              <a:rPr lang="de-DE" sz="2400" dirty="0" smtClean="0"/>
              <a:t>am 26.01.2012</a:t>
            </a:r>
            <a:endParaRPr lang="de-DE" sz="2400" dirty="0"/>
          </a:p>
        </p:txBody>
      </p:sp>
      <p:pic>
        <p:nvPicPr>
          <p:cNvPr id="28674" name="Picture 2" descr="https://github.com/groovyfx-project/groovyfx/raw/develop/artwork/GroovyFX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404664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Syntax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Ast-lif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260" y="1554427"/>
            <a:ext cx="4877481" cy="4115375"/>
          </a:xfrm>
        </p:spPr>
      </p:pic>
      <p:sp>
        <p:nvSpPr>
          <p:cNvPr id="5" name="Textfeld 4"/>
          <p:cNvSpPr txBox="1"/>
          <p:nvPr/>
        </p:nvSpPr>
        <p:spPr>
          <a:xfrm>
            <a:off x="1763688" y="6381328"/>
            <a:ext cx="733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http://wiki.fernuni-hagen.de/eclipse/index.php/Abstract_Syntax_Tree_(AST)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571869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750750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primary goal of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</a:t>
            </a:r>
            <a:r>
              <a:rPr lang="en-US" dirty="0" smtClean="0">
                <a:solidFill>
                  <a:srgbClr val="002060"/>
                </a:solidFill>
              </a:rPr>
              <a:t>make </a:t>
            </a:r>
            <a:r>
              <a:rPr lang="en-US" dirty="0" err="1" smtClean="0">
                <a:solidFill>
                  <a:srgbClr val="002060"/>
                </a:solidFill>
              </a:rPr>
              <a:t>JavaFX</a:t>
            </a:r>
            <a:r>
              <a:rPr lang="en-US" dirty="0" smtClean="0">
                <a:solidFill>
                  <a:srgbClr val="002060"/>
                </a:solidFill>
              </a:rPr>
              <a:t> development simpler and more concise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than what it takes in Java. This is done via numerous built-in features that Groovy provides, including the Tree Structured Language supported through </a:t>
            </a:r>
            <a:r>
              <a:rPr lang="en-US" dirty="0" err="1" smtClean="0">
                <a:solidFill>
                  <a:srgbClr val="002060"/>
                </a:solidFill>
              </a:rPr>
              <a:t>Groovy’s</a:t>
            </a:r>
            <a:r>
              <a:rPr lang="en-US" dirty="0" smtClean="0">
                <a:solidFill>
                  <a:srgbClr val="002060"/>
                </a:solidFill>
              </a:rPr>
              <a:t> Builder framework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makes declaring a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en-US" dirty="0" smtClean="0">
                <a:solidFill>
                  <a:srgbClr val="002060"/>
                </a:solidFill>
              </a:rPr>
              <a:t>closely resemble the actual </a:t>
            </a:r>
            <a:r>
              <a:rPr lang="en-US" dirty="0" err="1" smtClean="0">
                <a:solidFill>
                  <a:srgbClr val="002060"/>
                </a:solidFill>
              </a:rPr>
              <a:t>SceneGraph</a:t>
            </a:r>
            <a:r>
              <a:rPr lang="en-US" dirty="0" smtClean="0">
                <a:solidFill>
                  <a:srgbClr val="002060"/>
                </a:solidFill>
              </a:rPr>
              <a:t> itself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This is done through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GroovyFX’s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SceneGraphBuilder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object, that supports all the Controls, Shapes, Effects, and other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objects, as well as support for using </a:t>
            </a:r>
            <a:r>
              <a:rPr lang="en-US" dirty="0" smtClean="0">
                <a:solidFill>
                  <a:srgbClr val="002060"/>
                </a:solidFill>
              </a:rPr>
              <a:t>Groovy closures for event handling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6309320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http://fxexperience.com/2011/07/interview-with-the-developers-behind-groovyfx/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paar Fakten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Open-Source-Projekt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Alpha 1.0 Stadium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2"/>
              </a:rPr>
              <a:t>http://svn.codehaus.org/gmod/groovyfx/trunk</a:t>
            </a:r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3"/>
              </a:rPr>
              <a:t>https://github.com/groovyfx-project/groovyfx</a:t>
            </a:r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Project-Lead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Jim Clarke, Dean </a:t>
            </a:r>
            <a:r>
              <a:rPr lang="de-DE" dirty="0" err="1" smtClean="0">
                <a:solidFill>
                  <a:srgbClr val="002060"/>
                </a:solidFill>
              </a:rPr>
              <a:t>Iverson</a:t>
            </a:r>
            <a:r>
              <a:rPr lang="de-DE" dirty="0" smtClean="0">
                <a:solidFill>
                  <a:srgbClr val="002060"/>
                </a:solidFill>
              </a:rPr>
              <a:t>, Dierk König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Lizenz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Apache </a:t>
            </a:r>
            <a:r>
              <a:rPr lang="de-DE" dirty="0" err="1" smtClean="0">
                <a:solidFill>
                  <a:srgbClr val="002060"/>
                </a:solidFill>
              </a:rPr>
              <a:t>License</a:t>
            </a:r>
            <a:r>
              <a:rPr lang="de-DE" dirty="0" smtClean="0">
                <a:solidFill>
                  <a:srgbClr val="002060"/>
                </a:solidFill>
              </a:rPr>
              <a:t>, Version 2.0</a:t>
            </a:r>
            <a:endParaRPr lang="de-D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samples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Verdana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OOP'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b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280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OOP'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b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095500"/>
            <a:ext cx="571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DSL mit IDE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.</a:t>
            </a:r>
            <a:r>
              <a:rPr lang="de-DE" dirty="0" err="1" smtClean="0"/>
              <a:t>gdsl</a:t>
            </a:r>
            <a:r>
              <a:rPr lang="de-DE" dirty="0" smtClean="0"/>
              <a:t>-Extension für </a:t>
            </a:r>
            <a:r>
              <a:rPr lang="de-DE" dirty="0" err="1" smtClean="0"/>
              <a:t>IntelliJ</a:t>
            </a:r>
            <a:r>
              <a:rPr lang="de-DE" dirty="0" smtClean="0"/>
              <a:t> IDEA 9+</a:t>
            </a:r>
          </a:p>
          <a:p>
            <a:pPr lvl="1"/>
            <a:r>
              <a:rPr lang="de-DE" dirty="0" smtClean="0">
                <a:hlinkClick r:id="rId2"/>
              </a:rPr>
              <a:t>http://jetbrains.dzone.com/articles/custom-groovy-dsl-support</a:t>
            </a:r>
            <a:r>
              <a:rPr lang="de-DE" dirty="0" smtClean="0"/>
              <a:t> 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GroovyFX</a:t>
            </a:r>
            <a:r>
              <a:rPr lang="de-DE" dirty="0" smtClean="0"/>
              <a:t>-DSL-Deskriptor“ </a:t>
            </a:r>
            <a:r>
              <a:rPr lang="de-DE" dirty="0" err="1" smtClean="0"/>
              <a:t>groovyfx.gdsl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333" t="11321" r="58032" b="57912"/>
          <a:stretch>
            <a:fillRect/>
          </a:stretch>
        </p:blipFill>
        <p:spPr bwMode="auto">
          <a:xfrm>
            <a:off x="1475656" y="3861048"/>
            <a:ext cx="6192688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5696" y="1412776"/>
            <a:ext cx="1898650" cy="4822825"/>
          </a:xfr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Stefan Glase, OPITZ CONSULTING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339752" y="1368926"/>
            <a:ext cx="65756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PersonInJava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==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SimpleStringProperty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AA7700"/>
                </a:solidFill>
                <a:latin typeface="Consolas" pitchFamily="49" charset="0"/>
                <a:cs typeface="Consolas" pitchFamily="49" charset="0"/>
              </a:rPr>
              <a:t>// [...]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600" b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beans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3891805"/>
            <a:ext cx="8229600" cy="2561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55600" marR="0" lvl="0" indent="-355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Canonical</a:t>
            </a:r>
            <a:endParaRPr lang="de-DE" sz="3200" b="1" dirty="0" smtClean="0">
              <a:solidFill>
                <a:srgbClr val="1E2959"/>
              </a:solidFill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Groovy AST</a:t>
            </a:r>
            <a:r>
              <a:rPr lang="de-DE" sz="3200" b="1" dirty="0" smtClean="0">
                <a:solidFill>
                  <a:srgbClr val="1E2959"/>
                </a:solidFill>
              </a:rPr>
              <a:t>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Tupel-Konstruktor</a:t>
            </a:r>
            <a:r>
              <a:rPr lang="de-DE" sz="3200" b="1" dirty="0" smtClean="0">
                <a:solidFill>
                  <a:srgbClr val="1E2959"/>
                </a:solidFill>
              </a:rPr>
              <a:t>, </a:t>
            </a:r>
            <a:r>
              <a:rPr lang="de-DE" sz="3200" b="1" dirty="0" err="1" smtClean="0">
                <a:solidFill>
                  <a:srgbClr val="1E2959"/>
                </a:solidFill>
              </a:rPr>
              <a:t>equals</a:t>
            </a:r>
            <a:r>
              <a:rPr lang="de-DE" sz="3200" b="1" dirty="0" smtClean="0">
                <a:solidFill>
                  <a:srgbClr val="1E2959"/>
                </a:solidFill>
              </a:rPr>
              <a:t>(), </a:t>
            </a:r>
            <a:r>
              <a:rPr lang="de-DE" sz="3200" b="1" dirty="0" err="1" smtClean="0">
                <a:solidFill>
                  <a:srgbClr val="1E2959"/>
                </a:solidFill>
              </a:rPr>
              <a:t>hashCode</a:t>
            </a:r>
            <a:r>
              <a:rPr lang="de-DE" sz="3200" b="1" dirty="0" smtClean="0">
                <a:solidFill>
                  <a:srgbClr val="1E2959"/>
                </a:solidFill>
              </a:rPr>
              <a:t>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toString</a:t>
            </a:r>
            <a:r>
              <a:rPr lang="de-DE" sz="3200" b="1" dirty="0" smtClean="0">
                <a:solidFill>
                  <a:srgbClr val="1E2959"/>
                </a:solidFill>
              </a:rPr>
              <a:t>()</a:t>
            </a:r>
          </a:p>
          <a:p>
            <a:pPr marL="355600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FXBindable</a:t>
            </a: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b="1" dirty="0" err="1" smtClean="0">
                <a:solidFill>
                  <a:srgbClr val="1E2959"/>
                </a:solidFill>
              </a:rPr>
              <a:t>GroovyFX</a:t>
            </a:r>
            <a:r>
              <a:rPr lang="de-DE" sz="3200" b="1" dirty="0" smtClean="0">
                <a:solidFill>
                  <a:srgbClr val="1E2959"/>
                </a:solidFill>
              </a:rPr>
              <a:t> AST-Transformation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&lt;Eigenschaft&gt;(), </a:t>
            </a:r>
            <a:r>
              <a:rPr lang="de-DE" sz="3200" b="1" dirty="0" err="1" smtClean="0">
                <a:solidFill>
                  <a:srgbClr val="1E2959"/>
                </a:solidFill>
              </a:rPr>
              <a:t>set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&lt;Eigenschaft&gt;Property()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'Stefan'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'Glase'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b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person.firstName</a:t>
            </a:r>
            <a:endParaRPr lang="de-DE" sz="1600" b="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'Properties'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PropertyBindingSample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Wolkenförmige Legende 4"/>
          <p:cNvSpPr/>
          <p:nvPr/>
        </p:nvSpPr>
        <p:spPr>
          <a:xfrm>
            <a:off x="6300192" y="1340768"/>
            <a:ext cx="2232248" cy="1008112"/>
          </a:xfrm>
          <a:prstGeom prst="cloudCallout">
            <a:avLst>
              <a:gd name="adj1" fmla="val -95624"/>
              <a:gd name="adj2" fmla="val 410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Optionale Defaults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Wolkenförmige Legende 5"/>
          <p:cNvSpPr/>
          <p:nvPr/>
        </p:nvSpPr>
        <p:spPr>
          <a:xfrm>
            <a:off x="5580112" y="5301208"/>
            <a:ext cx="2714600" cy="900680"/>
          </a:xfrm>
          <a:prstGeom prst="cloudCallout">
            <a:avLst>
              <a:gd name="adj1" fmla="val -83327"/>
              <a:gd name="adj2" fmla="val -563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Property Binding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Wolkenförmige Legende 6"/>
          <p:cNvSpPr/>
          <p:nvPr/>
        </p:nvSpPr>
        <p:spPr>
          <a:xfrm>
            <a:off x="5868144" y="2708920"/>
            <a:ext cx="2930624" cy="1152128"/>
          </a:xfrm>
          <a:prstGeom prst="cloudCallout">
            <a:avLst>
              <a:gd name="adj1" fmla="val -118867"/>
              <a:gd name="adj2" fmla="val -18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Lesender und schreibender Zugriff auf Werte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050" y="3038475"/>
            <a:ext cx="3009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-DSL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-DSL mit </a:t>
            </a:r>
            <a:r>
              <a:rPr lang="de-DE" dirty="0" err="1" smtClean="0"/>
              <a:t>GroovyFX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/>
              <a:t>am Beispiel eines </a:t>
            </a:r>
            <a:r>
              <a:rPr lang="de-DE" sz="3100" dirty="0" err="1" smtClean="0"/>
              <a:t>PieChart</a:t>
            </a:r>
            <a:endParaRPr lang="de-DE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0" y="1633314"/>
            <a:ext cx="49149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PieChartSample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Erforderlicher Source-Code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>
                <a:solidFill>
                  <a:srgbClr val="000000"/>
                </a:solidFill>
                <a:latin typeface="Consolas"/>
              </a:rPr>
              <a:t>​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587564"/>
            <a:ext cx="65806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package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import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javafx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import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javafx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SceneGraphBuilder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def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= [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cool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12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hip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34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fancy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22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groovy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44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]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{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def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sgb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= </a:t>
            </a: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SceneGraphBuilder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()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sgb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stage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(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title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AA2222"/>
                </a:solidFill>
                <a:latin typeface="Consolas"/>
              </a:rPr>
              <a:t>'</a:t>
            </a:r>
            <a:r>
              <a:rPr lang="de-DE" sz="1600" dirty="0" err="1" smtClean="0">
                <a:solidFill>
                  <a:srgbClr val="AA2222"/>
                </a:solidFill>
                <a:latin typeface="Consolas"/>
              </a:rPr>
              <a:t>GroovyFX</a:t>
            </a:r>
            <a:r>
              <a:rPr lang="de-DE" sz="1600" dirty="0" smtClean="0">
                <a:solidFill>
                  <a:srgbClr val="AA2222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AA2222"/>
                </a:solidFill>
                <a:latin typeface="Consolas"/>
              </a:rPr>
              <a:t>is</a:t>
            </a:r>
            <a:r>
              <a:rPr lang="de-DE" sz="1600" dirty="0" smtClean="0">
                <a:solidFill>
                  <a:srgbClr val="AA2222"/>
                </a:solidFill>
                <a:latin typeface="Consolas"/>
              </a:rPr>
              <a:t>...'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visible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err="1" smtClean="0">
                <a:solidFill>
                  <a:srgbClr val="228811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) {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scene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{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        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pieChart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(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)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     }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 }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Wolkenförmige Legende 5"/>
          <p:cNvSpPr/>
          <p:nvPr/>
        </p:nvSpPr>
        <p:spPr>
          <a:xfrm>
            <a:off x="6588224" y="1700808"/>
            <a:ext cx="2304256" cy="792088"/>
          </a:xfrm>
          <a:prstGeom prst="cloudCallout">
            <a:avLst>
              <a:gd name="adj1" fmla="val -120417"/>
              <a:gd name="adj2" fmla="val 837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„Datenquelle“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Wolkenförmige Legende 6"/>
          <p:cNvSpPr/>
          <p:nvPr/>
        </p:nvSpPr>
        <p:spPr>
          <a:xfrm>
            <a:off x="3491880" y="5445224"/>
            <a:ext cx="2808312" cy="720080"/>
          </a:xfrm>
          <a:prstGeom prst="cloudCallout">
            <a:avLst>
              <a:gd name="adj1" fmla="val -62819"/>
              <a:gd name="adj2" fmla="val -1480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Komponente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steckt dahinter? Eine Factory!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PieChartFactory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NodeFactory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@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Override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newInstance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FactoryBuilderSupport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builder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FactoryBuilderSupport.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checkValueIsType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createChart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private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createChart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chart.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createPieChartData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chart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private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ObservableList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createPieChartData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ObservableList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((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{String k, Double v -&gt;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(k, v)}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FXCollections.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observableArrayList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Could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not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recognize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pie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chart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'$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'. Try an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ObservableList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+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        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PieChart.Data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objects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: ['Label 1': 75, 'Label 2': 25]"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Wolkenförmige Legende 6"/>
          <p:cNvSpPr/>
          <p:nvPr/>
        </p:nvSpPr>
        <p:spPr>
          <a:xfrm>
            <a:off x="5292080" y="2132856"/>
            <a:ext cx="3672408" cy="1008112"/>
          </a:xfrm>
          <a:prstGeom prst="cloudCallout">
            <a:avLst>
              <a:gd name="adj1" fmla="val -123472"/>
              <a:gd name="adj2" fmla="val -413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Handelt es sich bereits um ein </a:t>
            </a:r>
            <a:r>
              <a:rPr lang="de-DE" dirty="0" err="1" smtClean="0">
                <a:solidFill>
                  <a:schemeClr val="tx1"/>
                </a:solidFill>
              </a:rPr>
              <a:t>PieChart</a:t>
            </a:r>
            <a:r>
              <a:rPr lang="de-DE" dirty="0" smtClean="0">
                <a:solidFill>
                  <a:schemeClr val="tx1"/>
                </a:solidFill>
              </a:rPr>
              <a:t>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Wolkenförmige Legende 7"/>
          <p:cNvSpPr/>
          <p:nvPr/>
        </p:nvSpPr>
        <p:spPr>
          <a:xfrm>
            <a:off x="5580112" y="3717032"/>
            <a:ext cx="3384376" cy="1080120"/>
          </a:xfrm>
          <a:prstGeom prst="cloudCallout">
            <a:avLst>
              <a:gd name="adj1" fmla="val -100987"/>
              <a:gd name="adj2" fmla="val 680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 welchem Format liegen die Daten vor?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steckt dahinter? Ein </a:t>
            </a:r>
            <a:r>
              <a:rPr lang="de-DE" dirty="0" err="1" smtClean="0"/>
              <a:t>Builder</a:t>
            </a:r>
            <a:r>
              <a:rPr lang="de-DE" dirty="0" smtClean="0"/>
              <a:t>! </a:t>
            </a:r>
            <a:endParaRPr lang="de-DE" dirty="0"/>
          </a:p>
        </p:txBody>
      </p:sp>
      <p:sp>
        <p:nvSpPr>
          <p:cNvPr id="3" name="Inhaltsplatzhalt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 class </a:t>
            </a:r>
            <a:r>
              <a:rPr lang="en-US" sz="1000" dirty="0" err="1" smtClean="0">
                <a:solidFill>
                  <a:srgbClr val="445588"/>
                </a:solidFill>
                <a:latin typeface="Consolas" pitchFamily="49" charset="0"/>
                <a:ea typeface="Times New Roman"/>
                <a:cs typeface="Consolas" pitchFamily="49" charset="0"/>
              </a:rPr>
              <a:t>SceneGraphBuilder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extends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FactoryBuilderSupport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{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rgbClr val="A6A6A6"/>
                </a:solidFill>
                <a:latin typeface="Consolas" pitchFamily="49" charset="0"/>
                <a:ea typeface="Times New Roman"/>
                <a:cs typeface="Consolas" pitchFamily="49" charset="0"/>
              </a:rPr>
              <a:t>[SNIP]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public def </a:t>
            </a:r>
            <a:r>
              <a:rPr lang="en-US" sz="1000" dirty="0" err="1" smtClean="0">
                <a:solidFill>
                  <a:srgbClr val="99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registerCharts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 {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pieChart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PieChartFactory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lineChart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LineChart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areaChart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AreaChart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bubbleChart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BubbleChart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barChart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BarChart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scatterChart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ScatterChart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numberAxis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AxisFactory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NumberAxis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categoryAxis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AxisFactory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CategoryAxis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series</a:t>
            </a:r>
            <a:r>
              <a:rPr lang="en-US" sz="10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XYSeriesFactory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}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rgbClr val="A6A6A6"/>
                </a:solidFill>
                <a:latin typeface="Consolas" pitchFamily="49" charset="0"/>
                <a:ea typeface="Times New Roman"/>
                <a:cs typeface="Consolas" pitchFamily="49" charset="0"/>
              </a:rPr>
              <a:t>[SNIP]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</a:t>
            </a:r>
            <a:endParaRPr lang="de-DE" sz="1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de-DE" sz="10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5471592" y="1628800"/>
            <a:ext cx="3672408" cy="1008112"/>
          </a:xfrm>
          <a:prstGeom prst="cloudCallout">
            <a:avLst>
              <a:gd name="adj1" fmla="val -117247"/>
              <a:gd name="adj2" fmla="val 76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Registrierung aller unterstützten Charts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TimelineBuilder</a:t>
            </a:r>
            <a:endParaRPr lang="de-DE" dirty="0" smtClean="0"/>
          </a:p>
          <a:p>
            <a:pPr lvl="1"/>
            <a:r>
              <a:rPr lang="de-DE" dirty="0" err="1" smtClean="0">
                <a:hlinkClick r:id="rId2"/>
              </a:rPr>
              <a:t>groovyx.javafx.TimelineBuilder</a:t>
            </a:r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2492896"/>
            <a:ext cx="5904656" cy="3554344"/>
          </a:xfrm>
        </p:spPr>
      </p:pic>
      <p:sp>
        <p:nvSpPr>
          <p:cNvPr id="4" name="Textfeld 3"/>
          <p:cNvSpPr txBox="1"/>
          <p:nvPr/>
        </p:nvSpPr>
        <p:spPr>
          <a:xfrm>
            <a:off x="791580" y="1693257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“Our goal with </a:t>
            </a:r>
            <a:r>
              <a:rPr lang="en-US" sz="2400" i="1" dirty="0" err="1" smtClean="0"/>
              <a:t>GroovyFX</a:t>
            </a:r>
            <a:r>
              <a:rPr lang="en-US" sz="2400" i="1" dirty="0" smtClean="0"/>
              <a:t> is to make it fun and easy to write client Java applications. So join in!” </a:t>
            </a:r>
            <a:r>
              <a:rPr lang="en-US" sz="2400" dirty="0" smtClean="0"/>
              <a:t>-- Dean Iverson</a:t>
            </a:r>
          </a:p>
          <a:p>
            <a:endParaRPr lang="de-D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und </a:t>
            </a:r>
            <a:r>
              <a:rPr lang="de-DE" sz="2400" b="1" dirty="0" err="1" smtClean="0"/>
              <a:t>GroovyFX</a:t>
            </a: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http://groovy.codehaus.org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http://groovy.codehaus.org/GroovyFX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http://fxexperience.com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6"/>
              </a:rPr>
              <a:t>@</a:t>
            </a:r>
            <a:r>
              <a:rPr lang="de-DE" sz="2400" dirty="0" err="1" smtClean="0">
                <a:hlinkClick r:id="rId6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1844824"/>
            <a:ext cx="6715172" cy="428628"/>
          </a:xfrm>
        </p:spPr>
        <p:txBody>
          <a:bodyPr>
            <a:noAutofit/>
          </a:bodyPr>
          <a:lstStyle/>
          <a:p>
            <a:r>
              <a:rPr sz="2800" dirty="0" smtClean="0"/>
              <a:t>Stefan Glase, Senior Consultant</a:t>
            </a:r>
            <a:endParaRPr lang="de-DE" sz="28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574032"/>
            <a:ext cx="6715142" cy="1143000"/>
          </a:xfrm>
        </p:spPr>
        <p:txBody>
          <a:bodyPr>
            <a:noAutofit/>
          </a:bodyPr>
          <a:lstStyle/>
          <a:p>
            <a:r>
              <a:rPr sz="2000" dirty="0" smtClean="0"/>
              <a:t>OPITZ CONSULTING Gummersbach GmbH</a:t>
            </a:r>
            <a:br>
              <a:rPr sz="2000" dirty="0" smtClean="0"/>
            </a:br>
            <a:r>
              <a:rPr sz="20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2000" dirty="0" smtClean="0">
                <a:solidFill>
                  <a:schemeClr val="accent6"/>
                </a:solidFill>
              </a:rPr>
              <a:t/>
            </a:r>
            <a:br>
              <a:rPr sz="2000" dirty="0" smtClean="0">
                <a:solidFill>
                  <a:schemeClr val="accent6"/>
                </a:solidFill>
              </a:rPr>
            </a:br>
            <a:r>
              <a:rPr sz="2000" dirty="0" err="1" smtClean="0"/>
              <a:t>Telefon</a:t>
            </a:r>
            <a:r>
              <a:rPr lang="de-DE" sz="2000" dirty="0" smtClean="0"/>
              <a:t>:</a:t>
            </a:r>
            <a:r>
              <a:rPr sz="2000" dirty="0" smtClean="0"/>
              <a:t>	+49 2261 60 01</a:t>
            </a:r>
            <a:r>
              <a:rPr lang="de-DE" sz="2000" dirty="0" smtClean="0"/>
              <a:t>-</a:t>
            </a:r>
            <a:r>
              <a:rPr sz="2000" dirty="0" smtClean="0"/>
              <a:t>1093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Twitter</a:t>
            </a:r>
            <a:r>
              <a:rPr lang="de-DE" sz="2000" dirty="0" smtClean="0"/>
              <a:t>:	@</a:t>
            </a:r>
            <a:r>
              <a:rPr lang="de-DE" sz="2000" dirty="0" err="1" smtClean="0"/>
              <a:t>stefanglase</a:t>
            </a:r>
            <a:endParaRPr lang="de-DE" sz="20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 l="10504" r="11606"/>
          <a:stretch>
            <a:fillRect/>
          </a:stretch>
        </p:blipFill>
        <p:spPr>
          <a:xfrm>
            <a:off x="7155966" y="1844824"/>
            <a:ext cx="1448482" cy="1859668"/>
          </a:xfrm>
        </p:spPr>
      </p:pic>
      <p:grpSp>
        <p:nvGrpSpPr>
          <p:cNvPr id="27" name="Gruppieren 26"/>
          <p:cNvGrpSpPr/>
          <p:nvPr/>
        </p:nvGrpSpPr>
        <p:grpSpPr>
          <a:xfrm>
            <a:off x="3308459" y="4867724"/>
            <a:ext cx="2527083" cy="1657620"/>
            <a:chOff x="6365397" y="4939732"/>
            <a:chExt cx="2527083" cy="1657620"/>
          </a:xfrm>
        </p:grpSpPr>
        <p:grpSp>
          <p:nvGrpSpPr>
            <p:cNvPr id="3" name="Gruppieren 41"/>
            <p:cNvGrpSpPr/>
            <p:nvPr/>
          </p:nvGrpSpPr>
          <p:grpSpPr>
            <a:xfrm>
              <a:off x="6365397" y="4939732"/>
              <a:ext cx="2527083" cy="1615455"/>
              <a:chOff x="368057" y="4365104"/>
              <a:chExt cx="2934748" cy="1615455"/>
            </a:xfrm>
          </p:grpSpPr>
          <p:sp>
            <p:nvSpPr>
              <p:cNvPr id="43" name="Textfeld 42"/>
              <p:cNvSpPr txBox="1"/>
              <p:nvPr/>
            </p:nvSpPr>
            <p:spPr>
              <a:xfrm>
                <a:off x="751891" y="4403204"/>
                <a:ext cx="2550914" cy="1577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xing.com/group-51062.460375</a:t>
                </a:r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44" name="Grafik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45" name="Grafik 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und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Groovy Basics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Basics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Nahtlose Integration existierender Java Klassen und Bibliotheken</a:t>
            </a:r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</Template>
  <TotalTime>0</TotalTime>
  <Words>813</Words>
  <Application>Microsoft Office PowerPoint</Application>
  <PresentationFormat>Bildschirmpräsentation (4:3)</PresentationFormat>
  <Paragraphs>269</Paragraphs>
  <Slides>35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35</vt:i4>
      </vt:variant>
    </vt:vector>
  </HeadingPairs>
  <TitlesOfParts>
    <vt:vector size="37" baseType="lpstr">
      <vt:lpstr>OC-Vorlage_SSC</vt:lpstr>
      <vt:lpstr>OC-Vorlage (einfach)</vt:lpstr>
      <vt:lpstr>GroovyFX entfesselt JavaFX</vt:lpstr>
      <vt:lpstr>Stefan Glase, OPITZ CONSULTING</vt:lpstr>
      <vt:lpstr>Folie 3</vt:lpstr>
      <vt:lpstr>Agenda und Ziele</vt:lpstr>
      <vt:lpstr>Groovy Basics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Abstract Syntax Tree?</vt:lpstr>
      <vt:lpstr>Operationen auf Collections mit Groovy</vt:lpstr>
      <vt:lpstr>Vereinfachtes File-Handling mit Groovy</vt:lpstr>
      <vt:lpstr>Was ist GroovyFX?</vt:lpstr>
      <vt:lpstr>Was ist GroovyFX?</vt:lpstr>
      <vt:lpstr>Ein paar Fakten</vt:lpstr>
      <vt:lpstr>Hello World mit GroovyFX</vt:lpstr>
      <vt:lpstr>Hello World mit GroovyFX</vt:lpstr>
      <vt:lpstr>DSL mit IDE Support</vt:lpstr>
      <vt:lpstr>Properties mit GroovyFX</vt:lpstr>
      <vt:lpstr>Properties in JavaFX</vt:lpstr>
      <vt:lpstr>Properties in GroovyFX</vt:lpstr>
      <vt:lpstr>Properties Beispiel</vt:lpstr>
      <vt:lpstr>Properties Beispiel</vt:lpstr>
      <vt:lpstr>BuildiNG-DSL mit GroovyFX</vt:lpstr>
      <vt:lpstr>Building-DSL mit GroovyFX am Beispiel eines PieChart</vt:lpstr>
      <vt:lpstr>Erforderlicher Source-Code</vt:lpstr>
      <vt:lpstr>Was steckt dahinter? Eine Factory!</vt:lpstr>
      <vt:lpstr>Was steckt dahinter? Ein Builder! </vt:lpstr>
      <vt:lpstr>Animationen mit GroovyFX</vt:lpstr>
      <vt:lpstr>Animationen mit GroovyFX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GroovyFX entfesselt JavaFX</dc:title>
  <dc:subject>OC Corporate Design 2009</dc:subject>
  <dc:creator>Stefan Glase</dc:creator>
  <cp:lastModifiedBy>Stefan Glase</cp:lastModifiedBy>
  <cp:revision>89</cp:revision>
  <dcterms:created xsi:type="dcterms:W3CDTF">2012-01-10T11:37:19Z</dcterms:created>
  <dcterms:modified xsi:type="dcterms:W3CDTF">2012-01-23T17:25:40Z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