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5"/>
    <p:sldMasterId id="2147483723" r:id="rId6"/>
  </p:sldMasterIdLst>
  <p:notesMasterIdLst>
    <p:notesMasterId r:id="rId33"/>
  </p:notesMasterIdLst>
  <p:handoutMasterIdLst>
    <p:handoutMasterId r:id="rId34"/>
  </p:handoutMasterIdLst>
  <p:sldIdLst>
    <p:sldId id="286" r:id="rId7"/>
    <p:sldId id="288" r:id="rId8"/>
    <p:sldId id="289" r:id="rId9"/>
    <p:sldId id="290" r:id="rId10"/>
    <p:sldId id="291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6" r:id="rId19"/>
    <p:sldId id="307" r:id="rId20"/>
    <p:sldId id="309" r:id="rId21"/>
    <p:sldId id="313" r:id="rId22"/>
    <p:sldId id="308" r:id="rId23"/>
    <p:sldId id="292" r:id="rId24"/>
    <p:sldId id="293" r:id="rId25"/>
    <p:sldId id="310" r:id="rId26"/>
    <p:sldId id="311" r:id="rId27"/>
    <p:sldId id="312" r:id="rId28"/>
    <p:sldId id="302" r:id="rId29"/>
    <p:sldId id="303" r:id="rId30"/>
    <p:sldId id="304" r:id="rId31"/>
    <p:sldId id="305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4" autoAdjust="0"/>
    <p:restoredTop sz="90952" autoAdjust="0"/>
  </p:normalViewPr>
  <p:slideViewPr>
    <p:cSldViewPr>
      <p:cViewPr varScale="1">
        <p:scale>
          <a:sx n="77" d="100"/>
          <a:sy n="77" d="100"/>
        </p:scale>
        <p:origin x="-11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lwgm001\KSHhh$\Sonstiges\Branchenverteilu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view3D>
      <c:rotX val="30"/>
      <c:perspective val="30"/>
    </c:view3D>
    <c:plotArea>
      <c:layout/>
      <c:pie3DChart>
        <c:varyColors val="1"/>
        <c:ser>
          <c:idx val="0"/>
          <c:order val="0"/>
          <c:dPt>
            <c:idx val="0"/>
            <c:spPr>
              <a:solidFill>
                <a:srgbClr val="F2CC23"/>
              </a:solidFill>
            </c:spPr>
          </c:dPt>
          <c:dPt>
            <c:idx val="1"/>
            <c:spPr>
              <a:solidFill>
                <a:srgbClr val="C73E3A"/>
              </a:solidFill>
            </c:spPr>
          </c:dPt>
          <c:dPt>
            <c:idx val="2"/>
            <c:spPr>
              <a:solidFill>
                <a:srgbClr val="377BBA"/>
              </a:solidFill>
            </c:spPr>
          </c:dPt>
          <c:val>
            <c:numRef>
              <c:f>Tabelle1!$A$1:$A$3</c:f>
              <c:numCache>
                <c:formatCode>General</c:formatCode>
                <c:ptCount val="3"/>
                <c:pt idx="0">
                  <c:v>29</c:v>
                </c:pt>
                <c:pt idx="1">
                  <c:v>42</c:v>
                </c:pt>
                <c:pt idx="2">
                  <c:v>29</c:v>
                </c:pt>
              </c:numCache>
            </c:numRef>
          </c:val>
        </c:ser>
      </c:pie3DChart>
    </c:plotArea>
    <c:plotVisOnly val="1"/>
    <c:dispBlanksAs val="zero"/>
  </c:chart>
  <c:spPr>
    <a:ln>
      <a:noFill/>
    </a:ln>
  </c:sp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6.jpe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7E1CC-5804-4FAA-A440-E3B0242BB0EE}" type="datetimeFigureOut">
              <a:rPr lang="de-DE" smtClean="0"/>
              <a:pPr/>
              <a:t>11.01.2012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9D7A4AB8-1B52-4FEE-B7F9-A2946B8488F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90" y="8588580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795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6.jpe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7168-685E-42A5-A6B5-B6E3AF6AADAA}" type="datetimeFigureOut">
              <a:rPr lang="de-DE" smtClean="0"/>
              <a:pPr/>
              <a:t>11.01.2012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86C6-4904-4CD0-891D-2F37ADC6A93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52" y="8572528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597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 Java-Entwickler fallen hier sofort diverse Unterschiede zu altbekanntem Java-Code auf: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Mit dem Schlüsselwort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werden dynamische Typen deklariert.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Die Sichtbarkeit von Methoden ist standardmäßig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Felder sind automatisch mittels Setter und Getter zugreifbar.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Semikolons am Zeilenende eines Ausdrucks sind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Variablen innerhalb von Groovy Strings werden aufgelöst.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Schlüsselwort ist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Es gibt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Map-Konstruktoren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für die Felder einer Groovy Bean.</a:t>
            </a:r>
          </a:p>
          <a:p>
            <a:pPr lvl="0">
              <a:buFontTx/>
              <a:buChar char="-"/>
            </a:pP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Für bestimmte Java-Ausdrücke wie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gibt es Kurzformen.</a:t>
            </a:r>
          </a:p>
          <a:p>
            <a:pPr lvl="0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11" Type="http://schemas.openxmlformats.org/officeDocument/2006/relationships/chart" Target="../charts/chart1.xml"/><Relationship Id="rId5" Type="http://schemas.openxmlformats.org/officeDocument/2006/relationships/image" Target="../media/image3.jpeg"/><Relationship Id="rId10" Type="http://schemas.openxmlformats.org/officeDocument/2006/relationships/image" Target="../media/image19.png"/><Relationship Id="rId4" Type="http://schemas.openxmlformats.org/officeDocument/2006/relationships/image" Target="../media/image2.jpeg"/><Relationship Id="rId9" Type="http://schemas.openxmlformats.org/officeDocument/2006/relationships/image" Target="../media/image18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7.jpeg"/><Relationship Id="rId7" Type="http://schemas.openxmlformats.org/officeDocument/2006/relationships/image" Target="../media/image24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3.jpeg"/><Relationship Id="rId11" Type="http://schemas.openxmlformats.org/officeDocument/2006/relationships/image" Target="../media/image19.png"/><Relationship Id="rId5" Type="http://schemas.openxmlformats.org/officeDocument/2006/relationships/image" Target="../media/image22.jpeg"/><Relationship Id="rId10" Type="http://schemas.openxmlformats.org/officeDocument/2006/relationships/image" Target="../media/image18.gif"/><Relationship Id="rId4" Type="http://schemas.openxmlformats.org/officeDocument/2006/relationships/image" Target="../media/image21.png"/><Relationship Id="rId9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17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0" name="Grafik 19" descr="RF-84596508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2" name="Grafik 21" descr="RF-200380389-001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3" name="Grafik 22" descr="RF-IS725-063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4" name="Grafik 23" descr="RF-PAA152000062-neu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1" name="Grafik 30" descr="Headlin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grpSp>
        <p:nvGrpSpPr>
          <p:cNvPr id="4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6357938" y="3071810"/>
            <a:ext cx="2428875" cy="2357438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Logo</a:t>
            </a:r>
            <a:r>
              <a:rPr lang="de-DE" sz="1400" dirty="0" smtClean="0"/>
              <a:t>: Optional. </a:t>
            </a:r>
            <a:br>
              <a:rPr lang="de-DE" sz="1400" dirty="0" smtClean="0"/>
            </a:br>
            <a:r>
              <a:rPr lang="de-DE" sz="1400" dirty="0" smtClean="0"/>
              <a:t>Entweder ein Kunden/ oder themenbezogenes Logo verwenden.</a:t>
            </a:r>
            <a:r>
              <a:rPr lang="de-DE" sz="1400" baseline="0" dirty="0" smtClean="0"/>
              <a:t> </a:t>
            </a:r>
            <a:r>
              <a:rPr lang="de-DE" sz="1400" dirty="0" smtClean="0"/>
              <a:t>Ideal quadratisch, 3 Raster</a:t>
            </a:r>
            <a:r>
              <a:rPr lang="de-DE" sz="1400" baseline="0" dirty="0" smtClean="0"/>
              <a:t> breit.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8431200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7158" y="2714625"/>
            <a:ext cx="714375" cy="714375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38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214414" y="2636438"/>
            <a:ext cx="5857916" cy="864000"/>
          </a:xfrm>
        </p:spPr>
        <p:txBody>
          <a:bodyPr anchor="b" anchorCtr="0">
            <a:noAutofit/>
          </a:bodyPr>
          <a:lstStyle>
            <a:lvl1pPr algn="l">
              <a:defRPr sz="2800" b="1" cap="none" baseline="0"/>
            </a:lvl1pPr>
          </a:lstStyle>
          <a:p>
            <a:r>
              <a:rPr lang="de-DE" dirty="0" smtClean="0"/>
              <a:t>(Titel des jeweiligen neuen Teils gemäß Agenda)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 smtClean="0"/>
              <a:t>Teiltrenner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Trennseiten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zwischen Teilen in einer Präsentation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den Titel immer auf 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Agenda abstimmen.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die Teile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gemäß Agenda nummerieren.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Eine Grafik ist auf dieser Seite </a:t>
            </a:r>
            <a:r>
              <a:rPr lang="de-DE" sz="1400" b="1" u="sng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vorgesehen.</a:t>
            </a:r>
          </a:p>
        </p:txBody>
      </p:sp>
    </p:spTree>
  </p:cSld>
  <p:clrMapOvr>
    <a:masterClrMapping/>
  </p:clrMapOvr>
  <p:transition spd="slow" advTm="1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 und Antwor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696000" cy="86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Fragen und Antworten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Fragen und Antworten: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kann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Q&amp;A Folie verwendet werden, sofern dies überhaupt nötig ist.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Alten Folien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F&amp;A, Q&amp;A (mit/ohne Schatten, aus anderen Design abgekupfert oder wie auch immer, werden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 MEHR EINGESETZT.)</a:t>
            </a:r>
            <a:endParaRPr lang="de-DE" sz="1400" b="1" dirty="0" smtClean="0"/>
          </a:p>
        </p:txBody>
      </p:sp>
      <p:pic>
        <p:nvPicPr>
          <p:cNvPr id="8" name="Picture 9" descr="PAA313000015-A3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414340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1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5857916" cy="785818"/>
          </a:xfrm>
        </p:spPr>
        <p:txBody>
          <a:bodyPr>
            <a:noAutofit/>
          </a:bodyPr>
          <a:lstStyle>
            <a:lvl1pPr>
              <a:buNone/>
              <a:defRPr sz="2200" b="1" baseline="0"/>
            </a:lvl1pPr>
            <a:lvl2pPr marL="361950" indent="-361950">
              <a:buNone/>
              <a:defRPr sz="18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Funktion auf 2. Abs. (2. Ebene)</a:t>
            </a:r>
          </a:p>
          <a:p>
            <a:pPr lvl="1"/>
            <a:r>
              <a:rPr lang="de-DE" dirty="0" smtClean="0"/>
              <a:t>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6357950" y="1357298"/>
            <a:ext cx="2428892" cy="2428892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1. 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zum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3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vollst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2357438"/>
            <a:ext cx="5857875" cy="1428752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18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hier eintragen.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2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7215224" y="1357298"/>
            <a:ext cx="1571636" cy="1571636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2fach: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 2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Fotos müssen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 Fotos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Fotos geht über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1785926"/>
            <a:ext cx="6715142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3357562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786190"/>
            <a:ext cx="6715142" cy="1143008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6"/>
          </p:nvPr>
        </p:nvSpPr>
        <p:spPr>
          <a:xfrm>
            <a:off x="7215206" y="3357562"/>
            <a:ext cx="1571625" cy="1571625"/>
          </a:xfr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 spd="slow" advTm="10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2016000"/>
            <a:ext cx="8424000" cy="4176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800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864000"/>
            <a:ext cx="8424000" cy="864000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de-DE" dirty="0" smtClean="0"/>
              <a:t>(Folientitel max. 1zeilig)</a:t>
            </a:r>
            <a:endParaRPr lang="de-DE" dirty="0"/>
          </a:p>
        </p:txBody>
      </p:sp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 (</a:t>
            </a:r>
            <a:r>
              <a:rPr lang="de-DE" b="1" dirty="0" err="1" smtClean="0"/>
              <a:t>Var</a:t>
            </a:r>
            <a:r>
              <a:rPr lang="de-DE" b="1" dirty="0" smtClean="0"/>
              <a:t>. 2):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grpSp>
        <p:nvGrpSpPr>
          <p:cNvPr id="5" name="Gruppieren 3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33" name="Grafik 32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4" name="Grafik 33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6" name="Grafik 35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7" name="Grafik 36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8" name="Grafik 37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Firmenprä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6450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(</a:t>
            </a:r>
            <a:r>
              <a:rPr lang="de-DE" b="1" dirty="0" err="1" smtClean="0"/>
              <a:t>Firmenpräs</a:t>
            </a:r>
            <a:r>
              <a:rPr lang="de-DE" b="1" dirty="0" smtClean="0"/>
              <a:t>.)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2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abschließender Text beendet die Präsentation</a:t>
            </a:r>
            <a:endParaRPr lang="de-DE" sz="1400" b="0" dirty="0" smtClean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643438" y="2000240"/>
            <a:ext cx="1571636" cy="1573200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3438" y="3786198"/>
            <a:ext cx="4143392" cy="571496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 sz="16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</a:p>
          <a:p>
            <a:pPr lvl="1"/>
            <a:endParaRPr lang="de-DE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468" y="4357702"/>
            <a:ext cx="4143374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2000244"/>
            <a:ext cx="4071966" cy="1571632"/>
          </a:xfrm>
        </p:spPr>
        <p:txBody>
          <a:bodyPr>
            <a:noAutofit/>
          </a:bodyPr>
          <a:lstStyle>
            <a:lvl1pPr marL="0" indent="0">
              <a:buNone/>
              <a:defRPr sz="1800" b="1" baseline="0"/>
            </a:lvl1pPr>
            <a:lvl2pPr marL="0" indent="0">
              <a:buNone/>
              <a:defRPr sz="1600" b="0"/>
            </a:lvl2pPr>
            <a:lvl3pPr marL="0" indent="0">
              <a:buNone/>
              <a:defRPr sz="1800" b="0"/>
            </a:lvl3pPr>
            <a:lvl4pPr marL="0" indent="0">
              <a:buNone/>
              <a:defRPr sz="1800" b="0"/>
            </a:lvl4pPr>
            <a:lvl5pPr marL="0" indent="0">
              <a:buNone/>
              <a:defRPr sz="1800" b="0"/>
            </a:lvl5pPr>
          </a:lstStyle>
          <a:p>
            <a:pPr lvl="0"/>
            <a:r>
              <a:rPr lang="de-DE" dirty="0" smtClean="0"/>
              <a:t>(Hier ein wertschätzender Abschlussspruch)</a:t>
            </a:r>
          </a:p>
          <a:p>
            <a:pPr lvl="1"/>
            <a:r>
              <a:rPr lang="de-DE" dirty="0" smtClean="0"/>
              <a:t>Text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  <p:grpSp>
        <p:nvGrpSpPr>
          <p:cNvPr id="3" name="Gruppieren 20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5" name="Grafik 24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8" name="Grafik 2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1" name="Grafik 30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3" name="Grafik 32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4" name="Grafik 33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p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Brushdreieck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279248"/>
            <a:ext cx="6696000" cy="122119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Vorspann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„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Vorspann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“ eingesetzt, z.B. vor / nach Veranstaltungen, zum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Beamerwarmleuchten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etc.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Titel ist optional,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kann ggf. entfallen.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Geeignet ist z.B. der Titel der Veranstaltung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pieren 11"/>
          <p:cNvGrpSpPr/>
          <p:nvPr userDrawn="1"/>
        </p:nvGrpSpPr>
        <p:grpSpPr>
          <a:xfrm>
            <a:off x="2928926" y="714356"/>
            <a:ext cx="3286148" cy="714380"/>
            <a:chOff x="2786050" y="2000240"/>
            <a:chExt cx="3286148" cy="714380"/>
          </a:xfrm>
        </p:grpSpPr>
        <p:pic>
          <p:nvPicPr>
            <p:cNvPr id="7" name="Grafik 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3643306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8" name="Grafik 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786050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9" name="Grafik 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5357818" y="2000240"/>
              <a:ext cx="714380" cy="714380"/>
            </a:xfrm>
            <a:prstGeom prst="rect">
              <a:avLst/>
            </a:prstGeom>
            <a:ln w="196850">
              <a:noFill/>
            </a:ln>
          </p:spPr>
        </p:pic>
        <p:pic>
          <p:nvPicPr>
            <p:cNvPr id="10" name="Grafik 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4500562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</p:grpSp>
      <p:pic>
        <p:nvPicPr>
          <p:cNvPr id="11" name="Grafik 1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286118" y="1643050"/>
            <a:ext cx="2571763" cy="157241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 userDrawn="1"/>
        </p:nvSpPr>
        <p:spPr>
          <a:xfrm rot="5400000">
            <a:off x="110725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Trapezoid 37"/>
          <p:cNvSpPr/>
          <p:nvPr userDrawn="1"/>
        </p:nvSpPr>
        <p:spPr>
          <a:xfrm rot="5400000">
            <a:off x="-997505" y="2805817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0003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264317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Branchen-übergreifend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rapezoid 39"/>
          <p:cNvSpPr/>
          <p:nvPr userDrawn="1"/>
        </p:nvSpPr>
        <p:spPr>
          <a:xfrm rot="5400000">
            <a:off x="325039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rapezoid 40"/>
          <p:cNvSpPr/>
          <p:nvPr userDrawn="1"/>
        </p:nvSpPr>
        <p:spPr>
          <a:xfrm rot="5400000">
            <a:off x="539353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2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4786314" y="2071678"/>
            <a:ext cx="1857388" cy="3877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929454" y="2071678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Fakten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Standorte in D/PL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2500298" y="4357694"/>
            <a:ext cx="788720" cy="281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Industrie / Versorger / </a:t>
            </a:r>
            <a:br>
              <a:rPr lang="de-DE" sz="600" dirty="0" smtClean="0"/>
            </a:br>
            <a:r>
              <a:rPr lang="de-DE" sz="600" dirty="0" smtClean="0"/>
              <a:t>Telekommunikation </a:t>
            </a:r>
            <a:r>
              <a:rPr lang="de-DE" sz="600" b="1" dirty="0" smtClean="0"/>
              <a:t>29%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endParaRPr lang="de-DE" sz="600" dirty="0"/>
          </a:p>
        </p:txBody>
      </p:sp>
      <p:sp>
        <p:nvSpPr>
          <p:cNvPr id="46" name="Textfeld 45"/>
          <p:cNvSpPr txBox="1"/>
          <p:nvPr userDrawn="1"/>
        </p:nvSpPr>
        <p:spPr>
          <a:xfrm>
            <a:off x="3714744" y="4357694"/>
            <a:ext cx="714380" cy="297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Handel / Logistik / Dienstleistungen</a:t>
            </a:r>
            <a:br>
              <a:rPr lang="de-DE" sz="600" dirty="0" smtClean="0"/>
            </a:br>
            <a:r>
              <a:rPr lang="de-DE" sz="600" b="1" dirty="0" smtClean="0"/>
              <a:t>29%</a:t>
            </a:r>
            <a:endParaRPr lang="de-DE" sz="600" b="1" dirty="0"/>
          </a:p>
        </p:txBody>
      </p:sp>
      <p:sp>
        <p:nvSpPr>
          <p:cNvPr id="47" name="Textfeld 46"/>
          <p:cNvSpPr txBox="1"/>
          <p:nvPr userDrawn="1"/>
        </p:nvSpPr>
        <p:spPr>
          <a:xfrm>
            <a:off x="2751713" y="5193719"/>
            <a:ext cx="1480654" cy="179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b="1" dirty="0" smtClean="0"/>
              <a:t>42%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Öffentliche</a:t>
            </a:r>
            <a:r>
              <a:rPr lang="de-DE" sz="600" baseline="0" dirty="0" smtClean="0"/>
              <a:t> Auftraggeber / </a:t>
            </a:r>
            <a:br>
              <a:rPr lang="de-DE" sz="600" baseline="0" dirty="0" smtClean="0"/>
            </a:br>
            <a:r>
              <a:rPr lang="de-DE" sz="600" baseline="0" dirty="0" smtClean="0"/>
              <a:t>Banken &amp; Versicherungen / </a:t>
            </a:r>
            <a:br>
              <a:rPr lang="de-DE" sz="600" baseline="0" dirty="0" smtClean="0"/>
            </a:br>
            <a:r>
              <a:rPr lang="de-DE" sz="600" baseline="0" dirty="0" smtClean="0"/>
              <a:t>Vereine &amp; Verbände</a:t>
            </a:r>
            <a:endParaRPr lang="de-DE" sz="600" dirty="0"/>
          </a:p>
        </p:txBody>
      </p:sp>
      <p:sp>
        <p:nvSpPr>
          <p:cNvPr id="32" name="JAHR"/>
          <p:cNvSpPr txBox="1">
            <a:spLocks noChangeArrowheads="1"/>
          </p:cNvSpPr>
          <p:nvPr userDrawn="1"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3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53" name="Grafik 52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4" name="Grafik 53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5" name="Grafik 54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6" name="Grafik 55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7" name="Grafik 56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pic>
        <p:nvPicPr>
          <p:cNvPr id="37" name="Grafik 36" descr="länderkarte.gif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 rot="21180000">
            <a:off x="6827268" y="4082819"/>
            <a:ext cx="1932782" cy="1391898"/>
          </a:xfrm>
          <a:prstGeom prst="rect">
            <a:avLst/>
          </a:prstGeom>
        </p:spPr>
      </p:pic>
      <p:sp>
        <p:nvSpPr>
          <p:cNvPr id="44" name="Rechteck 43"/>
          <p:cNvSpPr/>
          <p:nvPr userDrawn="1"/>
        </p:nvSpPr>
        <p:spPr>
          <a:xfrm>
            <a:off x="8172400" y="6453336"/>
            <a:ext cx="72008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2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65780" y="433271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2" name="Diagramm 41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xmlns="" val="1305585469"/>
              </p:ext>
            </p:extLst>
          </p:nvPr>
        </p:nvGraphicFramePr>
        <p:xfrm>
          <a:off x="2831036" y="4506211"/>
          <a:ext cx="1322008" cy="793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</p:cSld>
  <p:clrMapOvr>
    <a:masterClrMapping/>
  </p:clrMapOvr>
  <p:transition spd="slow" advTm="10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tags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Lunchbreak/Imbiss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Lunchbreak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Mittagspause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ffee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Kaffeepause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Kaffeepause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Kaffeepause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39" name="Rechteck 38"/>
          <p:cNvSpPr/>
          <p:nvPr userDrawn="1"/>
        </p:nvSpPr>
        <p:spPr>
          <a:xfrm>
            <a:off x="7072330" y="3143248"/>
            <a:ext cx="1714512" cy="3071834"/>
          </a:xfrm>
          <a:prstGeom prst="rect">
            <a:avLst/>
          </a:prstGeom>
          <a:solidFill>
            <a:srgbClr val="B0B3B2">
              <a:alpha val="20000"/>
            </a:srgbClr>
          </a:solidFill>
          <a:ln w="9525">
            <a:solidFill>
              <a:srgbClr val="B0B3B2">
                <a:alpha val="20000"/>
              </a:srgb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marL="361950" lvl="0" indent="-361950" algn="ctr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0" lang="de-DE" sz="9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Zitat: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zum Hervorheben eines einzelnen Zitats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Zitierte muss genannt werden.</a:t>
            </a:r>
            <a:endParaRPr lang="de-DE" sz="1400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323528" y="1052736"/>
            <a:ext cx="85689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323528" y="1605808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„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7740352" y="1427683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“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87239" y="2479870"/>
            <a:ext cx="6408738" cy="100878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algn="ctr"/>
            <a:r>
              <a:rPr lang="de-DE" sz="2800" b="1" dirty="0" smtClean="0"/>
              <a:t>Hier steht</a:t>
            </a:r>
            <a:r>
              <a:rPr lang="de-DE" sz="2800" b="1" baseline="0" dirty="0" smtClean="0"/>
              <a:t> das Zitat in mind. 22 und max. 28 </a:t>
            </a:r>
            <a:r>
              <a:rPr lang="de-DE" sz="2800" b="1" baseline="0" dirty="0" err="1" smtClean="0"/>
              <a:t>pt</a:t>
            </a:r>
            <a:r>
              <a:rPr lang="de-DE" sz="2800" b="1" baseline="0" dirty="0" smtClean="0"/>
              <a:t> und fett – je nach Länge.</a:t>
            </a:r>
            <a:endParaRPr lang="de-DE" sz="2800" b="1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400529" y="4293096"/>
            <a:ext cx="5399956" cy="504056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algn="r"/>
            <a:r>
              <a:rPr lang="de-DE" sz="1800" b="0" dirty="0" smtClean="0">
                <a:solidFill>
                  <a:schemeClr val="accent2"/>
                </a:solidFill>
              </a:rPr>
              <a:t>Vorname Nachname des Zitierten</a:t>
            </a:r>
            <a:endParaRPr lang="de-DE" sz="1800" b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llenverw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26" name="Picture 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368000"/>
            <a:ext cx="1568794" cy="4847082"/>
          </a:xfrm>
          <a:prstGeom prst="rect">
            <a:avLst/>
          </a:prstGeom>
          <a:noFill/>
        </p:spPr>
      </p:pic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7" y="1368000"/>
            <a:ext cx="6715143" cy="4680000"/>
          </a:xfrm>
        </p:spPr>
        <p:txBody>
          <a:bodyPr>
            <a:normAutofit/>
          </a:bodyPr>
          <a:lstStyle>
            <a:lvl1pPr marL="1703388" indent="-1703388">
              <a:buNone/>
              <a:tabLst>
                <a:tab pos="1260475" algn="l"/>
              </a:tabLst>
              <a:defRPr sz="1800" b="0"/>
            </a:lvl1pPr>
          </a:lstStyle>
          <a:p>
            <a:pPr lvl="0"/>
            <a:r>
              <a:rPr lang="de-DE" dirty="0" smtClean="0"/>
              <a:t>[WWWW09] 	Die vier ersten Buchstaben des Autors und zweistelliges Jahr in eckiger Klammer, anschließend der eigentliche Text bestehend aus Autor(en), Titel, Erscheinungsort, Verlag, Jahr bzw. die URL und Datum des Abrufs</a:t>
            </a:r>
          </a:p>
        </p:txBody>
      </p:sp>
      <p:sp>
        <p:nvSpPr>
          <p:cNvPr id="5" name="Textfeld 4"/>
          <p:cNvSpPr txBox="1"/>
          <p:nvPr userDrawn="1"/>
        </p:nvSpPr>
        <p:spPr>
          <a:xfrm rot="1800000">
            <a:off x="-289634" y="2666337"/>
            <a:ext cx="9722325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Quellenverweis: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Foto OC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Bibliothek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0000" y="2304000"/>
            <a:ext cx="2088000" cy="1440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Projektbeschreibung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60000" y="3816000"/>
            <a:ext cx="2088000" cy="648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Projektdauer/-umfang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4536000"/>
            <a:ext cx="2088000" cy="1584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Kundennutzen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 hasCustomPrompt="1"/>
          </p:nvPr>
        </p:nvSpPr>
        <p:spPr>
          <a:xfrm>
            <a:off x="360000" y="1368000"/>
            <a:ext cx="2088000" cy="864000"/>
          </a:xfrm>
          <a:solidFill>
            <a:schemeClr val="accent4"/>
          </a:solidFill>
        </p:spPr>
        <p:txBody>
          <a:bodyPr anchor="ctr" anchorCtr="1"/>
          <a:lstStyle>
            <a:lvl1pPr algn="ctr">
              <a:buNone/>
              <a:defRPr/>
            </a:lvl1pPr>
          </a:lstStyle>
          <a:p>
            <a:r>
              <a:rPr lang="de-DE" smtClean="0"/>
              <a:t>&lt;Kundenlogo&gt;</a:t>
            </a:r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0" y="1368000"/>
            <a:ext cx="6264000" cy="864000"/>
          </a:xfrm>
          <a:solidFill>
            <a:schemeClr val="bg2"/>
          </a:solidFill>
        </p:spPr>
        <p:txBody>
          <a:bodyPr anchor="ctr" anchorCtr="0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&lt;Kunde/Branche&gt;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0" y="2304000"/>
            <a:ext cx="6264000" cy="144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eine Kurzbeschreibung des Projektes stehen (2-3 Stichpunkte)&gt;</a:t>
            </a:r>
            <a:endParaRPr lang="de-DE"/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2520000" y="3816000"/>
            <a:ext cx="6264000" cy="648000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&lt;Projektdauer in Monaten/Jahren&gt;</a:t>
            </a:r>
            <a:br>
              <a:rPr lang="de-DE" smtClean="0"/>
            </a:br>
            <a:r>
              <a:rPr lang="de-DE" smtClean="0"/>
              <a:t>&lt;Projektumfang (Anzahl Personen Kunde und OC / Personentage)&gt;</a:t>
            </a:r>
            <a:endParaRPr lang="de-DE"/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0" y="4536000"/>
            <a:ext cx="6264000" cy="1584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kurz der Kundennutzen beschrieben werden (2-3 Stichpunkte)&gt;</a:t>
            </a:r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Referenz: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Inhalt und Form.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uerungsseite (NICHT NUTZEN!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Dieses Layout wird nicht in Präsentationen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Dient zur Steuerung und um Metainformationen zu halten.</a:t>
            </a:r>
            <a:endParaRPr lang="de-DE" sz="1400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</p:txBody>
      </p:sp>
    </p:spTree>
  </p:cSld>
  <p:clrMapOvr>
    <a:masterClrMapping/>
  </p:clrMapOvr>
  <p:transition spd="slow" advTm="10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80717"/>
            <a:ext cx="7772400" cy="769441"/>
          </a:xfrm>
        </p:spPr>
        <p:txBody>
          <a:bodyPr>
            <a:sp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84776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44123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57847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631706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586581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61540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950061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5124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60848" y="0"/>
            <a:ext cx="2703626" cy="3861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baseline="0" dirty="0" smtClean="0"/>
              <a:t>Im Quadrat darunter sollte ein Bild zum Tätigkeitsfeld oder ein </a:t>
            </a:r>
            <a:r>
              <a:rPr lang="de-DE" sz="1400" b="1" baseline="0" dirty="0" err="1" smtClean="0"/>
              <a:t>Keyvisual</a:t>
            </a:r>
            <a:r>
              <a:rPr lang="de-DE" sz="1400" b="1" baseline="0" dirty="0" smtClean="0"/>
              <a:t> zum Thema eingefügt werden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sp>
        <p:nvSpPr>
          <p:cNvPr id="24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7067588" y="3154455"/>
            <a:ext cx="1713600" cy="1713600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347602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16651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7038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635836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948112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6B2E86-08FC-5E4E-AA0C-3532805D34FB}" type="datetimeFigureOut">
              <a:rPr lang="de-DE" smtClean="0"/>
              <a:pPr/>
              <a:t>11.01.2012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539139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6B2E86-08FC-5E4E-AA0C-3532805D34FB}" type="datetimeFigureOut">
              <a:rPr lang="de-DE" smtClean="0"/>
              <a:pPr/>
              <a:t>11.01.2012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57734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 userDrawn="1"/>
        </p:nvSpPr>
        <p:spPr>
          <a:xfrm rot="5400000">
            <a:off x="110725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Trapezoid 37"/>
          <p:cNvSpPr/>
          <p:nvPr userDrawn="1"/>
        </p:nvSpPr>
        <p:spPr>
          <a:xfrm rot="5400000">
            <a:off x="-997505" y="2805817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0003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264317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Branchen-übergreifend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rapezoid 39"/>
          <p:cNvSpPr/>
          <p:nvPr userDrawn="1"/>
        </p:nvSpPr>
        <p:spPr>
          <a:xfrm rot="5400000">
            <a:off x="325039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rapezoid 40"/>
          <p:cNvSpPr/>
          <p:nvPr userDrawn="1"/>
        </p:nvSpPr>
        <p:spPr>
          <a:xfrm rot="5400000">
            <a:off x="539353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2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4786314" y="2071678"/>
            <a:ext cx="1857388" cy="3877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929454" y="2071678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Fakten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Standorte in D/PL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2500298" y="4357694"/>
            <a:ext cx="788720" cy="281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Industrie / Versorger / </a:t>
            </a:r>
            <a:br>
              <a:rPr lang="de-DE" sz="600" dirty="0" smtClean="0"/>
            </a:br>
            <a:r>
              <a:rPr lang="de-DE" sz="600" dirty="0" smtClean="0"/>
              <a:t>Telekommunikation </a:t>
            </a:r>
            <a:r>
              <a:rPr lang="de-DE" sz="600" b="1" dirty="0" smtClean="0"/>
              <a:t>29%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endParaRPr lang="de-DE" sz="600" dirty="0"/>
          </a:p>
        </p:txBody>
      </p:sp>
      <p:sp>
        <p:nvSpPr>
          <p:cNvPr id="46" name="Textfeld 45"/>
          <p:cNvSpPr txBox="1"/>
          <p:nvPr userDrawn="1"/>
        </p:nvSpPr>
        <p:spPr>
          <a:xfrm>
            <a:off x="3714744" y="4357694"/>
            <a:ext cx="714380" cy="297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Handel / Logistik / Dienstleistungen</a:t>
            </a:r>
            <a:br>
              <a:rPr lang="de-DE" sz="600" dirty="0" smtClean="0"/>
            </a:br>
            <a:r>
              <a:rPr lang="de-DE" sz="600" b="1" dirty="0" smtClean="0"/>
              <a:t>29%</a:t>
            </a:r>
            <a:endParaRPr lang="de-DE" sz="600" b="1" dirty="0"/>
          </a:p>
        </p:txBody>
      </p:sp>
      <p:sp>
        <p:nvSpPr>
          <p:cNvPr id="47" name="Textfeld 46"/>
          <p:cNvSpPr txBox="1"/>
          <p:nvPr userDrawn="1"/>
        </p:nvSpPr>
        <p:spPr>
          <a:xfrm>
            <a:off x="2751713" y="5193719"/>
            <a:ext cx="1480654" cy="179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b="1" dirty="0" smtClean="0"/>
              <a:t>42%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Öffentliche</a:t>
            </a:r>
            <a:r>
              <a:rPr lang="de-DE" sz="600" baseline="0" dirty="0" smtClean="0"/>
              <a:t> Auftraggeber / </a:t>
            </a:r>
            <a:br>
              <a:rPr lang="de-DE" sz="600" baseline="0" dirty="0" smtClean="0"/>
            </a:br>
            <a:r>
              <a:rPr lang="de-DE" sz="600" baseline="0" dirty="0" smtClean="0"/>
              <a:t>Banken &amp; Versicherungen / </a:t>
            </a:r>
            <a:br>
              <a:rPr lang="de-DE" sz="600" baseline="0" dirty="0" smtClean="0"/>
            </a:br>
            <a:r>
              <a:rPr lang="de-DE" sz="600" baseline="0" dirty="0" smtClean="0"/>
              <a:t>Vereine &amp; Verbände</a:t>
            </a:r>
            <a:endParaRPr lang="de-DE" sz="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2331" y="4638766"/>
            <a:ext cx="1117543" cy="53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JAHR"/>
          <p:cNvSpPr txBox="1">
            <a:spLocks noChangeArrowheads="1"/>
          </p:cNvSpPr>
          <p:nvPr userDrawn="1"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3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53" name="Grafik 52" descr="RF-84596508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4" name="Grafik 53" descr="RF-200380389-001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5" name="Grafik 54" descr="RF-IS725-063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6" name="Grafik 55" descr="RF-PAA152000062-neu.jpg"/>
            <p:cNvPicPr>
              <a:picLocks noChangeAspect="1"/>
            </p:cNvPicPr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7" name="Grafik 56" descr="Headline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pic>
        <p:nvPicPr>
          <p:cNvPr id="37" name="Grafik 36" descr="länderkarte.gif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 rot="21180000">
            <a:off x="6827268" y="4082819"/>
            <a:ext cx="1932782" cy="1391898"/>
          </a:xfrm>
          <a:prstGeom prst="rect">
            <a:avLst/>
          </a:prstGeom>
        </p:spPr>
      </p:pic>
      <p:sp>
        <p:nvSpPr>
          <p:cNvPr id="43" name="Rechteck 42"/>
          <p:cNvSpPr/>
          <p:nvPr userDrawn="1"/>
        </p:nvSpPr>
        <p:spPr>
          <a:xfrm>
            <a:off x="2051720" y="6421586"/>
            <a:ext cx="42484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65780" y="433271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1000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agen und Antwor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696000" cy="86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Fragen und Antworten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Fragen und Antworten: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kann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Q&amp;A Folie verwendet werden, sofern dies überhaupt nötig ist.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Alten Folien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F&amp;A, Q&amp;A (mit/ohne Schatten, aus anderen Design abgekupfert oder wie auch immer, werden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 MEHR EINGESETZT.)</a:t>
            </a:r>
            <a:endParaRPr lang="de-DE" sz="1400" b="1" dirty="0" smtClean="0"/>
          </a:p>
        </p:txBody>
      </p:sp>
      <p:pic>
        <p:nvPicPr>
          <p:cNvPr id="8" name="Picture 9" descr="PAA313000015-A3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414340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ontakt (2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7215224" y="1357298"/>
            <a:ext cx="1571636" cy="1571636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2fach: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 2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Fotos müssen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 Fotos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Fotos geht über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1785926"/>
            <a:ext cx="6715142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3357562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786190"/>
            <a:ext cx="6715142" cy="1143008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6"/>
          </p:nvPr>
        </p:nvSpPr>
        <p:spPr>
          <a:xfrm>
            <a:off x="7215206" y="3357562"/>
            <a:ext cx="1571625" cy="1571625"/>
          </a:xfr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 spd="slow" advTm="1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355600" indent="-355600">
              <a:spcBef>
                <a:spcPts val="1200"/>
              </a:spcBef>
              <a:defRPr sz="2200"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das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Inhaltsseiten.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Nur Titel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Inhaltsseiten, ohne vordefinierten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Folie nur mit Bild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Design und Inhalt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Haupttemplates für Seiten mit einem großflächigen Bild und ohne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ohne Titel!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Fußzeile:</a:t>
            </a:r>
            <a:r>
              <a:rPr lang="de-DE" sz="1400" dirty="0" smtClean="0"/>
              <a:t> ohne Fußzeile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251520" y="98072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359909" y="404664"/>
            <a:ext cx="8427600" cy="5616624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&lt;Großflächiges Bild / Foto / Grafik&gt;</a:t>
            </a:r>
            <a:endParaRPr lang="de-DE" dirty="0"/>
          </a:p>
        </p:txBody>
      </p:sp>
    </p:spTree>
  </p:cSld>
  <p:clrMapOvr>
    <a:masterClrMapping/>
  </p:clrMapOvr>
  <p:transition spd="slow" advTm="1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(hier die Agenda betiteln </a:t>
            </a:r>
            <a:r>
              <a:rPr lang="de-DE" dirty="0" err="1" smtClean="0"/>
              <a:t>bsp</a:t>
            </a:r>
            <a:r>
              <a:rPr lang="de-DE" dirty="0" smtClean="0"/>
              <a:t>. mit Agenda)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536575" indent="-536575">
              <a:lnSpc>
                <a:spcPct val="100000"/>
              </a:lnSpc>
              <a:spcBef>
                <a:spcPts val="3000"/>
              </a:spcBef>
              <a:buSzPct val="150000"/>
              <a:buFont typeface="+mj-lt"/>
              <a:buAutoNum type="arabicPeriod"/>
              <a:defRPr sz="2200" baseline="0"/>
            </a:lvl1pPr>
            <a:lvl2pPr marL="803275" indent="-266700">
              <a:defRPr baseline="0"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dirty="0" smtClean="0"/>
              <a:t>Hier den Titel für Teil 1 der Präsentation eingeben usw.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0"/>
            <a:r>
              <a:rPr lang="de-DE" dirty="0" smtClean="0"/>
              <a:t>Hier den Titel für Teil 2 der Präsentation eingeben</a:t>
            </a:r>
          </a:p>
          <a:p>
            <a:pPr lvl="1"/>
            <a:r>
              <a:rPr lang="de-DE" dirty="0" smtClean="0"/>
              <a:t>Usw.</a:t>
            </a:r>
          </a:p>
          <a:p>
            <a:pPr lvl="0"/>
            <a:r>
              <a:rPr lang="de-DE" dirty="0" smtClean="0"/>
              <a:t>Usw.</a:t>
            </a:r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Agenda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dient zur Darstellung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der Agenda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Agenda sollte möglichst nur die Hauptteile erläutern.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1. Ebene ist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numeriert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Sofern Ebene 2 genutzt wird, ist </a:t>
            </a:r>
            <a:r>
              <a:rPr lang="de-DE" sz="1400" b="1" kern="12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als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Spiegelstrichaufzählung zu gestalten.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Wichtig: Die Agenda ist kein Inhaltsverzeichnis!!!</a:t>
            </a:r>
          </a:p>
        </p:txBody>
      </p:sp>
    </p:spTree>
  </p:cSld>
  <p:clrMapOvr>
    <a:masterClrMapping/>
  </p:clrMapOvr>
  <p:transition spd="slow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5"/>
          <p:cNvSpPr>
            <a:spLocks noGrp="1"/>
          </p:cNvSpPr>
          <p:nvPr>
            <p:ph sz="quarter" idx="11"/>
          </p:nvPr>
        </p:nvSpPr>
        <p:spPr>
          <a:xfrm>
            <a:off x="4643438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0"/>
          </p:nvPr>
        </p:nvSpPr>
        <p:spPr>
          <a:xfrm>
            <a:off x="360000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898525" indent="-271463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</p:spTree>
  </p:cSld>
  <p:clrMapOvr>
    <a:masterClrMapping/>
  </p:clrMapOvr>
  <p:transition spd="slow" advTm="1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60000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4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19" name="Inhaltsplatzhalter 18"/>
          <p:cNvSpPr>
            <a:spLocks noGrp="1"/>
          </p:cNvSpPr>
          <p:nvPr>
            <p:ph sz="quarter" idx="10"/>
          </p:nvPr>
        </p:nvSpPr>
        <p:spPr>
          <a:xfrm>
            <a:off x="360000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0" name="Inhaltsplatzhalter 18"/>
          <p:cNvSpPr>
            <a:spLocks noGrp="1"/>
          </p:cNvSpPr>
          <p:nvPr>
            <p:ph sz="quarter" idx="11"/>
          </p:nvPr>
        </p:nvSpPr>
        <p:spPr>
          <a:xfrm>
            <a:off x="4643438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30238" indent="-274638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 mit Überschriften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 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b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mit Überschriften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Überschriften 1zeilig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3-5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  <p:sp>
        <p:nvSpPr>
          <p:cNvPr id="37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Line 18"/>
          <p:cNvSpPr>
            <a:spLocks noChangeShapeType="1"/>
          </p:cNvSpPr>
          <p:nvPr userDrawn="1"/>
        </p:nvSpPr>
        <p:spPr bwMode="auto">
          <a:xfrm>
            <a:off x="4643438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slow" advTm="1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1.jpe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6696000" cy="86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7158" y="1368000"/>
            <a:ext cx="8424000" cy="48470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Vierte Ebene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79388" y="179388"/>
            <a:ext cx="8784000" cy="6480000"/>
          </a:xfrm>
          <a:prstGeom prst="rect">
            <a:avLst/>
          </a:prstGeom>
          <a:noFill/>
          <a:ln w="9525">
            <a:solidFill>
              <a:srgbClr val="B1B3B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>
            <a:off x="2088000" y="6403975"/>
            <a:ext cx="6876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JAHR"/>
          <p:cNvSpPr txBox="1">
            <a:spLocks noChangeArrowheads="1"/>
          </p:cNvSpPr>
          <p:nvPr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7330538" y="6477750"/>
            <a:ext cx="1457325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defRPr/>
            </a:pPr>
            <a:r>
              <a:rPr lang="de-DE" sz="800" dirty="0">
                <a:solidFill>
                  <a:srgbClr val="4F5150"/>
                </a:solidFill>
              </a:rPr>
              <a:t>Seite </a:t>
            </a:r>
            <a:fld id="{7207D92C-6328-4E97-A90E-A9EC5D9E5030}" type="slidenum">
              <a:rPr lang="de-DE" sz="800">
                <a:solidFill>
                  <a:srgbClr val="4F5150"/>
                </a:solidFill>
              </a:rPr>
              <a:pPr algn="r">
                <a:defRPr/>
              </a:pPr>
              <a:t>‹Nr.›</a:t>
            </a:fld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8" name="TITEL"/>
          <p:cNvSpPr txBox="1">
            <a:spLocks noChangeArrowheads="1"/>
          </p:cNvSpPr>
          <p:nvPr/>
        </p:nvSpPr>
        <p:spPr bwMode="auto">
          <a:xfrm>
            <a:off x="2073287" y="6477750"/>
            <a:ext cx="414178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b="1" dirty="0" smtClean="0">
                <a:solidFill>
                  <a:srgbClr val="4F5150"/>
                </a:solidFill>
              </a:rPr>
              <a:t>&lt;Präsentationstitel – bitte im Folienmaster</a:t>
            </a:r>
            <a:r>
              <a:rPr lang="de-DE" sz="800" b="1" baseline="0" dirty="0" smtClean="0">
                <a:solidFill>
                  <a:srgbClr val="4F5150"/>
                </a:solidFill>
              </a:rPr>
              <a:t> ändern&gt;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6" name="HINTERGRUND" hidden="1"/>
          <p:cNvGrpSpPr/>
          <p:nvPr/>
        </p:nvGrpSpPr>
        <p:grpSpPr>
          <a:xfrm>
            <a:off x="-3071866" y="-24"/>
            <a:ext cx="12215834" cy="6859588"/>
            <a:chOff x="-3071866" y="-24"/>
            <a:chExt cx="12215834" cy="6859588"/>
          </a:xfrm>
        </p:grpSpPr>
        <p:sp>
          <p:nvSpPr>
            <p:cNvPr id="42" name="Rectangle 94" hidden="1"/>
            <p:cNvSpPr>
              <a:spLocks noChangeArrowheads="1"/>
            </p:cNvSpPr>
            <p:nvPr userDrawn="1"/>
          </p:nvSpPr>
          <p:spPr bwMode="auto">
            <a:xfrm>
              <a:off x="-3071866" y="6286520"/>
              <a:ext cx="2730505" cy="571480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de-DE" sz="1200" dirty="0">
                  <a:solidFill>
                    <a:schemeClr val="bg1"/>
                  </a:solidFill>
                </a:rPr>
                <a:t>Hilfslinien</a:t>
              </a:r>
              <a:r>
                <a:rPr lang="de-DE" sz="1000" dirty="0">
                  <a:solidFill>
                    <a:schemeClr val="bg1"/>
                  </a:solidFill>
                </a:rPr>
                <a:t/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(lediglich als Konstruktionshilfe, </a:t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ggf. im Master löschen)</a:t>
              </a:r>
            </a:p>
          </p:txBody>
        </p:sp>
        <p:grpSp>
          <p:nvGrpSpPr>
            <p:cNvPr id="8" name="Gruppieren 42" hidden="1"/>
            <p:cNvGrpSpPr/>
            <p:nvPr userDrawn="1"/>
          </p:nvGrpSpPr>
          <p:grpSpPr>
            <a:xfrm>
              <a:off x="-32" y="-24"/>
              <a:ext cx="9144000" cy="6859588"/>
              <a:chOff x="0" y="0"/>
              <a:chExt cx="9144000" cy="6859588"/>
            </a:xfrm>
          </p:grpSpPr>
          <p:cxnSp>
            <p:nvCxnSpPr>
              <p:cNvPr id="44" name="Gerade Verbindung 43" hidden="1"/>
              <p:cNvCxnSpPr/>
              <p:nvPr userDrawn="1"/>
            </p:nvCxnSpPr>
            <p:spPr bwMode="auto">
              <a:xfrm rot="10800000">
                <a:off x="0" y="6215082"/>
                <a:ext cx="9144000" cy="1584"/>
              </a:xfrm>
              <a:prstGeom prst="line">
                <a:avLst/>
              </a:prstGeom>
              <a:noFill/>
              <a:ln w="3175" algn="ctr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9" name="Gruppieren 26" hidden="1"/>
              <p:cNvGrpSpPr/>
              <p:nvPr userDrawn="1"/>
            </p:nvGrpSpPr>
            <p:grpSpPr>
              <a:xfrm>
                <a:off x="357188" y="0"/>
                <a:ext cx="8432800" cy="6859588"/>
                <a:chOff x="357188" y="0"/>
                <a:chExt cx="8432800" cy="6859588"/>
              </a:xfrm>
            </p:grpSpPr>
            <p:cxnSp>
              <p:nvCxnSpPr>
                <p:cNvPr id="46" name="Gerade Verbindung 8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215232" y="3429794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7" name="Gerade Verbindung 9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92801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8" name="Gerade Verbindung 9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0708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9" name="Gerade Verbindung 9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78526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0" name="Gerade Verbindung 9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9265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1" name="Gerade Verbindung 9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6409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2" name="Gerade Verbindung 9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7838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3" name="Gerade Verbindung 9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501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4" name="Gerade Verbindung 9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6442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5" name="Gerade Verbindung 9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53601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6" name="Gerade Verbindung 10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563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7" name="Gerade Verbindung 10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151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8" name="Gerade Verbindung 10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4992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9" name="Gerade Verbindung 10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6421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0" name="Gerade Verbindung 10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3565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1" name="Gerade Verbindung 10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49939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2" name="Gerade Verbindung 10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2137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3" name="Gerade Verbindung 10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3566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4" name="Gerade Verbindung 10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30710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5" name="Gerade Verbindung 11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072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</p:grpSp>
        </p:grpSp>
      </p:grpSp>
      <p:pic>
        <p:nvPicPr>
          <p:cNvPr id="67" name="Grafik 66" descr="Logo.jp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71447" y="6212371"/>
            <a:ext cx="954186" cy="363098"/>
          </a:xfrm>
          <a:prstGeom prst="rect">
            <a:avLst/>
          </a:prstGeom>
        </p:spPr>
      </p:pic>
      <p:sp>
        <p:nvSpPr>
          <p:cNvPr id="94" name="Textfeld 93"/>
          <p:cNvSpPr txBox="1"/>
          <p:nvPr/>
        </p:nvSpPr>
        <p:spPr>
          <a:xfrm>
            <a:off x="0" y="7000900"/>
            <a:ext cx="48747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b="0" dirty="0" smtClean="0">
                <a:solidFill>
                  <a:schemeClr val="accent1"/>
                </a:solidFill>
              </a:rPr>
              <a:t>OPITZ CONSULTING</a:t>
            </a:r>
            <a:r>
              <a:rPr lang="de-DE" sz="1000" b="0" baseline="0" dirty="0" smtClean="0">
                <a:solidFill>
                  <a:schemeClr val="accent1"/>
                </a:solidFill>
              </a:rPr>
              <a:t> Vorlage Powerpoint 2011; Version 1.3; 10.05.2011; TGA, KSH</a:t>
            </a:r>
            <a:endParaRPr lang="de-DE" sz="1000" b="0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20" r:id="rId3"/>
    <p:sldLayoutId id="2147483700" r:id="rId4"/>
    <p:sldLayoutId id="2147483701" r:id="rId5"/>
    <p:sldLayoutId id="2147483722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</p:sldLayoutIdLst>
  <p:transition spd="slow" advTm="10000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1200"/>
        </a:spcBef>
        <a:buClr>
          <a:schemeClr val="tx1"/>
        </a:buClr>
        <a:buFont typeface="Wingdings" pitchFamily="2" charset="2"/>
        <a:buChar char=""/>
        <a:defRPr kumimoji="0" lang="de-DE" sz="2200" b="1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1pPr>
      <a:lvl2pPr marL="630238" indent="-27463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lang="de-DE" sz="1600" kern="1200" smtClean="0">
          <a:solidFill>
            <a:schemeClr val="tx2"/>
          </a:solidFill>
          <a:latin typeface="+mn-lt"/>
          <a:ea typeface="+mn-ea"/>
          <a:cs typeface="+mn-cs"/>
        </a:defRPr>
      </a:lvl3pPr>
      <a:lvl4pPr marL="900000" indent="-701675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12" descr="Brushdreiecke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2144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34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5" r:id="rId12"/>
    <p:sldLayoutId id="2147483736" r:id="rId13"/>
    <p:sldLayoutId id="2147483737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1E295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1" kern="1200">
          <a:solidFill>
            <a:srgbClr val="1E2959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1" kern="1200">
          <a:solidFill>
            <a:srgbClr val="1E2959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1" kern="1200">
          <a:solidFill>
            <a:srgbClr val="1E2959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1" kern="1200">
          <a:solidFill>
            <a:srgbClr val="1E2959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1" kern="1200">
          <a:solidFill>
            <a:srgbClr val="1E2959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fxexperience.com/2011/07/interview-with-the-developers-behind-groovyfx/" TargetMode="Externa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oovyfx-project/groovyfx" TargetMode="External"/><Relationship Id="rId2" Type="http://schemas.openxmlformats.org/officeDocument/2006/relationships/hyperlink" Target="http://svn.codehaus.org/gmod/groovyfx/trunk" TargetMode="Externa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.codehaus.org/GroovyFX" TargetMode="External"/><Relationship Id="rId2" Type="http://schemas.openxmlformats.org/officeDocument/2006/relationships/hyperlink" Target="http://groovy.codehaus.org/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://twitter.com/stefanglase" TargetMode="External"/><Relationship Id="rId5" Type="http://schemas.openxmlformats.org/officeDocument/2006/relationships/hyperlink" Target="https://github.com/codescape/presentations" TargetMode="External"/><Relationship Id="rId4" Type="http://schemas.openxmlformats.org/officeDocument/2006/relationships/hyperlink" Target="http://fxexperience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" TargetMode="External"/><Relationship Id="rId3" Type="http://schemas.openxmlformats.org/officeDocument/2006/relationships/hyperlink" Target="mailto:stefan.glase@opitz-consulting.com" TargetMode="External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Relationship Id="rId9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groovyconsole.appspot.com/" TargetMode="Externa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GroovyFX</a:t>
            </a:r>
            <a:r>
              <a:rPr lang="de-DE" dirty="0" smtClean="0"/>
              <a:t> entfesselt </a:t>
            </a:r>
            <a:r>
              <a:rPr lang="de-DE" dirty="0" err="1" smtClean="0"/>
              <a:t>JavaFX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48061"/>
          </a:xfrm>
        </p:spPr>
        <p:txBody>
          <a:bodyPr/>
          <a:lstStyle/>
          <a:p>
            <a:r>
              <a:rPr lang="de-DE" sz="2400" dirty="0" smtClean="0"/>
              <a:t>OOP 2012</a:t>
            </a:r>
          </a:p>
          <a:p>
            <a:r>
              <a:rPr lang="de-DE" sz="2400" dirty="0" smtClean="0"/>
              <a:t>Stefan Glase</a:t>
            </a:r>
          </a:p>
          <a:p>
            <a:r>
              <a:rPr lang="de-DE" sz="2400" dirty="0" smtClean="0"/>
              <a:t>am 26.01.2012</a:t>
            </a:r>
            <a:endParaRPr lang="de-DE" sz="2400" dirty="0"/>
          </a:p>
        </p:txBody>
      </p:sp>
      <p:pic>
        <p:nvPicPr>
          <p:cNvPr id="28674" name="Picture 2" descr="https://github.com/groovyfx-project/groovyfx/raw/develop/artwork/GroovyFX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404664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AST-Transformationen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groovy.transform.ToString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Person().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with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delegate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'Person(1, Fred, Feuerstein)' ==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person.toString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Operationen auf </a:t>
            </a:r>
            <a:r>
              <a:rPr lang="de-DE" dirty="0" err="1" smtClean="0"/>
              <a:t>Collections</a:t>
            </a:r>
            <a:r>
              <a:rPr lang="de-DE" dirty="0" smtClean="0"/>
              <a:t>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268760"/>
            <a:ext cx="83529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[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'Wilma'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'Betty'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'Barney'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'Bam-Bam'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)]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'Wilma'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] ==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== 'Feuerstein'}.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'Geröllheimer'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] ==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people.countBy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each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it.firstName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!"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Vereinfachtes File-Handling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2571869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File(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myTemp.file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"""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Good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day</a:t>
            </a:r>
            <a:endParaRPr lang="de-DE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Guten Tag</a:t>
            </a:r>
          </a:p>
          <a:p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Buenos Dias"""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file.eachLine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i -&gt;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"$i: $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C:\Users\sgl\Downloads\1320420733_Drive File 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750750"/>
            <a:ext cx="1872208" cy="1872208"/>
          </a:xfrm>
          <a:prstGeom prst="rect">
            <a:avLst/>
          </a:prstGeom>
          <a:noFill/>
        </p:spPr>
      </p:pic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GroovyFX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GroovyFX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primary goal of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GroovyFX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to </a:t>
            </a:r>
            <a:r>
              <a:rPr lang="en-US" dirty="0" smtClean="0">
                <a:solidFill>
                  <a:srgbClr val="002060"/>
                </a:solidFill>
              </a:rPr>
              <a:t>make </a:t>
            </a:r>
            <a:r>
              <a:rPr lang="en-US" dirty="0" err="1" smtClean="0">
                <a:solidFill>
                  <a:srgbClr val="002060"/>
                </a:solidFill>
              </a:rPr>
              <a:t>JavaFX</a:t>
            </a:r>
            <a:r>
              <a:rPr lang="en-US" dirty="0" smtClean="0">
                <a:solidFill>
                  <a:srgbClr val="002060"/>
                </a:solidFill>
              </a:rPr>
              <a:t> development simpler and more concise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than what it takes in Java. This is done via numerous built-in features that Groovy provides, including the Tree Structured Language supported through </a:t>
            </a:r>
            <a:r>
              <a:rPr lang="en-US" dirty="0" err="1" smtClean="0">
                <a:solidFill>
                  <a:srgbClr val="002060"/>
                </a:solidFill>
              </a:rPr>
              <a:t>Groovy’s</a:t>
            </a:r>
            <a:r>
              <a:rPr lang="en-US" dirty="0" smtClean="0">
                <a:solidFill>
                  <a:srgbClr val="002060"/>
                </a:solidFill>
              </a:rPr>
              <a:t> Builder framework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that makes declaring a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JavaFX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SceneGraph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more </a:t>
            </a:r>
            <a:r>
              <a:rPr lang="en-US" dirty="0" smtClean="0">
                <a:solidFill>
                  <a:srgbClr val="002060"/>
                </a:solidFill>
              </a:rPr>
              <a:t>closely resemble the actual </a:t>
            </a:r>
            <a:r>
              <a:rPr lang="en-US" dirty="0" err="1" smtClean="0">
                <a:solidFill>
                  <a:srgbClr val="002060"/>
                </a:solidFill>
              </a:rPr>
              <a:t>SceneGraph</a:t>
            </a:r>
            <a:r>
              <a:rPr lang="en-US" dirty="0" smtClean="0">
                <a:solidFill>
                  <a:srgbClr val="002060"/>
                </a:solidFill>
              </a:rPr>
              <a:t> itself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This is done through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GroovyFX’s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SceneGraphBuilder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object, that supports all the Controls, Shapes, Effects, and other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JavaFX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objects, as well as support for using </a:t>
            </a:r>
            <a:r>
              <a:rPr lang="en-US" dirty="0" smtClean="0">
                <a:solidFill>
                  <a:srgbClr val="002060"/>
                </a:solidFill>
              </a:rPr>
              <a:t>Groovy closures for event handling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971600" y="6309320"/>
            <a:ext cx="799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http://fxexperience.com/2011/07/interview-with-the-developers-behind-groovyfx/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package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samples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SceneGraphBuilder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GroovyFX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FontWeight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myFont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Verdana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FontWeight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50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SceneGraphBuilder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 World'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600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280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visible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white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 World'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130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130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myFont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​</a:t>
            </a:r>
            <a:endParaRPr lang="de-DE" sz="1600" b="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843808" y="6381328"/>
            <a:ext cx="6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Zum Ausprobieren: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gradle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HelloWorldSample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pic>
        <p:nvPicPr>
          <p:cNvPr id="716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2529681"/>
            <a:ext cx="5715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843808" y="6381328"/>
            <a:ext cx="6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Zum Ausprobieren: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gradle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HelloWorldSample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paar Fakten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2060"/>
                </a:solidFill>
              </a:rPr>
              <a:t>Open-Source-Projekt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Alpha 1.0 Stadium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  <a:hlinkClick r:id="rId2"/>
              </a:rPr>
              <a:t>http</a:t>
            </a:r>
            <a:r>
              <a:rPr lang="de-DE" dirty="0" smtClean="0">
                <a:solidFill>
                  <a:srgbClr val="002060"/>
                </a:solidFill>
                <a:hlinkClick r:id="rId2"/>
              </a:rPr>
              <a:t>://</a:t>
            </a:r>
            <a:r>
              <a:rPr lang="de-DE" dirty="0" smtClean="0">
                <a:solidFill>
                  <a:srgbClr val="002060"/>
                </a:solidFill>
                <a:hlinkClick r:id="rId2"/>
              </a:rPr>
              <a:t>svn.codehaus.org/gmod/groovyfx/trunk</a:t>
            </a:r>
            <a:endParaRPr lang="de-DE" dirty="0" smtClean="0">
              <a:solidFill>
                <a:srgbClr val="002060"/>
              </a:solidFill>
            </a:endParaRPr>
          </a:p>
          <a:p>
            <a:pPr lvl="1"/>
            <a:r>
              <a:rPr lang="de-DE" dirty="0" smtClean="0">
                <a:solidFill>
                  <a:srgbClr val="002060"/>
                </a:solidFill>
                <a:hlinkClick r:id="rId3"/>
              </a:rPr>
              <a:t>https</a:t>
            </a:r>
            <a:r>
              <a:rPr lang="de-DE" dirty="0" smtClean="0">
                <a:solidFill>
                  <a:srgbClr val="002060"/>
                </a:solidFill>
                <a:hlinkClick r:id="rId3"/>
              </a:rPr>
              <a:t>://</a:t>
            </a:r>
            <a:r>
              <a:rPr lang="de-DE" dirty="0" smtClean="0">
                <a:solidFill>
                  <a:srgbClr val="002060"/>
                </a:solidFill>
                <a:hlinkClick r:id="rId3"/>
              </a:rPr>
              <a:t>github.com/groovyfx-project/groovyfx</a:t>
            </a:r>
            <a:endParaRPr lang="de-DE" dirty="0" smtClean="0">
              <a:solidFill>
                <a:srgbClr val="002060"/>
              </a:solidFill>
            </a:endParaRPr>
          </a:p>
          <a:p>
            <a:r>
              <a:rPr lang="de-DE" dirty="0" smtClean="0">
                <a:solidFill>
                  <a:srgbClr val="002060"/>
                </a:solidFill>
              </a:rPr>
              <a:t>Project-Lead</a:t>
            </a:r>
            <a:endParaRPr lang="de-DE" dirty="0" smtClean="0">
              <a:solidFill>
                <a:srgbClr val="002060"/>
              </a:solidFill>
            </a:endParaRP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Jim Clarke, Dean </a:t>
            </a:r>
            <a:r>
              <a:rPr lang="de-DE" dirty="0" err="1" smtClean="0">
                <a:solidFill>
                  <a:srgbClr val="002060"/>
                </a:solidFill>
              </a:rPr>
              <a:t>Iverson</a:t>
            </a:r>
            <a:r>
              <a:rPr lang="de-DE" dirty="0" smtClean="0">
                <a:solidFill>
                  <a:srgbClr val="002060"/>
                </a:solidFill>
              </a:rPr>
              <a:t>, Dierk König</a:t>
            </a:r>
            <a:endParaRPr lang="de-DE" dirty="0" smtClean="0">
              <a:solidFill>
                <a:srgbClr val="002060"/>
              </a:solidFill>
            </a:endParaRPr>
          </a:p>
          <a:p>
            <a:r>
              <a:rPr lang="de-DE" dirty="0" smtClean="0">
                <a:solidFill>
                  <a:srgbClr val="002060"/>
                </a:solidFill>
              </a:rPr>
              <a:t>Lizenz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Apache </a:t>
            </a:r>
            <a:r>
              <a:rPr lang="de-DE" dirty="0" err="1" smtClean="0">
                <a:solidFill>
                  <a:srgbClr val="002060"/>
                </a:solidFill>
              </a:rPr>
              <a:t>License</a:t>
            </a:r>
            <a:r>
              <a:rPr lang="de-DE" dirty="0" smtClean="0">
                <a:solidFill>
                  <a:srgbClr val="002060"/>
                </a:solidFill>
              </a:rPr>
              <a:t>, Version 2.0</a:t>
            </a:r>
            <a:endParaRPr lang="de-DE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GroovyFX</a:t>
            </a:r>
            <a:r>
              <a:rPr lang="de-DE" dirty="0" smtClean="0"/>
              <a:t> an Beispielen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in </a:t>
            </a:r>
            <a:r>
              <a:rPr lang="de-DE" dirty="0" err="1" smtClean="0"/>
              <a:t>JavaFX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PersonInJava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private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StringProperty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private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StringProperty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StringProperty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==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SimpleStringProperty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AA7700"/>
                </a:solidFill>
                <a:latin typeface="Consolas" pitchFamily="49" charset="0"/>
                <a:cs typeface="Consolas" pitchFamily="49" charset="0"/>
              </a:rPr>
              <a:t>// [...]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de-DE" sz="1600" b="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7" descr="wer.jpg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35696" y="1412776"/>
            <a:ext cx="1898650" cy="4822825"/>
          </a:xfrm>
        </p:spPr>
      </p:pic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Stefan Glase, OPITZ CONSULTING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339752" y="1368926"/>
            <a:ext cx="657564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Software-Entwickler</a:t>
            </a:r>
            <a:br>
              <a:rPr lang="de-DE" sz="2800" b="1" dirty="0" smtClean="0">
                <a:latin typeface="+mj-lt"/>
                <a:ea typeface="+mj-ea"/>
                <a:cs typeface="+mj-cs"/>
              </a:rPr>
            </a:b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Java EE, Spring, Groovy, </a:t>
            </a:r>
            <a:r>
              <a:rPr lang="de-DE" sz="20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Grails</a:t>
            </a:r>
            <a:endParaRPr lang="de-DE" sz="2000" b="1" dirty="0" smtClean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Trainer und Coach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Sprecher und Autor</a:t>
            </a:r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in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beans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FXBindable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transform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Canonical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Canonical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FXBindable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'Max'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FXBindable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'Mustermann'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​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Inhaltsplatzhalter 4"/>
          <p:cNvSpPr txBox="1">
            <a:spLocks/>
          </p:cNvSpPr>
          <p:nvPr/>
        </p:nvSpPr>
        <p:spPr>
          <a:xfrm>
            <a:off x="457200" y="3891805"/>
            <a:ext cx="8229600" cy="25615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55600" marR="0" lvl="0" indent="-355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E2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kumimoji="0" lang="de-DE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E2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Canonical</a:t>
            </a:r>
            <a:endParaRPr lang="de-DE" sz="3200" b="1" dirty="0" smtClean="0">
              <a:solidFill>
                <a:srgbClr val="1E2959"/>
              </a:solidFill>
            </a:endParaRPr>
          </a:p>
          <a:p>
            <a:pPr marL="812800" lvl="1" indent="-3556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E2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Groovy AST</a:t>
            </a:r>
            <a:r>
              <a:rPr lang="de-DE" sz="3200" b="1" dirty="0" smtClean="0">
                <a:solidFill>
                  <a:srgbClr val="1E2959"/>
                </a:solidFill>
              </a:rPr>
              <a:t>-Transformation für </a:t>
            </a:r>
            <a:r>
              <a:rPr lang="de-DE" sz="3200" b="1" dirty="0" err="1" smtClean="0">
                <a:solidFill>
                  <a:srgbClr val="1E2959"/>
                </a:solidFill>
              </a:rPr>
              <a:t>Tupel-Konstruktor</a:t>
            </a:r>
            <a:r>
              <a:rPr lang="de-DE" sz="3200" b="1" dirty="0" smtClean="0">
                <a:solidFill>
                  <a:srgbClr val="1E2959"/>
                </a:solidFill>
              </a:rPr>
              <a:t>, </a:t>
            </a:r>
            <a:r>
              <a:rPr lang="de-DE" sz="3200" b="1" dirty="0" err="1" smtClean="0">
                <a:solidFill>
                  <a:srgbClr val="1E2959"/>
                </a:solidFill>
              </a:rPr>
              <a:t>equals</a:t>
            </a:r>
            <a:r>
              <a:rPr lang="de-DE" sz="3200" b="1" dirty="0" smtClean="0">
                <a:solidFill>
                  <a:srgbClr val="1E2959"/>
                </a:solidFill>
              </a:rPr>
              <a:t>(), </a:t>
            </a:r>
            <a:r>
              <a:rPr lang="de-DE" sz="3200" b="1" dirty="0" err="1" smtClean="0">
                <a:solidFill>
                  <a:srgbClr val="1E2959"/>
                </a:solidFill>
              </a:rPr>
              <a:t>hashCode</a:t>
            </a:r>
            <a:r>
              <a:rPr lang="de-DE" sz="3200" b="1" dirty="0" smtClean="0">
                <a:solidFill>
                  <a:srgbClr val="1E2959"/>
                </a:solidFill>
              </a:rPr>
              <a:t>() und </a:t>
            </a:r>
            <a:r>
              <a:rPr lang="de-DE" sz="3200" b="1" dirty="0" err="1" smtClean="0">
                <a:solidFill>
                  <a:srgbClr val="1E2959"/>
                </a:solidFill>
              </a:rPr>
              <a:t>toString</a:t>
            </a:r>
            <a:r>
              <a:rPr lang="de-DE" sz="3200" b="1" dirty="0" smtClean="0">
                <a:solidFill>
                  <a:srgbClr val="1E2959"/>
                </a:solidFill>
              </a:rPr>
              <a:t>()</a:t>
            </a:r>
          </a:p>
          <a:p>
            <a:pPr marL="355600" indent="-3556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E2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kumimoji="0" lang="de-DE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E2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FXBindable</a:t>
            </a:r>
            <a:endParaRPr kumimoji="0" lang="de-DE" sz="3200" b="1" i="0" u="none" strike="noStrike" kern="1200" cap="none" spc="0" normalizeH="0" baseline="0" noProof="0" dirty="0" smtClean="0">
              <a:ln>
                <a:noFill/>
              </a:ln>
              <a:solidFill>
                <a:srgbClr val="1E2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12800" lvl="1" indent="-3556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3200" b="1" dirty="0" err="1" smtClean="0">
                <a:solidFill>
                  <a:srgbClr val="1E2959"/>
                </a:solidFill>
              </a:rPr>
              <a:t>GroovyFX</a:t>
            </a:r>
            <a:r>
              <a:rPr lang="de-DE" sz="3200" b="1" dirty="0" smtClean="0">
                <a:solidFill>
                  <a:srgbClr val="1E2959"/>
                </a:solidFill>
              </a:rPr>
              <a:t> AST-Transformation für </a:t>
            </a:r>
            <a:r>
              <a:rPr lang="de-DE" sz="3200" b="1" dirty="0" err="1" smtClean="0">
                <a:solidFill>
                  <a:srgbClr val="1E2959"/>
                </a:solidFill>
              </a:rPr>
              <a:t>get</a:t>
            </a:r>
            <a:r>
              <a:rPr lang="de-DE" sz="3200" b="1" dirty="0" smtClean="0">
                <a:solidFill>
                  <a:srgbClr val="1E2959"/>
                </a:solidFill>
              </a:rPr>
              <a:t>&lt;Eigenschaft&gt;(), </a:t>
            </a:r>
            <a:r>
              <a:rPr lang="de-DE" sz="3200" b="1" dirty="0" err="1" smtClean="0">
                <a:solidFill>
                  <a:srgbClr val="1E2959"/>
                </a:solidFill>
              </a:rPr>
              <a:t>set</a:t>
            </a:r>
            <a:r>
              <a:rPr lang="de-DE" sz="3200" b="1" dirty="0" smtClean="0">
                <a:solidFill>
                  <a:srgbClr val="1E2959"/>
                </a:solidFill>
              </a:rPr>
              <a:t>&lt;Eigenschaft&gt;() und </a:t>
            </a:r>
            <a:r>
              <a:rPr lang="de-DE" sz="3200" b="1" dirty="0" err="1" smtClean="0">
                <a:solidFill>
                  <a:srgbClr val="1E2959"/>
                </a:solidFill>
              </a:rPr>
              <a:t>get</a:t>
            </a:r>
            <a:r>
              <a:rPr lang="de-DE" sz="3200" b="1" dirty="0" smtClean="0">
                <a:solidFill>
                  <a:srgbClr val="1E2959"/>
                </a:solidFill>
              </a:rPr>
              <a:t>&lt;Eigenschaft&gt;Property()</a:t>
            </a:r>
            <a:endParaRPr kumimoji="0" lang="de-DE" sz="3200" b="1" i="0" u="none" strike="noStrike" kern="1200" cap="none" spc="0" normalizeH="0" baseline="0" noProof="0" dirty="0">
              <a:ln>
                <a:noFill/>
              </a:ln>
              <a:solidFill>
                <a:srgbClr val="1E2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Canonical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FXBindable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'Max'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FXBindable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'Mustermann'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'Stefan'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'Glase'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SceneGraphBuilder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'Properties'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show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300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vbox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textField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bind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()))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textField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bind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lastNameProperty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()))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​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843808" y="6381328"/>
            <a:ext cx="6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Zum Ausprobieren: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gradle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PropertyBindingSample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Beispiel</a:t>
            </a:r>
            <a:endParaRPr lang="de-DE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7050" y="3038475"/>
            <a:ext cx="30099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de-DE" dirty="0"/>
          </a:p>
        </p:txBody>
      </p:sp>
      <p:pic>
        <p:nvPicPr>
          <p:cNvPr id="6" name="Inhaltsplatzhalter 5" descr="puzzle01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9672" y="2492896"/>
            <a:ext cx="5904656" cy="3554344"/>
          </a:xfrm>
        </p:spPr>
      </p:pic>
      <p:sp>
        <p:nvSpPr>
          <p:cNvPr id="4" name="Textfeld 3"/>
          <p:cNvSpPr txBox="1"/>
          <p:nvPr/>
        </p:nvSpPr>
        <p:spPr>
          <a:xfrm>
            <a:off x="791580" y="1693257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“Our </a:t>
            </a:r>
            <a:r>
              <a:rPr lang="en-US" sz="2400" i="1" dirty="0" smtClean="0"/>
              <a:t>goal with </a:t>
            </a:r>
            <a:r>
              <a:rPr lang="en-US" sz="2400" i="1" dirty="0" err="1" smtClean="0"/>
              <a:t>GroovyFX</a:t>
            </a:r>
            <a:r>
              <a:rPr lang="en-US" sz="2400" i="1" dirty="0" smtClean="0"/>
              <a:t> is to make it fun and easy to write client Java applications. </a:t>
            </a:r>
            <a:r>
              <a:rPr lang="en-US" sz="2400" i="1" dirty="0" smtClean="0"/>
              <a:t>So </a:t>
            </a:r>
            <a:r>
              <a:rPr lang="en-US" sz="2400" i="1" dirty="0" smtClean="0"/>
              <a:t>join in</a:t>
            </a:r>
            <a:r>
              <a:rPr lang="en-US" sz="2400" i="1" dirty="0" smtClean="0"/>
              <a:t>!” </a:t>
            </a:r>
            <a:r>
              <a:rPr lang="en-US" sz="2400" dirty="0" smtClean="0"/>
              <a:t>--</a:t>
            </a:r>
            <a:r>
              <a:rPr lang="en-US" sz="2400" dirty="0" smtClean="0"/>
              <a:t> Dean Iverson</a:t>
            </a:r>
          </a:p>
          <a:p>
            <a:endParaRPr lang="de-DE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Netz...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23410" y="1628750"/>
            <a:ext cx="8497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400" b="1" dirty="0" smtClean="0"/>
              <a:t>Groovy und </a:t>
            </a:r>
            <a:r>
              <a:rPr lang="de-DE" sz="2400" b="1" dirty="0" err="1" smtClean="0"/>
              <a:t>GroovyFX</a:t>
            </a:r>
            <a:endParaRPr lang="de-DE" sz="2400" b="1" dirty="0" smtClean="0"/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2"/>
              </a:rPr>
              <a:t>http://groovy.codehaus.org</a:t>
            </a:r>
            <a:r>
              <a:rPr lang="de-DE" sz="2400" dirty="0" smtClean="0"/>
              <a:t> 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3"/>
              </a:rPr>
              <a:t>http://groovy.codehaus.org/GroovyFX</a:t>
            </a:r>
            <a:r>
              <a:rPr lang="de-DE" sz="2400" dirty="0" smtClean="0"/>
              <a:t> 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4"/>
              </a:rPr>
              <a:t>http://fxexperience.com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smtClean="0"/>
              <a:t>Beispiele: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5"/>
              </a:rPr>
              <a:t>https://github.com/codescape/presentations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endParaRPr lang="de-DE" sz="2400" b="1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err="1" smtClean="0"/>
              <a:t>Twitter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6"/>
              </a:rPr>
              <a:t>@</a:t>
            </a:r>
            <a:r>
              <a:rPr lang="de-DE" sz="2400" dirty="0" err="1" smtClean="0">
                <a:hlinkClick r:id="rId6"/>
              </a:rPr>
              <a:t>stefanglase</a:t>
            </a:r>
            <a:endParaRPr lang="de-DE" sz="2400" dirty="0"/>
          </a:p>
        </p:txBody>
      </p:sp>
    </p:spTree>
    <p:extLst>
      <p:ext uri="{BB962C8B-B14F-4D97-AF65-F5344CB8AC3E}">
        <p14:creationId xmlns="" xmlns:p14="http://schemas.microsoft.com/office/powerpoint/2010/main" val="1364891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und Antworten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60000" y="216000"/>
            <a:ext cx="8172440" cy="864000"/>
          </a:xfrm>
        </p:spPr>
        <p:txBody>
          <a:bodyPr/>
          <a:lstStyle/>
          <a:p>
            <a:r>
              <a:rPr lang="de-DE" dirty="0" smtClean="0"/>
              <a:t>Ihr Ansprechpartner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57158" y="1844824"/>
            <a:ext cx="6715172" cy="428628"/>
          </a:xfrm>
        </p:spPr>
        <p:txBody>
          <a:bodyPr>
            <a:noAutofit/>
          </a:bodyPr>
          <a:lstStyle/>
          <a:p>
            <a:r>
              <a:rPr sz="2800" dirty="0" smtClean="0"/>
              <a:t>Stefan Glase, Senior Consultant</a:t>
            </a:r>
            <a:endParaRPr lang="de-DE" sz="280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57188" y="2574032"/>
            <a:ext cx="6715142" cy="1143000"/>
          </a:xfrm>
        </p:spPr>
        <p:txBody>
          <a:bodyPr>
            <a:noAutofit/>
          </a:bodyPr>
          <a:lstStyle/>
          <a:p>
            <a:r>
              <a:rPr sz="2000" dirty="0" smtClean="0"/>
              <a:t>OPITZ CONSULTING Gummersbach GmbH</a:t>
            </a:r>
            <a:br>
              <a:rPr sz="2000" dirty="0" smtClean="0"/>
            </a:br>
            <a:r>
              <a:rPr sz="2000" dirty="0" smtClean="0">
                <a:solidFill>
                  <a:schemeClr val="accent6"/>
                </a:solidFill>
                <a:hlinkClick r:id="rId3"/>
              </a:rPr>
              <a:t>stefan.glase@opitz-consulting.com</a:t>
            </a:r>
            <a:r>
              <a:rPr sz="2000" dirty="0" smtClean="0">
                <a:solidFill>
                  <a:schemeClr val="accent6"/>
                </a:solidFill>
              </a:rPr>
              <a:t/>
            </a:r>
            <a:br>
              <a:rPr sz="2000" dirty="0" smtClean="0">
                <a:solidFill>
                  <a:schemeClr val="accent6"/>
                </a:solidFill>
              </a:rPr>
            </a:br>
            <a:r>
              <a:rPr sz="2000" dirty="0" err="1" smtClean="0"/>
              <a:t>Telefon</a:t>
            </a:r>
            <a:r>
              <a:rPr lang="de-DE" sz="2000" dirty="0" smtClean="0"/>
              <a:t>:</a:t>
            </a:r>
            <a:r>
              <a:rPr sz="2000" dirty="0" smtClean="0"/>
              <a:t>	+49 2261 60 01</a:t>
            </a:r>
            <a:r>
              <a:rPr lang="de-DE" sz="2000" dirty="0" smtClean="0"/>
              <a:t>-</a:t>
            </a:r>
            <a:r>
              <a:rPr sz="2000" dirty="0" smtClean="0"/>
              <a:t>1093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err="1" smtClean="0"/>
              <a:t>Twitter</a:t>
            </a:r>
            <a:r>
              <a:rPr lang="de-DE" sz="2000" dirty="0" smtClean="0"/>
              <a:t>:	@</a:t>
            </a:r>
            <a:r>
              <a:rPr lang="de-DE" sz="2000" dirty="0" err="1" smtClean="0"/>
              <a:t>stefanglase</a:t>
            </a:r>
            <a:endParaRPr lang="de-DE" sz="2000" dirty="0"/>
          </a:p>
        </p:txBody>
      </p:sp>
      <p:grpSp>
        <p:nvGrpSpPr>
          <p:cNvPr id="2" name="Gruppieren 14"/>
          <p:cNvGrpSpPr/>
          <p:nvPr/>
        </p:nvGrpSpPr>
        <p:grpSpPr>
          <a:xfrm>
            <a:off x="-3071866" y="3500438"/>
            <a:ext cx="2714644" cy="2714644"/>
            <a:chOff x="-3071866" y="3500438"/>
            <a:chExt cx="2714644" cy="2714644"/>
          </a:xfrm>
        </p:grpSpPr>
        <p:sp>
          <p:nvSpPr>
            <p:cNvPr id="16" name="Rechteck 4"/>
            <p:cNvSpPr/>
            <p:nvPr/>
          </p:nvSpPr>
          <p:spPr>
            <a:xfrm>
              <a:off x="-3071866" y="3500438"/>
              <a:ext cx="2714644" cy="271464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smtClean="0"/>
                <a:t>Design: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Das </a:t>
              </a:r>
              <a:r>
                <a:rPr lang="de-DE" sz="1400" b="1" dirty="0" smtClean="0"/>
                <a:t>Farbschema</a:t>
              </a:r>
              <a:r>
                <a:rPr lang="de-DE" sz="1400" dirty="0" smtClean="0"/>
                <a:t> ist im Design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Ebenso sind die </a:t>
              </a:r>
              <a:r>
                <a:rPr lang="de-DE" sz="1400" b="1" dirty="0" smtClean="0"/>
                <a:t>Schriftarten</a:t>
              </a:r>
              <a:r>
                <a:rPr lang="de-DE" sz="1400" dirty="0" smtClean="0"/>
                <a:t>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Die  Standardfarben sind:</a:t>
              </a:r>
            </a:p>
            <a:p>
              <a:r>
                <a:rPr lang="de-DE" sz="1400" dirty="0" smtClean="0"/>
                <a:t> </a:t>
              </a:r>
              <a:endParaRPr lang="de-DE" sz="1400" dirty="0"/>
            </a:p>
          </p:txBody>
        </p:sp>
        <p:sp>
          <p:nvSpPr>
            <p:cNvPr id="17" name="Rectangle 71"/>
            <p:cNvSpPr>
              <a:spLocks noChangeArrowheads="1"/>
            </p:cNvSpPr>
            <p:nvPr/>
          </p:nvSpPr>
          <p:spPr bwMode="auto">
            <a:xfrm>
              <a:off x="-1928858" y="5691206"/>
              <a:ext cx="382587" cy="381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8" name="Rectangle 72"/>
            <p:cNvSpPr>
              <a:spLocks noChangeArrowheads="1"/>
            </p:cNvSpPr>
            <p:nvPr/>
          </p:nvSpPr>
          <p:spPr bwMode="auto">
            <a:xfrm>
              <a:off x="-1428792" y="5691206"/>
              <a:ext cx="381000" cy="38100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-2928990" y="5691206"/>
              <a:ext cx="381000" cy="381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0" name="Rectangle 74"/>
            <p:cNvSpPr>
              <a:spLocks noChangeArrowheads="1"/>
            </p:cNvSpPr>
            <p:nvPr/>
          </p:nvSpPr>
          <p:spPr bwMode="auto">
            <a:xfrm>
              <a:off x="-2428924" y="5191140"/>
              <a:ext cx="381000" cy="3810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1" name="Rectangle 75"/>
            <p:cNvSpPr>
              <a:spLocks noChangeArrowheads="1"/>
            </p:cNvSpPr>
            <p:nvPr/>
          </p:nvSpPr>
          <p:spPr bwMode="auto">
            <a:xfrm>
              <a:off x="-1928858" y="519114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2" name="Rectangle 77"/>
            <p:cNvSpPr>
              <a:spLocks noChangeArrowheads="1"/>
            </p:cNvSpPr>
            <p:nvPr/>
          </p:nvSpPr>
          <p:spPr bwMode="auto">
            <a:xfrm>
              <a:off x="-2928990" y="519114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3" name="Rectangle 78"/>
            <p:cNvSpPr>
              <a:spLocks noChangeArrowheads="1"/>
            </p:cNvSpPr>
            <p:nvPr/>
          </p:nvSpPr>
          <p:spPr bwMode="auto">
            <a:xfrm>
              <a:off x="-2428924" y="5691206"/>
              <a:ext cx="3810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4" name="Rectangle 79"/>
            <p:cNvSpPr>
              <a:spLocks noChangeArrowheads="1"/>
            </p:cNvSpPr>
            <p:nvPr/>
          </p:nvSpPr>
          <p:spPr bwMode="auto">
            <a:xfrm>
              <a:off x="-1428792" y="5191140"/>
              <a:ext cx="3810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5" name="Rectangle 80"/>
            <p:cNvSpPr>
              <a:spLocks noChangeArrowheads="1"/>
            </p:cNvSpPr>
            <p:nvPr/>
          </p:nvSpPr>
          <p:spPr bwMode="auto">
            <a:xfrm>
              <a:off x="-928726" y="519114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</p:grpSp>
      <p:pic>
        <p:nvPicPr>
          <p:cNvPr id="29" name="Bildplatzhalter 28" descr="opitz_glase-2754-jax.jpg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/>
          <a:srcRect l="10504" r="11606"/>
          <a:stretch>
            <a:fillRect/>
          </a:stretch>
        </p:blipFill>
        <p:spPr>
          <a:xfrm>
            <a:off x="7155966" y="1844824"/>
            <a:ext cx="1448482" cy="1859668"/>
          </a:xfrm>
        </p:spPr>
      </p:pic>
      <p:grpSp>
        <p:nvGrpSpPr>
          <p:cNvPr id="27" name="Gruppieren 26"/>
          <p:cNvGrpSpPr/>
          <p:nvPr/>
        </p:nvGrpSpPr>
        <p:grpSpPr>
          <a:xfrm>
            <a:off x="3308459" y="4867724"/>
            <a:ext cx="2527083" cy="1657620"/>
            <a:chOff x="6365397" y="4939732"/>
            <a:chExt cx="2527083" cy="1657620"/>
          </a:xfrm>
        </p:grpSpPr>
        <p:grpSp>
          <p:nvGrpSpPr>
            <p:cNvPr id="3" name="Gruppieren 41"/>
            <p:cNvGrpSpPr/>
            <p:nvPr/>
          </p:nvGrpSpPr>
          <p:grpSpPr>
            <a:xfrm>
              <a:off x="6365397" y="4939732"/>
              <a:ext cx="2527083" cy="1615455"/>
              <a:chOff x="368057" y="4365104"/>
              <a:chExt cx="2934748" cy="1615455"/>
            </a:xfrm>
          </p:grpSpPr>
          <p:sp>
            <p:nvSpPr>
              <p:cNvPr id="43" name="Textfeld 42"/>
              <p:cNvSpPr txBox="1"/>
              <p:nvPr/>
            </p:nvSpPr>
            <p:spPr>
              <a:xfrm>
                <a:off x="751891" y="4403204"/>
                <a:ext cx="2550914" cy="15773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 smtClean="0"/>
                  <a:t>youtube.com/</a:t>
                </a:r>
                <a:r>
                  <a:rPr lang="de-DE" sz="1100" b="1" dirty="0" err="1" smtClean="0"/>
                  <a:t>opitzconsulting</a:t>
                </a:r>
                <a:endParaRPr lang="de-DE" sz="1100" b="1" dirty="0" smtClean="0"/>
              </a:p>
              <a:p>
                <a:endParaRPr lang="de-DE" sz="650" b="1" dirty="0" smtClean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slideshare.net/</a:t>
                </a:r>
                <a:r>
                  <a:rPr lang="de-DE" sz="1100" b="1" dirty="0" err="1" smtClean="0"/>
                  <a:t>opitzconsulting</a:t>
                </a:r>
                <a:endParaRPr lang="de-DE" sz="1100" b="1" dirty="0" smtClean="0"/>
              </a:p>
              <a:p>
                <a:endParaRPr lang="de-DE" sz="650" b="1" dirty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xing.com/group-51062.460375</a:t>
                </a:r>
              </a:p>
              <a:p>
                <a:endParaRPr lang="de-DE" sz="650" b="1" dirty="0" smtClean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twitter.com/OC_WIRE</a:t>
                </a:r>
                <a:endParaRPr lang="de-DE" sz="1100" b="1" dirty="0"/>
              </a:p>
            </p:txBody>
          </p:sp>
          <p:pic>
            <p:nvPicPr>
              <p:cNvPr id="44" name="Grafik 4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4801807"/>
                <a:ext cx="360000" cy="355385"/>
              </a:xfrm>
              <a:prstGeom prst="rect">
                <a:avLst/>
              </a:prstGeom>
            </p:spPr>
          </p:pic>
          <p:pic>
            <p:nvPicPr>
              <p:cNvPr id="45" name="Grafik 4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5233727"/>
                <a:ext cx="360000" cy="356949"/>
              </a:xfrm>
              <a:prstGeom prst="rect">
                <a:avLst/>
              </a:prstGeom>
            </p:spPr>
          </p:pic>
          <p:pic>
            <p:nvPicPr>
              <p:cNvPr id="46" name="Grafik 4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4365104"/>
                <a:ext cx="360000" cy="357966"/>
              </a:xfrm>
              <a:prstGeom prst="rect">
                <a:avLst/>
              </a:prstGeom>
            </p:spPr>
          </p:pic>
        </p:grpSp>
        <p:pic>
          <p:nvPicPr>
            <p:cNvPr id="26" name="Grafik 25">
              <a:hlinkClick r:id="rId8"/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372200" y="6237312"/>
              <a:ext cx="309600" cy="36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0748724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3050" algn="l">
              <a:buFont typeface="Arial" pitchFamily="34" charset="0"/>
              <a:buChar char="•"/>
            </a:pPr>
            <a:r>
              <a:rPr lang="de-DE" dirty="0" smtClean="0"/>
              <a:t>Groovy Basics</a:t>
            </a:r>
          </a:p>
          <a:p>
            <a:pPr indent="273050" algn="l">
              <a:buFont typeface="Arial" pitchFamily="34" charset="0"/>
              <a:buChar char="•"/>
            </a:pPr>
            <a:r>
              <a:rPr lang="de-DE" dirty="0" smtClean="0"/>
              <a:t>Was ist </a:t>
            </a:r>
            <a:r>
              <a:rPr lang="de-DE" dirty="0" err="1" smtClean="0"/>
              <a:t>GroovyFX</a:t>
            </a:r>
            <a:r>
              <a:rPr lang="de-DE" dirty="0" smtClean="0"/>
              <a:t>?</a:t>
            </a:r>
          </a:p>
          <a:p>
            <a:pPr indent="273050" algn="l">
              <a:buFont typeface="Arial" pitchFamily="34" charset="0"/>
              <a:buChar char="•"/>
            </a:pPr>
            <a:r>
              <a:rPr lang="de-DE" dirty="0" err="1" smtClean="0"/>
              <a:t>GroovyFX</a:t>
            </a:r>
            <a:r>
              <a:rPr lang="de-DE" dirty="0" smtClean="0"/>
              <a:t> an Beispielen</a:t>
            </a:r>
          </a:p>
          <a:p>
            <a:pPr indent="273050" algn="l">
              <a:buFont typeface="Arial" pitchFamily="34" charset="0"/>
              <a:buChar char="•"/>
            </a:pPr>
            <a:r>
              <a:rPr lang="de-DE" dirty="0" smtClean="0"/>
              <a:t>Fazit</a:t>
            </a:r>
            <a:endParaRPr lang="de-DE" dirty="0"/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Basics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55600" indent="-355600" algn="l">
              <a:buFont typeface="Arial" pitchFamily="34" charset="0"/>
              <a:buChar char="•"/>
            </a:pPr>
            <a:r>
              <a:rPr lang="de-DE" dirty="0" smtClean="0"/>
              <a:t>Dynamische Sprache für die Java Virtual </a:t>
            </a:r>
            <a:r>
              <a:rPr lang="de-DE" dirty="0" err="1" smtClean="0"/>
              <a:t>Machine</a:t>
            </a:r>
            <a:r>
              <a:rPr lang="de-DE" dirty="0" smtClean="0"/>
              <a:t> (JVM)</a:t>
            </a:r>
          </a:p>
          <a:p>
            <a:pPr marL="355600" indent="-355600" algn="l">
              <a:buFont typeface="Arial" pitchFamily="34" charset="0"/>
              <a:buChar char="•"/>
            </a:pPr>
            <a:r>
              <a:rPr lang="de-DE" dirty="0" smtClean="0"/>
              <a:t>Nahtlose Integration existierender Java Klassen und Bibliotheken</a:t>
            </a:r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r>
              <a:rPr lang="de-DE" dirty="0" smtClean="0"/>
              <a:t>Vereinfachtes Testen dank Power </a:t>
            </a:r>
            <a:r>
              <a:rPr lang="de-DE" dirty="0" err="1" smtClean="0"/>
              <a:t>Asserts</a:t>
            </a:r>
            <a:r>
              <a:rPr lang="de-DE" dirty="0" smtClean="0"/>
              <a:t> und </a:t>
            </a:r>
            <a:r>
              <a:rPr lang="de-DE" dirty="0" err="1" smtClean="0"/>
              <a:t>Mocking</a:t>
            </a: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r>
              <a:rPr lang="de-DE" dirty="0" smtClean="0"/>
              <a:t>Ausdrucksstarker Code durch kompaktere Syntax, Support für domänenspezifische Sprachen (DSLs), </a:t>
            </a:r>
            <a:r>
              <a:rPr lang="de-DE" dirty="0" err="1" smtClean="0"/>
              <a:t>Closures</a:t>
            </a: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/>
          </a:p>
        </p:txBody>
      </p:sp>
      <p:pic>
        <p:nvPicPr>
          <p:cNvPr id="41988" name="Picture 4" descr="http://groovy.codehaus.org/images/groovy-logo-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636912"/>
            <a:ext cx="4052392" cy="2022144"/>
          </a:xfrm>
          <a:prstGeom prst="rect">
            <a:avLst/>
          </a:prstGeom>
          <a:noFill/>
        </p:spPr>
      </p:pic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83569" y="2191504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Greeter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{</a:t>
            </a:r>
          </a:p>
          <a:p>
            <a:r>
              <a:rPr lang="de-DE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name</a:t>
            </a:r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greet() { 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$name!"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Greeter(name: 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'Groovy'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helloGroovy.greet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im Web ausprobieren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148064" y="5949280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http://groovyconsole.appspot.com/</a:t>
            </a:r>
            <a:endParaRPr lang="de-DE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1203" y="1439616"/>
            <a:ext cx="5861594" cy="443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 erstellen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person.id ==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endParaRPr lang="de-DE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-Vorlage_SSC">
  <a:themeElements>
    <a:clrScheme name="OC 2009">
      <a:dk1>
        <a:srgbClr val="1E2959"/>
      </a:dk1>
      <a:lt1>
        <a:srgbClr val="FFFFFF"/>
      </a:lt1>
      <a:dk2>
        <a:srgbClr val="000000"/>
      </a:dk2>
      <a:lt2>
        <a:srgbClr val="B0B3B2"/>
      </a:lt2>
      <a:accent1>
        <a:srgbClr val="4F5151"/>
      </a:accent1>
      <a:accent2>
        <a:srgbClr val="979A99"/>
      </a:accent2>
      <a:accent3>
        <a:srgbClr val="B0B3B2"/>
      </a:accent3>
      <a:accent4>
        <a:srgbClr val="F2CC23"/>
      </a:accent4>
      <a:accent5>
        <a:srgbClr val="C73E3A"/>
      </a:accent5>
      <a:accent6>
        <a:srgbClr val="377BBA"/>
      </a:accent6>
      <a:hlink>
        <a:srgbClr val="377BBA"/>
      </a:hlink>
      <a:folHlink>
        <a:srgbClr val="1E2959"/>
      </a:folHlink>
    </a:clrScheme>
    <a:fontScheme name="OC 2009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C-Vorlage (einfach)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>
  <documentManagement>
    <_dlc_DocId xmlns="8cc9f148-63af-4ae4-b4c0-3a33ca8129b3">DOCID-7-65</_dlc_DocId>
    <_dlc_DocIdUrl xmlns="8cc9f148-63af-4ae4-b4c0-3a33ca8129b3">
      <Url>https://portal.opitz-consulting.de/_layouts/DocIdRedir.aspx?ID=DOCID-7-65</Url>
      <Description>DOCID-7-65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B52A70371B6E438CF9C392B7191A29" ma:contentTypeVersion="11" ma:contentTypeDescription="Ein neues Dokument erstellen." ma:contentTypeScope="" ma:versionID="3e0049091e97ddc6c5a9b1c13a68b96a">
  <xsd:schema xmlns:xsd="http://www.w3.org/2001/XMLSchema" xmlns:xs="http://www.w3.org/2001/XMLSchema" xmlns:p="http://schemas.microsoft.com/office/2006/metadata/properties" xmlns:ns2="8cc9f148-63af-4ae4-b4c0-3a33ca8129b3" targetNamespace="http://schemas.microsoft.com/office/2006/metadata/properties" ma:root="true" ma:fieldsID="387f7d665b09c33f4d21a96ec7b2b776" ns2:_="">
    <xsd:import namespace="8cc9f148-63af-4ae4-b4c0-3a33ca8129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9f148-63af-4ae4-b4c0-3a33ca8129b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7A0F45-7BDE-4AA7-A1BB-E146938E81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36A60C-181D-47DA-909E-3F329EE9755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F7E4967-43BC-4F71-AEEC-BDE09349FE60}">
  <ds:schemaRefs>
    <ds:schemaRef ds:uri="http://purl.org/dc/elements/1.1/"/>
    <ds:schemaRef ds:uri="http://www.w3.org/XML/1998/namespace"/>
    <ds:schemaRef ds:uri="8cc9f148-63af-4ae4-b4c0-3a33ca8129b3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C7C1A758-3BEA-47D2-B285-59AD51FEA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c9f148-63af-4ae4-b4c0-3a33ca812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OC-Vorlage_SSC</Template>
  <TotalTime>0</TotalTime>
  <Words>692</Words>
  <Application>Microsoft Office PowerPoint</Application>
  <PresentationFormat>Bildschirmpräsentation (4:3)</PresentationFormat>
  <Paragraphs>189</Paragraphs>
  <Slides>26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26</vt:i4>
      </vt:variant>
    </vt:vector>
  </HeadingPairs>
  <TitlesOfParts>
    <vt:vector size="28" baseType="lpstr">
      <vt:lpstr>OC-Vorlage_SSC</vt:lpstr>
      <vt:lpstr>OC-Vorlage (einfach)</vt:lpstr>
      <vt:lpstr>GroovyFX entfesselt JavaFX</vt:lpstr>
      <vt:lpstr>Stefan Glase, OPITZ CONSULTING</vt:lpstr>
      <vt:lpstr>Folie 3</vt:lpstr>
      <vt:lpstr>Agenda</vt:lpstr>
      <vt:lpstr>Groovy Basics</vt:lpstr>
      <vt:lpstr>Was ist Groovy?</vt:lpstr>
      <vt:lpstr>Hello World mit Groovy</vt:lpstr>
      <vt:lpstr>Groovy im Web ausprobieren</vt:lpstr>
      <vt:lpstr>Objekte erstellen mit Groovy</vt:lpstr>
      <vt:lpstr>AST-Transformationen mit Groovy</vt:lpstr>
      <vt:lpstr>Operationen auf Collections mit Groovy</vt:lpstr>
      <vt:lpstr>Vereinfachtes File-Handling mit Groovy</vt:lpstr>
      <vt:lpstr>Was ist GroovyFX?</vt:lpstr>
      <vt:lpstr>Was ist GroovyFX?</vt:lpstr>
      <vt:lpstr>Hello World mit GroovyFX</vt:lpstr>
      <vt:lpstr>Hello World mit GroovyFX</vt:lpstr>
      <vt:lpstr>Ein paar Fakten</vt:lpstr>
      <vt:lpstr>GroovyFX an Beispielen</vt:lpstr>
      <vt:lpstr>Properties in JavaFX</vt:lpstr>
      <vt:lpstr>Properties in GroovyFX</vt:lpstr>
      <vt:lpstr>Properties Beispiel</vt:lpstr>
      <vt:lpstr>Properties Beispiel</vt:lpstr>
      <vt:lpstr>Fazit</vt:lpstr>
      <vt:lpstr>Im Netz...</vt:lpstr>
      <vt:lpstr>Fragen und Antworten</vt:lpstr>
      <vt:lpstr>Ihr Ansprechpartner</vt:lpstr>
    </vt:vector>
  </TitlesOfParts>
  <Company>OPITZ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GroovyFX entfesselt JavaFX</dc:title>
  <dc:subject>OC Corporate Design 2009</dc:subject>
  <dc:creator>Stefan Glase</dc:creator>
  <cp:lastModifiedBy>Stefan Glase</cp:lastModifiedBy>
  <cp:revision>51</cp:revision>
  <dcterms:created xsi:type="dcterms:W3CDTF">2012-01-10T11:37:19Z</dcterms:created>
  <dcterms:modified xsi:type="dcterms:W3CDTF">2012-01-11T15:36:02Z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0x010100F0B52A70371B6E438CF9C392B7191A29</vt:lpwstr>
  </property>
  <property fmtid="{D5CDD505-2E9C-101B-9397-08002B2CF9AE}" pid="3" name="_dlc_DocIdItemGuid">
    <vt:lpwstr>9e5dab3a-7ee8-4d92-9ab1-fba94f59fc4a</vt:lpwstr>
  </property>
</Properties>
</file>