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2"/>
  </p:notesMasterIdLst>
  <p:handoutMasterIdLst>
    <p:handoutMasterId r:id="rId43"/>
  </p:handoutMasterIdLst>
  <p:sldIdLst>
    <p:sldId id="256" r:id="rId6"/>
    <p:sldId id="257" r:id="rId7"/>
    <p:sldId id="324" r:id="rId8"/>
    <p:sldId id="259" r:id="rId9"/>
    <p:sldId id="274" r:id="rId10"/>
    <p:sldId id="307" r:id="rId11"/>
    <p:sldId id="312" r:id="rId12"/>
    <p:sldId id="308" r:id="rId13"/>
    <p:sldId id="317" r:id="rId14"/>
    <p:sldId id="318" r:id="rId15"/>
    <p:sldId id="326" r:id="rId16"/>
    <p:sldId id="319" r:id="rId17"/>
    <p:sldId id="320" r:id="rId18"/>
    <p:sldId id="325" r:id="rId19"/>
    <p:sldId id="306" r:id="rId20"/>
    <p:sldId id="295" r:id="rId21"/>
    <p:sldId id="297" r:id="rId22"/>
    <p:sldId id="298" r:id="rId23"/>
    <p:sldId id="301" r:id="rId24"/>
    <p:sldId id="302" r:id="rId25"/>
    <p:sldId id="299" r:id="rId26"/>
    <p:sldId id="300" r:id="rId27"/>
    <p:sldId id="310" r:id="rId28"/>
    <p:sldId id="323" r:id="rId29"/>
    <p:sldId id="304" r:id="rId30"/>
    <p:sldId id="305" r:id="rId31"/>
    <p:sldId id="303" r:id="rId32"/>
    <p:sldId id="311" r:id="rId33"/>
    <p:sldId id="322" r:id="rId34"/>
    <p:sldId id="321" r:id="rId35"/>
    <p:sldId id="309" r:id="rId36"/>
    <p:sldId id="313" r:id="rId37"/>
    <p:sldId id="266" r:id="rId38"/>
    <p:sldId id="265" r:id="rId39"/>
    <p:sldId id="262" r:id="rId40"/>
    <p:sldId id="316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0595" autoAdjust="0"/>
  </p:normalViewPr>
  <p:slideViewPr>
    <p:cSldViewPr>
      <p:cViewPr varScale="1">
        <p:scale>
          <a:sx n="69" d="100"/>
          <a:sy n="69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err="1" smtClean="0">
              <a:solidFill>
                <a:schemeClr val="tx2"/>
              </a:solidFill>
            </a:rPr>
            <a:t>Grails</a:t>
          </a:r>
          <a:endParaRPr lang="de-DE" b="1" dirty="0">
            <a:solidFill>
              <a:schemeClr val="tx2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rgbClr val="92D050"/>
        </a:solidFill>
      </dgm:spPr>
      <dgm:t>
        <a:bodyPr/>
        <a:lstStyle/>
        <a:p>
          <a:r>
            <a:rPr lang="de-DE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tx1"/>
        </a:solidFill>
      </dgm:spPr>
      <dgm:t>
        <a:bodyPr/>
        <a:lstStyle/>
        <a:p>
          <a:r>
            <a:rPr lang="de-DE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12.06.2012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12.06.2012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ernuni-hagen.de/eclipse/index.php/Abstract_Syntax_Tree_(AST)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ithub.com/codescape" TargetMode="External"/><Relationship Id="rId4" Type="http://schemas.openxmlformats.org/officeDocument/2006/relationships/hyperlink" Target="http://twitter.com/stefanglas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hyperlink" Target="http://www.twitt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9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</a:t>
            </a:r>
            <a:r>
              <a:rPr lang="de-DE" sz="2000" b="1" smtClean="0"/>
              <a:t>2012 Development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Stefan Glase</a:t>
            </a:r>
          </a:p>
          <a:p>
            <a:pPr algn="ctr"/>
            <a:r>
              <a:rPr lang="de-DE" sz="2000" b="1" dirty="0" smtClean="0"/>
              <a:t>am 14.06.2012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'Person(1, Fred, Feuerstein)'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Syntax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Ast-lif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81" y="1181845"/>
            <a:ext cx="5760640" cy="4860540"/>
          </a:xfrm>
        </p:spPr>
      </p:pic>
      <p:sp>
        <p:nvSpPr>
          <p:cNvPr id="5" name="Textfeld 4"/>
          <p:cNvSpPr txBox="1"/>
          <p:nvPr/>
        </p:nvSpPr>
        <p:spPr>
          <a:xfrm>
            <a:off x="1944317" y="6042774"/>
            <a:ext cx="702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>
                <a:hlinkClick r:id="rId3"/>
              </a:rPr>
              <a:t>http://wiki.fernuni-hagen.de/eclipse/index.php/Abstract_Syntax_Tree_(AST)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4029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1268760"/>
            <a:ext cx="84969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 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1277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FizzBuzz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728039"/>
            <a:ext cx="8424000" cy="1124897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(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1..100</a:t>
            </a:r>
            <a:r>
              <a:rPr lang="it-IT" sz="1800" dirty="0">
                <a:latin typeface="Consolas"/>
                <a:cs typeface="Consolas"/>
              </a:rPr>
              <a:t>).</a:t>
            </a:r>
            <a:r>
              <a:rPr lang="it-IT" sz="1800" dirty="0" err="1">
                <a:latin typeface="Consolas"/>
                <a:cs typeface="Consolas"/>
              </a:rPr>
              <a:t>each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smtClean="0">
                <a:latin typeface="Consolas"/>
                <a:cs typeface="Consolas"/>
              </a:rPr>
              <a:t>{</a:t>
            </a:r>
            <a:br>
              <a:rPr lang="it-IT" sz="1800" dirty="0" smtClean="0">
                <a:latin typeface="Consolas"/>
                <a:cs typeface="Consolas"/>
              </a:rPr>
            </a:br>
            <a:r>
              <a:rPr lang="it-IT" sz="1800" dirty="0" smtClean="0">
                <a:latin typeface="Consolas"/>
                <a:cs typeface="Consolas"/>
              </a:rPr>
              <a:t>    </a:t>
            </a:r>
            <a:r>
              <a:rPr lang="it-IT" sz="1800" dirty="0" err="1" smtClean="0">
                <a:latin typeface="Consolas"/>
                <a:cs typeface="Consolas"/>
              </a:rPr>
              <a:t>println</a:t>
            </a:r>
            <a:r>
              <a:rPr lang="it-IT" sz="1800" dirty="0" smtClean="0">
                <a:latin typeface="Consolas"/>
                <a:cs typeface="Consolas"/>
              </a:rPr>
              <a:t> </a:t>
            </a:r>
            <a:r>
              <a:rPr lang="it-IT" sz="1800" dirty="0">
                <a:latin typeface="Consolas"/>
                <a:cs typeface="Consolas"/>
              </a:rPr>
              <a:t>((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>
                <a:latin typeface="Consolas"/>
                <a:cs typeface="Consolas"/>
              </a:rPr>
              <a:t> % 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r>
              <a:rPr lang="it-IT" sz="1800" dirty="0">
                <a:latin typeface="Consolas"/>
                <a:cs typeface="Consolas"/>
              </a:rPr>
              <a:t> ? </a:t>
            </a:r>
            <a:r>
              <a:rPr lang="it-IT" sz="1800" dirty="0">
                <a:solidFill>
                  <a:schemeClr val="accent5"/>
                </a:solidFill>
                <a:latin typeface="Consolas"/>
                <a:cs typeface="Consolas"/>
              </a:rPr>
              <a:t>""</a:t>
            </a:r>
            <a:r>
              <a:rPr lang="it-IT" sz="1800" dirty="0">
                <a:latin typeface="Consolas"/>
                <a:cs typeface="Consolas"/>
              </a:rPr>
              <a:t> :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</a:t>
            </a:r>
            <a:r>
              <a:rPr lang="it-IT" sz="1800" dirty="0" err="1">
                <a:solidFill>
                  <a:srgbClr val="C73E3A"/>
                </a:solidFill>
                <a:latin typeface="Consolas"/>
                <a:cs typeface="Consolas"/>
              </a:rPr>
              <a:t>Fizz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</a:t>
            </a:r>
            <a:r>
              <a:rPr lang="it-IT" sz="1800" dirty="0">
                <a:latin typeface="Consolas"/>
                <a:cs typeface="Consolas"/>
              </a:rPr>
              <a:t>) + (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>
                <a:latin typeface="Consolas"/>
                <a:cs typeface="Consolas"/>
              </a:rPr>
              <a:t> % 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r>
              <a:rPr lang="it-IT" sz="1800" dirty="0">
                <a:latin typeface="Consolas"/>
                <a:cs typeface="Consolas"/>
              </a:rPr>
              <a:t> ?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""</a:t>
            </a:r>
            <a:r>
              <a:rPr lang="it-IT" sz="1800" dirty="0">
                <a:latin typeface="Consolas"/>
                <a:cs typeface="Consolas"/>
              </a:rPr>
              <a:t> :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"Buzz"</a:t>
            </a:r>
            <a:r>
              <a:rPr lang="it-IT" sz="1800" dirty="0">
                <a:latin typeface="Consolas"/>
                <a:cs typeface="Consolas"/>
              </a:rPr>
              <a:t>) ?: 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 smtClean="0">
                <a:latin typeface="Consolas"/>
                <a:cs typeface="Consolas"/>
              </a:rPr>
              <a:t>)</a:t>
            </a:r>
            <a:br>
              <a:rPr lang="it-IT" sz="1800" dirty="0" smtClean="0">
                <a:latin typeface="Consolas"/>
                <a:cs typeface="Consolas"/>
              </a:rPr>
            </a:br>
            <a:r>
              <a:rPr lang="it-IT" sz="1800" dirty="0" smtClean="0">
                <a:latin typeface="Consolas"/>
                <a:cs typeface="Consolas"/>
              </a:rPr>
              <a:t>}</a:t>
            </a:r>
            <a:endParaRPr lang="de-DE" sz="1800" dirty="0">
              <a:latin typeface="Consolas"/>
              <a:cs typeface="Consolas"/>
            </a:endParaRPr>
          </a:p>
        </p:txBody>
      </p:sp>
      <p:sp>
        <p:nvSpPr>
          <p:cNvPr id="5" name="Textfeld 4"/>
          <p:cNvSpPr txBox="1"/>
          <p:nvPr/>
        </p:nvSpPr>
        <p:spPr>
          <a:xfrm rot="21392030">
            <a:off x="395461" y="3033794"/>
            <a:ext cx="8434578" cy="2304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numCol="10" rtlCol="0">
            <a:noAutofit/>
          </a:bodyPr>
          <a:lstStyle/>
          <a:p>
            <a:r>
              <a:rPr lang="de-DE" sz="1400" dirty="0"/>
              <a:t>1</a:t>
            </a:r>
          </a:p>
          <a:p>
            <a:r>
              <a:rPr lang="de-DE" sz="1400" dirty="0"/>
              <a:t>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</a:t>
            </a:r>
          </a:p>
          <a:p>
            <a:r>
              <a:rPr lang="de-DE" sz="1400" dirty="0"/>
              <a:t>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11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13</a:t>
            </a:r>
          </a:p>
          <a:p>
            <a:r>
              <a:rPr lang="de-DE" sz="1400" dirty="0" smtClean="0"/>
              <a:t>14</a:t>
            </a:r>
            <a:endParaRPr lang="de-DE" sz="1400" dirty="0"/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16</a:t>
            </a:r>
          </a:p>
          <a:p>
            <a:r>
              <a:rPr lang="de-DE" sz="1400" dirty="0"/>
              <a:t>17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19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22</a:t>
            </a:r>
          </a:p>
          <a:p>
            <a:r>
              <a:rPr lang="de-DE" sz="1400" dirty="0"/>
              <a:t>23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26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28</a:t>
            </a:r>
          </a:p>
          <a:p>
            <a:r>
              <a:rPr lang="de-DE" sz="1400" dirty="0"/>
              <a:t>29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31</a:t>
            </a:r>
          </a:p>
          <a:p>
            <a:r>
              <a:rPr lang="de-DE" sz="1400" dirty="0"/>
              <a:t>32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34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37</a:t>
            </a:r>
          </a:p>
          <a:p>
            <a:r>
              <a:rPr lang="de-DE" sz="1400" dirty="0"/>
              <a:t>38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41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43</a:t>
            </a:r>
          </a:p>
          <a:p>
            <a:r>
              <a:rPr lang="de-DE" sz="1400" dirty="0"/>
              <a:t>44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46</a:t>
            </a:r>
          </a:p>
          <a:p>
            <a:r>
              <a:rPr lang="de-DE" sz="1400" dirty="0"/>
              <a:t>47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52</a:t>
            </a:r>
          </a:p>
          <a:p>
            <a:r>
              <a:rPr lang="de-DE" sz="1400" dirty="0"/>
              <a:t>53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56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58</a:t>
            </a:r>
          </a:p>
          <a:p>
            <a:r>
              <a:rPr lang="de-DE" sz="1400" dirty="0"/>
              <a:t>59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61</a:t>
            </a:r>
          </a:p>
          <a:p>
            <a:r>
              <a:rPr lang="de-DE" sz="1400" dirty="0"/>
              <a:t>62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64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67</a:t>
            </a:r>
          </a:p>
          <a:p>
            <a:r>
              <a:rPr lang="de-DE" sz="1400" dirty="0"/>
              <a:t>68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71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73</a:t>
            </a:r>
          </a:p>
          <a:p>
            <a:r>
              <a:rPr lang="de-DE" sz="1400" dirty="0"/>
              <a:t>74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76</a:t>
            </a:r>
          </a:p>
          <a:p>
            <a:r>
              <a:rPr lang="de-DE" sz="1400" dirty="0"/>
              <a:t>77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82</a:t>
            </a:r>
          </a:p>
          <a:p>
            <a:r>
              <a:rPr lang="de-DE" sz="1400" dirty="0"/>
              <a:t>83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86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88</a:t>
            </a:r>
          </a:p>
          <a:p>
            <a:r>
              <a:rPr lang="de-DE" sz="1400" dirty="0"/>
              <a:t>89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91</a:t>
            </a:r>
          </a:p>
          <a:p>
            <a:r>
              <a:rPr lang="de-DE" sz="1400" dirty="0"/>
              <a:t>92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94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97</a:t>
            </a:r>
          </a:p>
          <a:p>
            <a:r>
              <a:rPr lang="de-DE" sz="1400" dirty="0"/>
              <a:t>98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422760" y="5970766"/>
            <a:ext cx="454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http://</a:t>
            </a:r>
            <a:r>
              <a:rPr lang="de-DE" sz="1600" dirty="0" err="1"/>
              <a:t>groovyconsole.appspot.com</a:t>
            </a:r>
            <a:r>
              <a:rPr lang="de-DE" sz="1600" dirty="0"/>
              <a:t>/</a:t>
            </a:r>
            <a:r>
              <a:rPr lang="de-DE" sz="1600" dirty="0" err="1"/>
              <a:t>script</a:t>
            </a:r>
            <a:r>
              <a:rPr lang="de-DE" sz="1600" dirty="0"/>
              <a:t>/643001</a:t>
            </a:r>
          </a:p>
        </p:txBody>
      </p:sp>
    </p:spTree>
    <p:extLst>
      <p:ext uri="{BB962C8B-B14F-4D97-AF65-F5344CB8AC3E}">
        <p14:creationId xmlns:p14="http://schemas.microsoft.com/office/powerpoint/2010/main" val="1874995803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. Grails helps development teams embrace agile methodologies, deliver quality applications in reduced amounts of time, and focus on what really matters: creating </a:t>
            </a:r>
            <a:r>
              <a:rPr lang="en-US" sz="1800" dirty="0" smtClean="0">
                <a:solidFill>
                  <a:schemeClr val="accent6"/>
                </a:solidFill>
              </a:rPr>
              <a:t>high quality, easy to use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the leading dynamic language for the Java platform.</a:t>
            </a: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ich?</a:t>
            </a:r>
            <a:endParaRPr lang="de-DE" dirty="0"/>
          </a:p>
        </p:txBody>
      </p:sp>
      <p:pic>
        <p:nvPicPr>
          <p:cNvPr id="12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215" y="1844825"/>
            <a:ext cx="1558472" cy="3958728"/>
          </a:xfrm>
        </p:spPr>
      </p:pic>
      <p:sp>
        <p:nvSpPr>
          <p:cNvPr id="13" name="Textfeld 12"/>
          <p:cNvSpPr txBox="1"/>
          <p:nvPr/>
        </p:nvSpPr>
        <p:spPr>
          <a:xfrm>
            <a:off x="2411760" y="1268760"/>
            <a:ext cx="619268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Methoden und Technologien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OOP,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GearConf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DOAG, JAX,</a:t>
            </a:r>
          </a:p>
          <a:p>
            <a:pPr algn="ctr"/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CamelCaseConf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JUGs</a:t>
            </a: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de-DE" sz="2000" dirty="0" smtClean="0">
                <a:hlinkClick r:id="rId4"/>
              </a:rPr>
              <a:t>twitter.com/</a:t>
            </a:r>
            <a:r>
              <a:rPr lang="de-DE" sz="2000" dirty="0" err="1" smtClean="0">
                <a:hlinkClick r:id="rId4"/>
              </a:rPr>
              <a:t>stefanglase</a:t>
            </a:r>
            <a:endParaRPr lang="de-DE" sz="2000" dirty="0" smtClean="0"/>
          </a:p>
          <a:p>
            <a:pPr algn="ctr"/>
            <a:r>
              <a:rPr lang="de-DE" sz="2000" dirty="0" smtClean="0">
                <a:hlinkClick r:id="rId5"/>
              </a:rPr>
              <a:t>github.com/</a:t>
            </a:r>
            <a:r>
              <a:rPr lang="de-DE" sz="2000" dirty="0" err="1" smtClean="0">
                <a:hlinkClick r:id="rId5"/>
              </a:rPr>
              <a:t>codescape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00897" y="5282044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grails-app</a:t>
            </a:r>
            <a:r>
              <a:rPr lang="de-DE" sz="2800" b="1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conf</a:t>
            </a:r>
            <a:endParaRPr lang="de-DE" sz="2800" b="1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Bild 2" descr="Bildschirmfoto 2012-03-21 um 21.23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8" t="5704" r="6476" b="52322"/>
          <a:stretch/>
        </p:blipFill>
        <p:spPr>
          <a:xfrm>
            <a:off x="635156" y="2060848"/>
            <a:ext cx="7873690" cy="3007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9512" y="1196751"/>
            <a:ext cx="8784976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95536" y="1340768"/>
            <a:ext cx="6048672" cy="441162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rIns="36000" rtlCol="0" anchor="t" anchorCtr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Objektrelationales Mapping als DSL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Dynamische Finder-Methoden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Dynamische Persistenz-Methoden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Hibernate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Criteria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Builder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als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Hibernate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69311"/>
            <a:ext cx="2458706" cy="2458706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Finder-Methoden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412776"/>
            <a:ext cx="85427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 und Nachnamen „Feuerstein“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Person.findByFirstNameAndLastName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('Fred', 'Feuerstein')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im Alter zwischen 2 und 10 Jahren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Person.findAllByAgeBetween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(2, 10)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hinterlegten Geburtstag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Person.findAllByBirthdayIsNotNull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„B“ als ersten Buchstaben im Vornamen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Person.findAllByFirstNameLike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('B%')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20325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871" y="1628800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t="2941"/>
          <a:stretch>
            <a:fillRect/>
          </a:stretch>
        </p:blipFill>
        <p:spPr bwMode="auto">
          <a:xfrm>
            <a:off x="1907704" y="1340768"/>
            <a:ext cx="5328592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Command-Objekte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URL-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mittels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Groovy Server Pages (GSPs)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Groovy Tag-Libraries</a:t>
            </a:r>
          </a:p>
          <a:p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Scaffolding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von CRUD-Anwendungen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Internationalisierung (i18n)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Content </a:t>
            </a:r>
            <a:r>
              <a:rPr lang="de-DE" dirty="0" err="1" smtClean="0">
                <a:solidFill>
                  <a:schemeClr val="tx1"/>
                </a:solidFill>
              </a:rPr>
              <a:t>Negotiation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Spring MVC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4891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2060848"/>
            <a:ext cx="6715172" cy="428628"/>
          </a:xfrm>
        </p:spPr>
        <p:txBody>
          <a:bodyPr>
            <a:normAutofit/>
          </a:bodyPr>
          <a:lstStyle/>
          <a:p>
            <a:r>
              <a:rPr sz="2000" dirty="0" smtClean="0"/>
              <a:t>Stefan Glase, Senior Consultant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492896"/>
            <a:ext cx="6715142" cy="151216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sz="1800" dirty="0" smtClean="0"/>
              <a:t>OPITZ CONSULTING Gummersbach GmbH</a:t>
            </a:r>
            <a:br>
              <a:rPr sz="1800" dirty="0" smtClean="0"/>
            </a:br>
            <a:r>
              <a:rPr sz="18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800" dirty="0" smtClean="0">
                <a:solidFill>
                  <a:schemeClr val="accent6"/>
                </a:solidFill>
              </a:rPr>
              <a:t/>
            </a:r>
            <a:br>
              <a:rPr sz="1800" dirty="0" smtClean="0">
                <a:solidFill>
                  <a:schemeClr val="accent6"/>
                </a:solidFill>
              </a:rPr>
            </a:br>
            <a:r>
              <a:rPr sz="1800" dirty="0" smtClean="0"/>
              <a:t>+49 2261 60 01 </a:t>
            </a:r>
            <a:r>
              <a:rPr lang="de-DE" sz="1800" dirty="0" smtClean="0"/>
              <a:t>- </a:t>
            </a:r>
            <a:r>
              <a:rPr sz="1800" dirty="0" smtClean="0"/>
              <a:t>0</a:t>
            </a:r>
          </a:p>
          <a:p>
            <a:pPr>
              <a:lnSpc>
                <a:spcPct val="120000"/>
              </a:lnSpc>
            </a:pPr>
            <a:endParaRPr lang="de-DE" sz="18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308459" y="4293096"/>
            <a:ext cx="2527083" cy="1657620"/>
            <a:chOff x="6365397" y="4939732"/>
            <a:chExt cx="2527083" cy="1657620"/>
          </a:xfrm>
        </p:grpSpPr>
        <p:grpSp>
          <p:nvGrpSpPr>
            <p:cNvPr id="32" name="Gruppieren 41"/>
            <p:cNvGrpSpPr/>
            <p:nvPr/>
          </p:nvGrpSpPr>
          <p:grpSpPr>
            <a:xfrm>
              <a:off x="6365397" y="4939732"/>
              <a:ext cx="2527083" cy="1638538"/>
              <a:chOff x="368057" y="4365104"/>
              <a:chExt cx="2934748" cy="1638538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751891" y="4403204"/>
                <a:ext cx="2550914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</a:t>
                </a:r>
                <a:r>
                  <a:rPr lang="de-DE" sz="1100" b="1" dirty="0" err="1" smtClean="0"/>
                  <a:t>net</a:t>
                </a:r>
                <a:r>
                  <a:rPr lang="de-DE" sz="1100" b="1" dirty="0" smtClean="0"/>
                  <a:t>/</a:t>
                </a:r>
                <a:r>
                  <a:rPr lang="de-DE" sz="1100" b="1" dirty="0" err="1" smtClean="0"/>
                  <a:t>opitzconsulting</a:t>
                </a:r>
                <a:endParaRPr lang="de-DE" sz="650" b="1" dirty="0" smtClean="0"/>
              </a:p>
              <a:p>
                <a:endParaRPr lang="de-DE" sz="80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37" name="Grafik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33" name="Grafik 32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  <p:pic>
        <p:nvPicPr>
          <p:cNvPr id="39" name="Bildplatzhalter 38" descr="opitz_glase-2754-475.jpg"/>
          <p:cNvPicPr>
            <a:picLocks noGrp="1"/>
          </p:cNvPicPr>
          <p:nvPr>
            <p:ph type="pic" sz="quarter" idx="12"/>
          </p:nvPr>
        </p:nvPicPr>
        <p:blipFill>
          <a:blip r:embed="rId9" cstate="print"/>
          <a:srcRect r="4046" b="13958"/>
          <a:stretch>
            <a:fillRect/>
          </a:stretch>
        </p:blipFill>
        <p:spPr>
          <a:xfrm>
            <a:off x="7215224" y="1772816"/>
            <a:ext cx="1389224" cy="1775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sxc.hu/pic/l/b/bi/biewoef/682025_39638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052" y="1412776"/>
            <a:ext cx="8626323" cy="491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bgerundetes Rechteck 6"/>
          <p:cNvSpPr/>
          <p:nvPr/>
        </p:nvSpPr>
        <p:spPr>
          <a:xfrm>
            <a:off x="251520" y="1268760"/>
            <a:ext cx="3312368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54526" y="6093296"/>
            <a:ext cx="368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http://www.sxc.hu/browse.phtml?f=view&amp;id=682025</a:t>
            </a:r>
            <a:endParaRPr lang="de-DE" sz="1200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04" y="24208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83568" y="220486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purl.org/dc/dcmitype/"/>
    <ds:schemaRef ds:uri="8cc9f148-63af-4ae4-b4c0-3a33ca8129b3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1179</Words>
  <Application>Microsoft Office PowerPoint</Application>
  <PresentationFormat>Bildschirmpräsentation (4:3)</PresentationFormat>
  <Paragraphs>417</Paragraphs>
  <Slides>36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2 - OC Vorlage lokal</vt:lpstr>
      <vt:lpstr>Grails - Die Suche ist vorbei</vt:lpstr>
      <vt:lpstr>Wer bin ich?</vt:lpstr>
      <vt:lpstr>PowerPoint-Präsentation</vt:lpstr>
      <vt:lpstr>Agenda</vt:lpstr>
      <vt:lpstr>Was ist Groovy?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Abstract Syntax Tree?</vt:lpstr>
      <vt:lpstr>Operationen auf Collections mit Groovy</vt:lpstr>
      <vt:lpstr>Vereinfachtes File-Handling mit Groovy</vt:lpstr>
      <vt:lpstr>FizzBuzz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PowerPoint-Präsentation</vt:lpstr>
      <vt:lpstr>PowerPoint-Präsentation</vt:lpstr>
      <vt:lpstr>GORM = Grails Objekt Relational Mapping</vt:lpstr>
      <vt:lpstr>Dynamische Finder-Methoden</vt:lpstr>
      <vt:lpstr>Plug-In Beispiel: Datei-Upload</vt:lpstr>
      <vt:lpstr>Plug-In Beispiel: Grails File Uploader Plugin</vt:lpstr>
      <vt:lpstr>Plug-In-Mechanismus</vt:lpstr>
      <vt:lpstr>MVC mit Grails</vt:lpstr>
      <vt:lpstr>Content Negotiation</vt:lpstr>
      <vt:lpstr>Groovy Tag Libraries</vt:lpstr>
      <vt:lpstr>Live Coding</vt:lpstr>
      <vt:lpstr>Live Coding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 - Die Suche ist vorbei</dc:title>
  <dc:creator>Stefan Glase</dc:creator>
  <cp:keywords>Grovvy, Grails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211</cp:revision>
  <dcterms:created xsi:type="dcterms:W3CDTF">2011-06-06T07:05:48Z</dcterms:created>
  <dcterms:modified xsi:type="dcterms:W3CDTF">2012-06-12T06:52:51Z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