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0"/>
  </p:notesMasterIdLst>
  <p:handoutMasterIdLst>
    <p:handoutMasterId r:id="rId41"/>
  </p:handoutMasterIdLst>
  <p:sldIdLst>
    <p:sldId id="256" r:id="rId6"/>
    <p:sldId id="257" r:id="rId7"/>
    <p:sldId id="314" r:id="rId8"/>
    <p:sldId id="315" r:id="rId9"/>
    <p:sldId id="259" r:id="rId10"/>
    <p:sldId id="274" r:id="rId11"/>
    <p:sldId id="307" r:id="rId12"/>
    <p:sldId id="308" r:id="rId13"/>
    <p:sldId id="312" r:id="rId14"/>
    <p:sldId id="317" r:id="rId15"/>
    <p:sldId id="318" r:id="rId16"/>
    <p:sldId id="319" r:id="rId17"/>
    <p:sldId id="320" r:id="rId18"/>
    <p:sldId id="306" r:id="rId19"/>
    <p:sldId id="295" r:id="rId20"/>
    <p:sldId id="297" r:id="rId21"/>
    <p:sldId id="298" r:id="rId22"/>
    <p:sldId id="301" r:id="rId23"/>
    <p:sldId id="302" r:id="rId24"/>
    <p:sldId id="299" r:id="rId25"/>
    <p:sldId id="300" r:id="rId26"/>
    <p:sldId id="310" r:id="rId27"/>
    <p:sldId id="304" r:id="rId28"/>
    <p:sldId id="305" r:id="rId29"/>
    <p:sldId id="303" r:id="rId30"/>
    <p:sldId id="311" r:id="rId31"/>
    <p:sldId id="321" r:id="rId32"/>
    <p:sldId id="322" r:id="rId33"/>
    <p:sldId id="309" r:id="rId34"/>
    <p:sldId id="313" r:id="rId35"/>
    <p:sldId id="266" r:id="rId36"/>
    <p:sldId id="265" r:id="rId37"/>
    <p:sldId id="262" r:id="rId38"/>
    <p:sldId id="316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595" autoAdjust="0"/>
  </p:normalViewPr>
  <p:slideViewPr>
    <p:cSldViewPr>
      <p:cViewPr varScale="1">
        <p:scale>
          <a:sx n="95" d="100"/>
          <a:sy n="95" d="100"/>
        </p:scale>
        <p:origin x="-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>
        <a:solidFill>
          <a:schemeClr val="bg1"/>
        </a:solidFill>
      </dgm:spPr>
      <dgm:t>
        <a:bodyPr/>
        <a:lstStyle/>
        <a:p>
          <a:r>
            <a:rPr lang="de-DE" b="1" dirty="0" err="1" smtClean="0">
              <a:solidFill>
                <a:srgbClr val="002060"/>
              </a:solidFill>
            </a:rPr>
            <a:t>Grails</a:t>
          </a:r>
          <a:endParaRPr lang="de-DE" b="1" dirty="0">
            <a:solidFill>
              <a:srgbClr val="002060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Spring</a:t>
          </a:r>
          <a:endParaRPr lang="de-DE" dirty="0">
            <a:solidFill>
              <a:srgbClr val="002060"/>
            </a:solidFill>
          </a:endParaRPr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Groovy</a:t>
          </a:r>
          <a:endParaRPr lang="de-DE" dirty="0">
            <a:solidFill>
              <a:srgbClr val="002060"/>
            </a:solidFill>
          </a:endParaRPr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Hibernate</a:t>
          </a:r>
          <a:endParaRPr lang="de-DE" dirty="0">
            <a:solidFill>
              <a:srgbClr val="002060"/>
            </a:solidFill>
          </a:endParaRPr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err="1" smtClean="0">
              <a:solidFill>
                <a:srgbClr val="002060"/>
              </a:solidFill>
            </a:rPr>
            <a:t>SiteMesh</a:t>
          </a:r>
          <a:endParaRPr lang="de-DE" dirty="0">
            <a:solidFill>
              <a:srgbClr val="002060"/>
            </a:solidFill>
          </a:endParaRPr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Spring</a:t>
          </a:r>
          <a:endParaRPr lang="de-DE" sz="3900" kern="1200" dirty="0">
            <a:solidFill>
              <a:srgbClr val="002060"/>
            </a:solidFill>
          </a:endParaRPr>
        </a:p>
      </dsp:txBody>
      <dsp:txXfrm rot="16200000">
        <a:off x="762000" y="-762000"/>
        <a:ext cx="1524000" cy="3048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Groovy</a:t>
          </a:r>
          <a:endParaRPr lang="de-DE" sz="3900" kern="1200" dirty="0">
            <a:solidFill>
              <a:srgbClr val="002060"/>
            </a:solidFill>
          </a:endParaRPr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Hibernate</a:t>
          </a:r>
          <a:endParaRPr lang="de-DE" sz="3900" kern="1200" dirty="0">
            <a:solidFill>
              <a:srgbClr val="002060"/>
            </a:solidFill>
          </a:endParaRPr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>
              <a:solidFill>
                <a:srgbClr val="002060"/>
              </a:solidFill>
            </a:rPr>
            <a:t>SiteMesh</a:t>
          </a:r>
          <a:endParaRPr lang="de-DE" sz="3900" kern="1200" dirty="0">
            <a:solidFill>
              <a:srgbClr val="002060"/>
            </a:solidFill>
          </a:endParaRPr>
        </a:p>
      </dsp:txBody>
      <dsp:txXfrm rot="5400000">
        <a:off x="3810000" y="1777999"/>
        <a:ext cx="1524000" cy="3048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rgbClr val="002060"/>
              </a:solidFill>
            </a:rPr>
            <a:t>Grails</a:t>
          </a:r>
          <a:endParaRPr lang="de-DE" sz="3900" b="1" kern="1200" dirty="0">
            <a:solidFill>
              <a:srgbClr val="002060"/>
            </a:solidFill>
          </a:endParaRPr>
        </a:p>
      </dsp:txBody>
      <dsp:txXfrm>
        <a:off x="2133600" y="1523999"/>
        <a:ext cx="18288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tefangl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github.com/codescap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jpeg"/><Relationship Id="rId5" Type="http://schemas.openxmlformats.org/officeDocument/2006/relationships/image" Target="../media/image31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1,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'Fred',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1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'Fred'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'Feuerstein'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1,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'Fred',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2,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'Wilma',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3,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'Betty',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4,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'Barney',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5,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'Bam-Bam',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['Fred', 'Wilma']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'Feuerstein'}*.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['Feuerstein':2, 'Geröllheimer':3]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!"}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"""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// Zeilenweise auslesen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"$i: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// Inhalt ausgeben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23451" t="17854" r="14255" b="55542"/>
          <a:stretch>
            <a:fillRect/>
          </a:stretch>
        </p:blipFill>
        <p:spPr bwMode="auto">
          <a:xfrm>
            <a:off x="539552" y="2767593"/>
            <a:ext cx="8064896" cy="238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3"/>
              </a:rPr>
              <a:t>twitter.com/</a:t>
            </a:r>
            <a:r>
              <a:rPr lang="de-DE" sz="1600" dirty="0" err="1" smtClean="0">
                <a:hlinkClick r:id="rId3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4"/>
              </a:rPr>
              <a:t>github.com/</a:t>
            </a:r>
            <a:r>
              <a:rPr lang="de-DE" sz="1600" dirty="0" err="1" smtClean="0">
                <a:hlinkClick r:id="rId4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5" cstate="print"/>
          <a:srcRect l="8129" r="6522"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Objektrelationales Mapping als DSL</a:t>
            </a:r>
          </a:p>
          <a:p>
            <a:r>
              <a:rPr lang="de-DE" dirty="0" smtClean="0"/>
              <a:t>Dynamische Finder-Methoden</a:t>
            </a:r>
          </a:p>
          <a:p>
            <a:r>
              <a:rPr lang="de-DE" dirty="0" smtClean="0"/>
              <a:t>Dynamische Persistenz-Methoden</a:t>
            </a:r>
          </a:p>
          <a:p>
            <a:r>
              <a:rPr lang="de-DE" dirty="0" smtClean="0"/>
              <a:t>Hibernate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als DSL</a:t>
            </a:r>
          </a:p>
          <a:p>
            <a:r>
              <a:rPr lang="de-DE" dirty="0" smtClean="0"/>
              <a:t>Basierend auf Hibernate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38877" t="21331" r="17857" b="22053"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Command-Objekte</a:t>
            </a:r>
          </a:p>
          <a:p>
            <a:r>
              <a:rPr lang="de-DE" dirty="0" smtClean="0"/>
              <a:t>URL-</a:t>
            </a:r>
            <a:r>
              <a:rPr lang="de-DE" dirty="0" err="1" smtClean="0"/>
              <a:t>Mappings</a:t>
            </a:r>
            <a:r>
              <a:rPr lang="de-DE" dirty="0" smtClean="0"/>
              <a:t> mittels DSL</a:t>
            </a:r>
          </a:p>
          <a:p>
            <a:r>
              <a:rPr lang="de-DE" dirty="0" smtClean="0"/>
              <a:t>Groovy Server Pages (GSPs)</a:t>
            </a:r>
          </a:p>
          <a:p>
            <a:r>
              <a:rPr lang="de-DE" dirty="0" smtClean="0"/>
              <a:t>Groovy Tag-Libraries</a:t>
            </a:r>
          </a:p>
          <a:p>
            <a:r>
              <a:rPr lang="de-DE" dirty="0" err="1" smtClean="0"/>
              <a:t>Scaffolding</a:t>
            </a:r>
            <a:r>
              <a:rPr lang="de-DE" dirty="0" smtClean="0"/>
              <a:t> von CRUD-Anwendungen</a:t>
            </a:r>
          </a:p>
          <a:p>
            <a:r>
              <a:rPr lang="de-DE" dirty="0" smtClean="0"/>
              <a:t>Internationalisierung (i18n)</a:t>
            </a:r>
          </a:p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 smtClean="0"/>
          </a:p>
          <a:p>
            <a:r>
              <a:rPr lang="de-DE" dirty="0" smtClean="0"/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136489189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</a:t>
            </a:r>
            <a:r>
              <a:rPr sz="1600" dirty="0" err="1" smtClean="0"/>
              <a:t>Gummersbach</a:t>
            </a:r>
            <a:r>
              <a:rPr sz="1600" dirty="0" smtClean="0"/>
              <a:t> GmbH</a:t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err="1" smtClean="0"/>
              <a:t>Telefon</a:t>
            </a:r>
            <a:r>
              <a:rPr sz="1600" dirty="0" smtClean="0"/>
              <a:t>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  <a:br>
              <a:rPr sz="1600" dirty="0" smtClean="0"/>
            </a:br>
            <a:r>
              <a:rPr sz="1600" dirty="0" smtClean="0"/>
              <a:t>Mobil	+49 173 7276096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143008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</a:t>
            </a:r>
            <a:r>
              <a:rPr sz="1600" dirty="0" err="1" smtClean="0"/>
              <a:t>Gummersbach</a:t>
            </a:r>
            <a:r>
              <a:rPr sz="1600" dirty="0" smtClean="0"/>
              <a:t> GmbH</a:t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br>
              <a:rPr sz="1600" dirty="0" smtClean="0"/>
            </a:br>
            <a:r>
              <a:rPr sz="1600" dirty="0" err="1" smtClean="0"/>
              <a:t>Telefon</a:t>
            </a:r>
            <a:r>
              <a:rPr sz="1600" dirty="0" smtClean="0"/>
              <a:t>	</a:t>
            </a:r>
            <a:r>
              <a:rPr lang="de-DE" sz="1600" dirty="0" smtClean="0"/>
              <a:t>+49 2261 60 01-1180 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smtClean="0"/>
              <a:t>Mobil	</a:t>
            </a:r>
            <a:r>
              <a:rPr lang="de-DE" sz="1600" dirty="0" smtClean="0"/>
              <a:t>+49 </a:t>
            </a:r>
            <a:r>
              <a:rPr lang="de-DE" dirty="0" smtClean="0"/>
              <a:t>173 9793370</a:t>
            </a: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t="9375" b="9375"/>
          <a:stretch>
            <a:fillRect/>
          </a:stretch>
        </p:blipFill>
        <p:spPr/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3959" y="5987778"/>
            <a:ext cx="8646240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493"/>
                <a:gridCol w="2700023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Uhr, </a:t>
                      </a:r>
                      <a:r>
                        <a:rPr lang="de-DE" sz="900" b="1" baseline="0" dirty="0" err="1" smtClean="0">
                          <a:solidFill>
                            <a:schemeClr val="accent1"/>
                          </a:solidFill>
                        </a:rPr>
                        <a:t>Koferenzraum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15:00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68958" y="6062663"/>
            <a:ext cx="802352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endParaRPr lang="de-DE" sz="11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3216" y="5949280"/>
            <a:ext cx="504056" cy="4975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9817" y="5952926"/>
            <a:ext cx="501046" cy="496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57" y="5949280"/>
            <a:ext cx="499623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1323</Words>
  <Application>Microsoft Office PowerPoint</Application>
  <PresentationFormat>Bildschirmpräsentation (4:3)</PresentationFormat>
  <Paragraphs>353</Paragraphs>
  <Slides>34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2 - OC Vorlage lokal</vt:lpstr>
      <vt:lpstr>Grails - Die Suche ist vorbei</vt:lpstr>
      <vt:lpstr>Wer sind wir?</vt:lpstr>
      <vt:lpstr>Folie 3</vt:lpstr>
      <vt:lpstr>Besuchen Sie auch die anderen Vorträge von OPITZ CONSULTING und unseren Stand (Nr. 236)!</vt:lpstr>
      <vt:lpstr>Agenda</vt:lpstr>
      <vt:lpstr>Was ist Groovy?</vt:lpstr>
      <vt:lpstr>Was ist Groovy?</vt:lpstr>
      <vt:lpstr>Groovy im Web ausprobieren</vt:lpstr>
      <vt:lpstr>Hello World mit Groovy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20</vt:lpstr>
      <vt:lpstr>Folie 21</vt:lpstr>
      <vt:lpstr>GORM = Grails Objekt Relational Mapping</vt:lpstr>
      <vt:lpstr>Plug-In Beispiel: Datei-Upload</vt:lpstr>
      <vt:lpstr>Plug-In Beispiel: Grails File Uploader Plugin</vt:lpstr>
      <vt:lpstr>Plug-In-Mechanismus</vt:lpstr>
      <vt:lpstr>MVC mit Grails</vt:lpstr>
      <vt:lpstr>Groovy Tag Libraries</vt:lpstr>
      <vt:lpstr>Content Negotiation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168</cp:revision>
  <dcterms:created xsi:type="dcterms:W3CDTF">2011-06-06T07:05:48Z</dcterms:created>
  <dcterms:modified xsi:type="dcterms:W3CDTF">2011-11-04T13:40:43Z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