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docProps/custom.xml" ContentType="application/vnd.openxmlformats-officedocument.custom-properties+xml"/>
  <Override PartName="/customXml/itemProps4.xml" ContentType="application/vnd.openxmlformats-officedocument.customXml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5"/>
  </p:sldMasterIdLst>
  <p:notesMasterIdLst>
    <p:notesMasterId r:id="rId45"/>
  </p:notesMasterIdLst>
  <p:handoutMasterIdLst>
    <p:handoutMasterId r:id="rId46"/>
  </p:handoutMasterIdLst>
  <p:sldIdLst>
    <p:sldId id="256" r:id="rId6"/>
    <p:sldId id="257" r:id="rId7"/>
    <p:sldId id="264" r:id="rId8"/>
    <p:sldId id="259" r:id="rId9"/>
    <p:sldId id="274" r:id="rId10"/>
    <p:sldId id="294" r:id="rId11"/>
    <p:sldId id="280" r:id="rId12"/>
    <p:sldId id="293" r:id="rId13"/>
    <p:sldId id="273" r:id="rId14"/>
    <p:sldId id="282" r:id="rId15"/>
    <p:sldId id="284" r:id="rId16"/>
    <p:sldId id="283" r:id="rId17"/>
    <p:sldId id="272" r:id="rId18"/>
    <p:sldId id="260" r:id="rId19"/>
    <p:sldId id="261" r:id="rId20"/>
    <p:sldId id="271" r:id="rId21"/>
    <p:sldId id="279" r:id="rId22"/>
    <p:sldId id="267" r:id="rId23"/>
    <p:sldId id="269" r:id="rId24"/>
    <p:sldId id="270" r:id="rId25"/>
    <p:sldId id="275" r:id="rId26"/>
    <p:sldId id="276" r:id="rId27"/>
    <p:sldId id="277" r:id="rId28"/>
    <p:sldId id="278" r:id="rId29"/>
    <p:sldId id="281" r:id="rId30"/>
    <p:sldId id="285" r:id="rId31"/>
    <p:sldId id="286" r:id="rId32"/>
    <p:sldId id="287" r:id="rId33"/>
    <p:sldId id="288" r:id="rId34"/>
    <p:sldId id="295" r:id="rId35"/>
    <p:sldId id="297" r:id="rId36"/>
    <p:sldId id="296" r:id="rId37"/>
    <p:sldId id="290" r:id="rId38"/>
    <p:sldId id="291" r:id="rId39"/>
    <p:sldId id="292" r:id="rId40"/>
    <p:sldId id="266" r:id="rId41"/>
    <p:sldId id="265" r:id="rId42"/>
    <p:sldId id="262" r:id="rId43"/>
    <p:sldId id="263" r:id="rId44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04" autoAdjust="0"/>
    <p:restoredTop sz="84286" autoAdjust="0"/>
  </p:normalViewPr>
  <p:slideViewPr>
    <p:cSldViewPr>
      <p:cViewPr varScale="1">
        <p:scale>
          <a:sx n="88" d="100"/>
          <a:sy n="88" d="100"/>
        </p:scale>
        <p:origin x="-150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-3150" y="-7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slide" Target="slides/slide36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notesMaster" Target="notesMasters/notesMaster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viewProps" Target="viewProps.xml"/><Relationship Id="rId8" Type="http://schemas.openxmlformats.org/officeDocument/2006/relationships/slide" Target="slides/slide3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2.jpe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B7E1CC-5804-4FAA-A440-E3B0242BB0EE}" type="datetimeFigureOut">
              <a:rPr lang="de-DE" smtClean="0"/>
              <a:pPr/>
              <a:t>02.09.2011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r">
              <a:defRPr sz="1200"/>
            </a:lvl1pPr>
          </a:lstStyle>
          <a:p>
            <a:fld id="{9D7A4AB8-1B52-4FEE-B7F9-A2946B8488F4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7" name="Grafik 6" descr="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9990" y="8588580"/>
            <a:ext cx="1189260" cy="45255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2.jpe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0A7168-685E-42A5-A6B5-B6E3AF6AADAA}" type="datetimeFigureOut">
              <a:rPr lang="de-DE" smtClean="0"/>
              <a:pPr/>
              <a:t>02.09.2011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3286C6-4904-4CD0-891D-2F37ADC6A93C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8" name="Grafik 7" descr="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2852" y="8572528"/>
            <a:ext cx="1189260" cy="45255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Auf meetcodenarc.appspot.com</a:t>
            </a:r>
            <a:r>
              <a:rPr lang="de-DE" baseline="0" dirty="0" smtClean="0"/>
              <a:t> kann ohne langes Vorgeplänkel Groovy-Code geschrieben und mit </a:t>
            </a:r>
            <a:r>
              <a:rPr lang="de-DE" baseline="0" dirty="0" err="1" smtClean="0"/>
              <a:t>CodeNarc</a:t>
            </a:r>
            <a:r>
              <a:rPr lang="de-DE" baseline="0" dirty="0" smtClean="0"/>
              <a:t>-Regeln analysiert werden.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3286C6-4904-4CD0-891D-2F37ADC6A93C}" type="slidenum">
              <a:rPr lang="de-DE" smtClean="0"/>
              <a:pPr/>
              <a:t>14</a:t>
            </a:fld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3286C6-4904-4CD0-891D-2F37ADC6A93C}" type="slidenum">
              <a:rPr lang="de-DE" smtClean="0"/>
              <a:pPr/>
              <a:t>28</a:t>
            </a:fld>
            <a:endParaRPr lang="de-D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3286C6-4904-4CD0-891D-2F37ADC6A93C}" type="slidenum">
              <a:rPr lang="de-DE" smtClean="0"/>
              <a:pPr/>
              <a:t>30</a:t>
            </a:fld>
            <a:endParaRPr lang="de-D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3286C6-4904-4CD0-891D-2F37ADC6A93C}" type="slidenum">
              <a:rPr lang="de-DE" smtClean="0"/>
              <a:pPr/>
              <a:t>33</a:t>
            </a:fld>
            <a:endParaRPr lang="de-D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3286C6-4904-4CD0-891D-2F37ADC6A93C}" type="slidenum">
              <a:rPr lang="de-DE" smtClean="0"/>
              <a:pPr/>
              <a:t>36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7.jpeg"/><Relationship Id="rId7" Type="http://schemas.openxmlformats.org/officeDocument/2006/relationships/image" Target="../media/image5.jpe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7.jpeg"/><Relationship Id="rId7" Type="http://schemas.openxmlformats.org/officeDocument/2006/relationships/image" Target="../media/image5.jpe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3" Type="http://schemas.openxmlformats.org/officeDocument/2006/relationships/image" Target="../media/image12.png"/><Relationship Id="rId7" Type="http://schemas.openxmlformats.org/officeDocument/2006/relationships/image" Target="../media/image16.jpe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image" Target="../media/image7.jpeg"/><Relationship Id="rId7" Type="http://schemas.openxmlformats.org/officeDocument/2006/relationships/image" Target="../media/image4.jpe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jpeg"/><Relationship Id="rId11" Type="http://schemas.openxmlformats.org/officeDocument/2006/relationships/image" Target="../media/image20.png"/><Relationship Id="rId5" Type="http://schemas.openxmlformats.org/officeDocument/2006/relationships/image" Target="../media/image2.jpeg"/><Relationship Id="rId10" Type="http://schemas.openxmlformats.org/officeDocument/2006/relationships/image" Target="../media/image19.gif"/><Relationship Id="rId4" Type="http://schemas.openxmlformats.org/officeDocument/2006/relationships/image" Target="../media/image18.png"/><Relationship Id="rId9" Type="http://schemas.openxmlformats.org/officeDocument/2006/relationships/image" Target="../media/image6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7.jpeg"/><Relationship Id="rId7" Type="http://schemas.openxmlformats.org/officeDocument/2006/relationships/image" Target="../media/image5.jpe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7.jpeg"/><Relationship Id="rId7" Type="http://schemas.openxmlformats.org/officeDocument/2006/relationships/image" Target="../media/image5.jpe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/>
          <p:nvPr userDrawn="1"/>
        </p:nvSpPr>
        <p:spPr bwMode="auto">
          <a:xfrm>
            <a:off x="179109" y="817365"/>
            <a:ext cx="8777321" cy="206757"/>
          </a:xfrm>
          <a:prstGeom prst="rect">
            <a:avLst/>
          </a:prstGeom>
          <a:solidFill>
            <a:srgbClr val="B1B3B3"/>
          </a:solidFill>
          <a:ln>
            <a:solidFill>
              <a:srgbClr val="B1B3B3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sz="2800" b="1" dirty="0" smtClean="0">
              <a:solidFill>
                <a:srgbClr val="1E2956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2" name="Gruppieren 17"/>
          <p:cNvGrpSpPr/>
          <p:nvPr userDrawn="1"/>
        </p:nvGrpSpPr>
        <p:grpSpPr>
          <a:xfrm>
            <a:off x="7070731" y="716741"/>
            <a:ext cx="1716111" cy="401643"/>
            <a:chOff x="7054884" y="727038"/>
            <a:chExt cx="1716111" cy="401643"/>
          </a:xfrm>
        </p:grpSpPr>
        <p:pic>
          <p:nvPicPr>
            <p:cNvPr id="20" name="Grafik 19" descr="RF-84596508.jpg"/>
            <p:cNvPicPr>
              <a:picLocks noChangeAspect="1"/>
            </p:cNvPicPr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7493040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  <p:pic>
          <p:nvPicPr>
            <p:cNvPr id="22" name="Grafik 21" descr="RF-200380389-001.jpg"/>
            <p:cNvPicPr>
              <a:picLocks noChangeAspect="1"/>
            </p:cNvPicPr>
            <p:nvPr userDrawn="1"/>
          </p:nvPicPr>
          <p:blipFill>
            <a:blip r:embed="rId3" cstate="print"/>
            <a:stretch>
              <a:fillRect/>
            </a:stretch>
          </p:blipFill>
          <p:spPr>
            <a:xfrm>
              <a:off x="7054884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  <p:pic>
          <p:nvPicPr>
            <p:cNvPr id="23" name="Grafik 22" descr="RF-IS725-063.jpg"/>
            <p:cNvPicPr>
              <a:picLocks noChangeAspect="1"/>
            </p:cNvPicPr>
            <p:nvPr userDrawn="1"/>
          </p:nvPicPr>
          <p:blipFill>
            <a:blip r:embed="rId4" cstate="print"/>
            <a:stretch>
              <a:fillRect/>
            </a:stretch>
          </p:blipFill>
          <p:spPr>
            <a:xfrm>
              <a:off x="8369352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  <p:pic>
          <p:nvPicPr>
            <p:cNvPr id="24" name="Grafik 23" descr="RF-PAA152000062-neu.jpg"/>
            <p:cNvPicPr>
              <a:picLocks noChangeAspect="1"/>
            </p:cNvPicPr>
            <p:nvPr userDrawn="1"/>
          </p:nvPicPr>
          <p:blipFill>
            <a:blip r:embed="rId5" cstate="print"/>
            <a:stretch>
              <a:fillRect/>
            </a:stretch>
          </p:blipFill>
          <p:spPr>
            <a:xfrm>
              <a:off x="7931196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</p:grpSp>
      <p:pic>
        <p:nvPicPr>
          <p:cNvPr id="31" name="Grafik 30" descr="Headline.png"/>
          <p:cNvPicPr>
            <a:picLocks noChangeAspect="1"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7069701" y="562452"/>
            <a:ext cx="1714291" cy="104814"/>
          </a:xfrm>
          <a:prstGeom prst="rect">
            <a:avLst/>
          </a:prstGeom>
        </p:spPr>
      </p:pic>
      <p:grpSp>
        <p:nvGrpSpPr>
          <p:cNvPr id="4" name="Gruppieren 28"/>
          <p:cNvGrpSpPr/>
          <p:nvPr userDrawn="1"/>
        </p:nvGrpSpPr>
        <p:grpSpPr>
          <a:xfrm>
            <a:off x="180000" y="6215082"/>
            <a:ext cx="8785225" cy="428628"/>
            <a:chOff x="180000" y="6215082"/>
            <a:chExt cx="8785225" cy="428628"/>
          </a:xfrm>
        </p:grpSpPr>
        <p:sp>
          <p:nvSpPr>
            <p:cNvPr id="27" name="Rechteck 26"/>
            <p:cNvSpPr/>
            <p:nvPr userDrawn="1"/>
          </p:nvSpPr>
          <p:spPr>
            <a:xfrm>
              <a:off x="357158" y="6215082"/>
              <a:ext cx="1000132" cy="4286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8" name="Line 48"/>
            <p:cNvSpPr>
              <a:spLocks noChangeShapeType="1"/>
            </p:cNvSpPr>
            <p:nvPr userDrawn="1"/>
          </p:nvSpPr>
          <p:spPr bwMode="auto">
            <a:xfrm>
              <a:off x="180000" y="6403975"/>
              <a:ext cx="8785225" cy="0"/>
            </a:xfrm>
            <a:prstGeom prst="line">
              <a:avLst/>
            </a:prstGeom>
            <a:noFill/>
            <a:ln w="9525">
              <a:solidFill>
                <a:srgbClr val="B1B3B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de-DE" dirty="0"/>
            </a:p>
          </p:txBody>
        </p:sp>
      </p:grpSp>
      <p:sp>
        <p:nvSpPr>
          <p:cNvPr id="30" name="Line 18"/>
          <p:cNvSpPr>
            <a:spLocks noChangeShapeType="1"/>
          </p:cNvSpPr>
          <p:nvPr userDrawn="1"/>
        </p:nvSpPr>
        <p:spPr bwMode="auto">
          <a:xfrm>
            <a:off x="358775" y="1152000"/>
            <a:ext cx="8424000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 dirty="0"/>
          </a:p>
        </p:txBody>
      </p:sp>
      <p:sp>
        <p:nvSpPr>
          <p:cNvPr id="19" name="Bildplatzhalter 18"/>
          <p:cNvSpPr>
            <a:spLocks noGrp="1"/>
          </p:cNvSpPr>
          <p:nvPr>
            <p:ph type="pic" sz="quarter" idx="12" hasCustomPrompt="1"/>
          </p:nvPr>
        </p:nvSpPr>
        <p:spPr>
          <a:xfrm>
            <a:off x="6357938" y="3071810"/>
            <a:ext cx="2428875" cy="2357438"/>
          </a:xfrm>
        </p:spPr>
        <p:txBody>
          <a:bodyPr/>
          <a:lstStyle>
            <a:lvl1pPr>
              <a:buNone/>
              <a:defRPr baseline="0"/>
            </a:lvl1pPr>
          </a:lstStyle>
          <a:p>
            <a:r>
              <a:rPr lang="de-DE" dirty="0" smtClean="0"/>
              <a:t>&lt;Bild zu Tätigkeitsfeld oder </a:t>
            </a:r>
            <a:r>
              <a:rPr lang="de-DE" dirty="0" err="1" smtClean="0"/>
              <a:t>Keyvisual</a:t>
            </a:r>
            <a:r>
              <a:rPr lang="de-DE" dirty="0" smtClean="0"/>
              <a:t> zu Thema&gt;</a:t>
            </a:r>
            <a:endParaRPr lang="de-DE" dirty="0"/>
          </a:p>
        </p:txBody>
      </p:sp>
      <p:sp>
        <p:nvSpPr>
          <p:cNvPr id="12" name="Inhaltsplatzhalter 11"/>
          <p:cNvSpPr>
            <a:spLocks noGrp="1"/>
          </p:cNvSpPr>
          <p:nvPr>
            <p:ph sz="quarter" idx="10" hasCustomPrompt="1"/>
          </p:nvPr>
        </p:nvSpPr>
        <p:spPr>
          <a:xfrm>
            <a:off x="357188" y="3071826"/>
            <a:ext cx="5857886" cy="2357438"/>
          </a:xfrm>
        </p:spPr>
        <p:txBody>
          <a:bodyPr>
            <a:noAutofit/>
          </a:bodyPr>
          <a:lstStyle>
            <a:lvl1pPr marL="0" indent="0">
              <a:buNone/>
              <a:defRPr b="0"/>
            </a:lvl1pPr>
          </a:lstStyle>
          <a:p>
            <a:pPr>
              <a:lnSpc>
                <a:spcPts val="2100"/>
              </a:lnSpc>
            </a:pPr>
            <a:r>
              <a:rPr lang="de-DE" sz="1800" b="1" dirty="0" smtClean="0"/>
              <a:t>&lt;Name&gt;, &lt;Funktion&gt;</a:t>
            </a:r>
            <a:br>
              <a:rPr lang="de-DE" sz="1800" b="1" dirty="0" smtClean="0"/>
            </a:br>
            <a:r>
              <a:rPr lang="de-DE" sz="1400" dirty="0" smtClean="0"/>
              <a:t>OPITZ CONSULTING &lt;Niederlassung&gt; GmbH</a:t>
            </a:r>
            <a:br>
              <a:rPr lang="de-DE" sz="1400" dirty="0" smtClean="0"/>
            </a:br>
            <a:r>
              <a:rPr lang="de-DE" sz="1400" dirty="0" smtClean="0"/>
              <a:t/>
            </a:r>
            <a:br>
              <a:rPr lang="de-DE" sz="1400" dirty="0" smtClean="0"/>
            </a:br>
            <a:r>
              <a:rPr lang="de-DE" sz="1800" b="1" dirty="0" smtClean="0"/>
              <a:t>&lt;Name&gt;, &lt;Funktion&gt;</a:t>
            </a:r>
            <a:br>
              <a:rPr lang="de-DE" sz="1800" b="1" dirty="0" smtClean="0"/>
            </a:br>
            <a:r>
              <a:rPr lang="de-DE" sz="1400" dirty="0" smtClean="0"/>
              <a:t>OPITZ CONSULTING &lt;Niederlassung&gt; GmbH</a:t>
            </a:r>
            <a:endParaRPr lang="de-DE" sz="14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57158" y="2071678"/>
            <a:ext cx="5857916" cy="857256"/>
          </a:xfrm>
        </p:spPr>
        <p:txBody>
          <a:bodyPr>
            <a:noAutofit/>
          </a:bodyPr>
          <a:lstStyle>
            <a:lvl1pPr marL="0" indent="0" algn="l">
              <a:lnSpc>
                <a:spcPts val="3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(Vortragsuntertitel max. 2zeilig)</a:t>
            </a:r>
            <a:endParaRPr lang="de-DE" dirty="0"/>
          </a:p>
        </p:txBody>
      </p:sp>
      <p:sp>
        <p:nvSpPr>
          <p:cNvPr id="17" name="Inhaltsplatzhalter 16"/>
          <p:cNvSpPr>
            <a:spLocks noGrp="1"/>
          </p:cNvSpPr>
          <p:nvPr>
            <p:ph sz="quarter" idx="11" hasCustomPrompt="1"/>
          </p:nvPr>
        </p:nvSpPr>
        <p:spPr>
          <a:xfrm>
            <a:off x="357158" y="5929330"/>
            <a:ext cx="5857915" cy="285752"/>
          </a:xfrm>
        </p:spPr>
        <p:txBody>
          <a:bodyPr>
            <a:noAutofit/>
          </a:bodyPr>
          <a:lstStyle>
            <a:lvl1pPr>
              <a:buNone/>
              <a:defRPr sz="1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smtClean="0"/>
              <a:t>&lt;Ort&gt;, &lt;Datum ggf. Uhrzeit&gt;</a:t>
            </a:r>
            <a:endParaRPr lang="de-DE"/>
          </a:p>
        </p:txBody>
      </p:sp>
      <p:pic>
        <p:nvPicPr>
          <p:cNvPr id="16" name="Grafik 15" descr="Logo.jpg"/>
          <p:cNvPicPr>
            <a:picLocks noChangeAspect="1"/>
          </p:cNvPicPr>
          <p:nvPr userDrawn="1"/>
        </p:nvPicPr>
        <p:blipFill>
          <a:blip r:embed="rId7" cstate="print"/>
          <a:stretch>
            <a:fillRect/>
          </a:stretch>
        </p:blipFill>
        <p:spPr>
          <a:xfrm>
            <a:off x="353600" y="291754"/>
            <a:ext cx="1189260" cy="452550"/>
          </a:xfrm>
          <a:prstGeom prst="rect">
            <a:avLst/>
          </a:prstGeom>
        </p:spPr>
      </p:pic>
      <p:sp>
        <p:nvSpPr>
          <p:cNvPr id="21" name="Line 18"/>
          <p:cNvSpPr>
            <a:spLocks noChangeShapeType="1"/>
          </p:cNvSpPr>
          <p:nvPr userDrawn="1"/>
        </p:nvSpPr>
        <p:spPr bwMode="auto">
          <a:xfrm>
            <a:off x="358775" y="1857364"/>
            <a:ext cx="8424000" cy="0"/>
          </a:xfrm>
          <a:prstGeom prst="line">
            <a:avLst/>
          </a:prstGeom>
          <a:noFill/>
          <a:ln w="9525">
            <a:solidFill>
              <a:srgbClr val="B1B3B3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 dirty="0"/>
          </a:p>
        </p:txBody>
      </p:sp>
      <p:sp>
        <p:nvSpPr>
          <p:cNvPr id="36" name="Rechteck 35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Titelfolie: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Damit beginnt ein Vortrag.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Haupttitel: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1zeilig!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Untertitel: </a:t>
            </a:r>
            <a:r>
              <a:rPr lang="de-DE" sz="1400" b="1" kern="1200" baseline="0" dirty="0" err="1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max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2. Zeilen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Referent: 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Name, Funktion,</a:t>
            </a:r>
            <a:b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</a:b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OC Niederlassung</a:t>
            </a:r>
            <a:endParaRPr lang="de-DE" sz="1400" b="0" kern="1200" dirty="0" smtClean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180975" indent="-180975">
              <a:buFont typeface="Arial" pitchFamily="34" charset="0"/>
              <a:buChar char="•"/>
            </a:pPr>
            <a:r>
              <a:rPr lang="de-DE" sz="1400" b="1" dirty="0" smtClean="0"/>
              <a:t>Logo</a:t>
            </a:r>
            <a:r>
              <a:rPr lang="de-DE" sz="1400" dirty="0" smtClean="0"/>
              <a:t>: Optional. </a:t>
            </a:r>
            <a:br>
              <a:rPr lang="de-DE" sz="1400" dirty="0" smtClean="0"/>
            </a:br>
            <a:r>
              <a:rPr lang="de-DE" sz="1400" dirty="0" smtClean="0"/>
              <a:t>Entweder ein Kunden/ oder themenbezogenes Logo verwenden.</a:t>
            </a:r>
            <a:r>
              <a:rPr lang="de-DE" sz="1400" baseline="0" dirty="0" smtClean="0"/>
              <a:t> </a:t>
            </a:r>
            <a:r>
              <a:rPr lang="de-DE" sz="1400" dirty="0" smtClean="0"/>
              <a:t>Ideal quadratisch, 3 Raster</a:t>
            </a:r>
            <a:r>
              <a:rPr lang="de-DE" sz="1400" baseline="0" dirty="0" smtClean="0"/>
              <a:t> breit.</a:t>
            </a:r>
            <a:endParaRPr lang="de-DE" sz="1400" dirty="0" smtClean="0"/>
          </a:p>
          <a:p>
            <a:pPr marL="180975" indent="-180975">
              <a:buFont typeface="Arial" pitchFamily="34" charset="0"/>
              <a:buChar char="•"/>
            </a:pPr>
            <a:r>
              <a:rPr lang="de-DE" sz="1400" b="1" dirty="0" smtClean="0"/>
              <a:t>Fußzeile</a:t>
            </a:r>
            <a:r>
              <a:rPr lang="de-DE" sz="1400" dirty="0" smtClean="0"/>
              <a:t> mit Haupttitel</a:t>
            </a:r>
            <a:r>
              <a:rPr lang="de-DE" sz="1400" baseline="0" dirty="0" smtClean="0"/>
              <a:t> f</a:t>
            </a:r>
            <a:r>
              <a:rPr lang="de-DE" sz="1400" dirty="0" smtClean="0"/>
              <a:t>üllen.</a:t>
            </a:r>
          </a:p>
        </p:txBody>
      </p:sp>
      <p:sp>
        <p:nvSpPr>
          <p:cNvPr id="26" name="Titel 25"/>
          <p:cNvSpPr>
            <a:spLocks noGrp="1"/>
          </p:cNvSpPr>
          <p:nvPr>
            <p:ph type="title"/>
          </p:nvPr>
        </p:nvSpPr>
        <p:spPr>
          <a:xfrm>
            <a:off x="357158" y="928670"/>
            <a:ext cx="8431200" cy="784800"/>
          </a:xfrm>
        </p:spPr>
        <p:txBody>
          <a:bodyPr/>
          <a:lstStyle>
            <a:lvl1pPr>
              <a:defRPr sz="380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25" name="Rechteck 24"/>
          <p:cNvSpPr/>
          <p:nvPr userDrawn="1"/>
        </p:nvSpPr>
        <p:spPr>
          <a:xfrm>
            <a:off x="1928794" y="6429396"/>
            <a:ext cx="4357718" cy="2143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ransition spd="slow" advTm="10000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i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Line 18"/>
          <p:cNvSpPr>
            <a:spLocks noChangeShapeType="1"/>
          </p:cNvSpPr>
          <p:nvPr userDrawn="1"/>
        </p:nvSpPr>
        <p:spPr bwMode="auto">
          <a:xfrm>
            <a:off x="358775" y="1152000"/>
            <a:ext cx="8424000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8" name="Textplatzhalter 7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357158" y="2714625"/>
            <a:ext cx="714375" cy="714375"/>
          </a:xfrm>
          <a:solidFill>
            <a:schemeClr val="bg2"/>
          </a:solidFill>
        </p:spPr>
        <p:txBody>
          <a:bodyPr anchor="ctr" anchorCtr="0">
            <a:normAutofit/>
          </a:bodyPr>
          <a:lstStyle>
            <a:lvl1pPr algn="ctr">
              <a:buFontTx/>
              <a:buNone/>
              <a:defRPr sz="3800">
                <a:solidFill>
                  <a:schemeClr val="bg1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de-DE" dirty="0" smtClean="0"/>
              <a:t>X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 userDrawn="1">
            <p:ph type="title" hasCustomPrompt="1"/>
          </p:nvPr>
        </p:nvSpPr>
        <p:spPr>
          <a:xfrm>
            <a:off x="1214414" y="2636438"/>
            <a:ext cx="5857916" cy="864000"/>
          </a:xfrm>
        </p:spPr>
        <p:txBody>
          <a:bodyPr anchor="b" anchorCtr="0">
            <a:noAutofit/>
          </a:bodyPr>
          <a:lstStyle>
            <a:lvl1pPr algn="l">
              <a:defRPr sz="2800" b="1" cap="none" baseline="0"/>
            </a:lvl1pPr>
          </a:lstStyle>
          <a:p>
            <a:r>
              <a:rPr lang="de-DE" dirty="0" smtClean="0"/>
              <a:t>(Titel des jeweiligen neuen Teils gemäß Agenda)</a:t>
            </a:r>
            <a:endParaRPr lang="de-DE" dirty="0"/>
          </a:p>
        </p:txBody>
      </p:sp>
      <p:sp>
        <p:nvSpPr>
          <p:cNvPr id="27" name="Rechteck 26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err="1" smtClean="0"/>
              <a:t>Teiltrenner</a:t>
            </a:r>
            <a:endParaRPr lang="de-DE" b="1" dirty="0" smtClean="0"/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Layout für </a:t>
            </a: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Trennseiten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zwischen Teilen in einer Präsentation</a:t>
            </a:r>
            <a:endParaRPr lang="de-DE" sz="1400" b="0" kern="1200" dirty="0" smtClean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Titel</a:t>
            </a:r>
            <a: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: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1-2zeilen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Bitte den Titel immer auf die 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Agenda abstimmen.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Bitte die Teile 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gemäß Agenda nummerieren.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Eine Grafik ist auf dieser Seite </a:t>
            </a:r>
            <a:r>
              <a:rPr lang="de-DE" sz="1400" b="1" u="sng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nicht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vorgesehen.</a:t>
            </a:r>
          </a:p>
        </p:txBody>
      </p:sp>
    </p:spTree>
  </p:cSld>
  <p:clrMapOvr>
    <a:masterClrMapping/>
  </p:clrMapOvr>
  <p:transition spd="slow" advTm="1000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agen und Antwor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 hasCustomPrompt="1"/>
          </p:nvPr>
        </p:nvSpPr>
        <p:spPr>
          <a:xfrm>
            <a:off x="360000" y="216000"/>
            <a:ext cx="6696000" cy="864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de-DE" dirty="0" smtClean="0"/>
              <a:t>Fragen und Antworten</a:t>
            </a:r>
            <a:endParaRPr lang="de-DE" dirty="0"/>
          </a:p>
        </p:txBody>
      </p:sp>
      <p:sp>
        <p:nvSpPr>
          <p:cNvPr id="5" name="Rechteck 4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Fragen und Antworten: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Diese Folie kann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als Q&amp;A Folie verwendet werden, sofern dies überhaupt nötig ist.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 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Alten Folien 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F&amp;A, Q&amp;A (mit/ohne Schatten, aus anderen Design abgekupfert oder wie auch immer, werden 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NICHT MEHR EINGESETZT.)</a:t>
            </a:r>
            <a:endParaRPr lang="de-DE" sz="1400" b="1" dirty="0" smtClean="0"/>
          </a:p>
        </p:txBody>
      </p:sp>
      <p:pic>
        <p:nvPicPr>
          <p:cNvPr id="8" name="Picture 9" descr="PAA313000015-A3-RGB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8" y="1643050"/>
            <a:ext cx="8429684" cy="4143404"/>
          </a:xfrm>
          <a:prstGeom prst="rect">
            <a:avLst/>
          </a:prstGeom>
          <a:noFill/>
        </p:spPr>
      </p:pic>
    </p:spTree>
  </p:cSld>
  <p:clrMapOvr>
    <a:masterClrMapping/>
  </p:clrMapOvr>
  <p:transition spd="slow" advTm="1000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ntakt (1fach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de-DE" dirty="0" smtClean="0"/>
              <a:t>(bitte betiteln: Kontakt, Ansprechpartner o.ä.)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57158" y="1357298"/>
            <a:ext cx="5857916" cy="785818"/>
          </a:xfrm>
        </p:spPr>
        <p:txBody>
          <a:bodyPr>
            <a:noAutofit/>
          </a:bodyPr>
          <a:lstStyle>
            <a:lvl1pPr>
              <a:buNone/>
              <a:defRPr sz="2200" b="1" baseline="0"/>
            </a:lvl1pPr>
            <a:lvl2pPr marL="361950" indent="-361950">
              <a:buNone/>
              <a:defRPr sz="1800"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de-DE" dirty="0" smtClean="0"/>
              <a:t>&lt;Name&gt;, Funktion auf 2. Abs. (2. Ebene)</a:t>
            </a:r>
          </a:p>
          <a:p>
            <a:pPr lvl="1"/>
            <a:r>
              <a:rPr lang="de-DE" dirty="0" smtClean="0"/>
              <a:t>&lt;Funktion&gt;</a:t>
            </a:r>
            <a:endParaRPr lang="de-DE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2"/>
          </p:nvPr>
        </p:nvSpPr>
        <p:spPr>
          <a:xfrm>
            <a:off x="6357950" y="1357298"/>
            <a:ext cx="2428892" cy="2428892"/>
          </a:xfrm>
        </p:spPr>
        <p:txBody>
          <a:bodyPr>
            <a:normAutofit/>
          </a:bodyPr>
          <a:lstStyle>
            <a:lvl1pPr>
              <a:buNone/>
              <a:defRPr sz="1400"/>
            </a:lvl1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6" name="Rechteck 5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Kontakt 1. fach: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Diese Folie wird als vorletzte Folie genutzt,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um den individuellen Bezug zum Referenten herzustellen.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Als Foto muss ein 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quadratisches Foto 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des Referenten in qualitativ hochwertiger Form vorliegen.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Das Foto geht über 3 Rasterbreiten.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 Daten der Adresse sollten </a:t>
            </a:r>
            <a:r>
              <a:rPr lang="de-DE" sz="1400" b="0" kern="1200" baseline="0" dirty="0" err="1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vollst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. eingegeben werden</a:t>
            </a:r>
            <a:endParaRPr lang="de-DE" sz="1400" b="0" dirty="0" smtClean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357188" y="2357438"/>
            <a:ext cx="5857875" cy="1428752"/>
          </a:xfrm>
        </p:spPr>
        <p:txBody>
          <a:bodyPr anchor="b" anchorCtr="0">
            <a:noAutofit/>
          </a:bodyPr>
          <a:lstStyle>
            <a:lvl1pPr marL="0" indent="0">
              <a:buFontTx/>
              <a:buNone/>
              <a:defRPr sz="1800" b="0" baseline="0"/>
            </a:lvl1pPr>
            <a:lvl3pPr>
              <a:buNone/>
              <a:defRPr/>
            </a:lvl3pPr>
          </a:lstStyle>
          <a:p>
            <a:pPr lvl="0"/>
            <a:r>
              <a:rPr lang="de-DE" dirty="0" smtClean="0"/>
              <a:t>Bitte Kontaktinfos hier eintragen.</a:t>
            </a:r>
          </a:p>
        </p:txBody>
      </p:sp>
      <p:cxnSp>
        <p:nvCxnSpPr>
          <p:cNvPr id="13" name="Gerade Verbindung mit Pfeil 12"/>
          <p:cNvCxnSpPr/>
          <p:nvPr userDrawn="1"/>
        </p:nvCxnSpPr>
        <p:spPr>
          <a:xfrm>
            <a:off x="-785850" y="2857496"/>
            <a:ext cx="57150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 advTm="1000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ntakt (2fach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de-DE" dirty="0" smtClean="0"/>
              <a:t>(bitte betiteln: Kontakt, Ansprechpartner o.ä.)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57158" y="1357298"/>
            <a:ext cx="6715172" cy="428628"/>
          </a:xfrm>
        </p:spPr>
        <p:txBody>
          <a:bodyPr>
            <a:normAutofit/>
          </a:bodyPr>
          <a:lstStyle>
            <a:lvl1pPr>
              <a:buNone/>
              <a:defRPr sz="1800" b="1" baseline="0"/>
            </a:lvl1pPr>
            <a:lvl2pPr marL="361950" indent="-361950"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de-DE" dirty="0" smtClean="0"/>
              <a:t>&lt;Name&gt;, &lt;Funktion&gt;</a:t>
            </a:r>
            <a:endParaRPr lang="de-DE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2"/>
          </p:nvPr>
        </p:nvSpPr>
        <p:spPr>
          <a:xfrm>
            <a:off x="7215224" y="1357298"/>
            <a:ext cx="1571636" cy="1571636"/>
          </a:xfrm>
        </p:spPr>
        <p:txBody>
          <a:bodyPr>
            <a:normAutofit/>
          </a:bodyPr>
          <a:lstStyle>
            <a:lvl1pPr>
              <a:buNone/>
              <a:defRPr sz="1400"/>
            </a:lvl1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6" name="Rechteck 5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Kontakt 2fach: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Diese Folie wird als vorletzte Folie genutzt,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um den individuellen Bezug zu 2 Referenten herzustellen.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Als Fotos müssen 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quadratische Fotos 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der Referenten in qualitativ hochwertiger Form vorliegen.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 Fotos geht über 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2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Rasterbreiten.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 Daten der Adresse sollten vollständig eingegeben werden</a:t>
            </a:r>
            <a:endParaRPr lang="de-DE" sz="1400" b="0" dirty="0" smtClean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357188" y="1785926"/>
            <a:ext cx="6715142" cy="1143000"/>
          </a:xfrm>
        </p:spPr>
        <p:txBody>
          <a:bodyPr anchor="b" anchorCtr="0">
            <a:normAutofit/>
          </a:bodyPr>
          <a:lstStyle>
            <a:lvl1pPr marL="0" indent="0">
              <a:buFontTx/>
              <a:buNone/>
              <a:defRPr sz="1600" b="0" baseline="0"/>
            </a:lvl1pPr>
            <a:lvl3pPr>
              <a:buNone/>
              <a:defRPr/>
            </a:lvl3pPr>
          </a:lstStyle>
          <a:p>
            <a:pPr lvl="0"/>
            <a:r>
              <a:rPr lang="de-DE" dirty="0" smtClean="0"/>
              <a:t>Bitte Kontaktinfos angeben.</a:t>
            </a:r>
          </a:p>
        </p:txBody>
      </p:sp>
      <p:cxnSp>
        <p:nvCxnSpPr>
          <p:cNvPr id="13" name="Gerade Verbindung mit Pfeil 12"/>
          <p:cNvCxnSpPr/>
          <p:nvPr userDrawn="1"/>
        </p:nvCxnSpPr>
        <p:spPr>
          <a:xfrm>
            <a:off x="-785850" y="2857496"/>
            <a:ext cx="57150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platzhalter 3"/>
          <p:cNvSpPr>
            <a:spLocks noGrp="1"/>
          </p:cNvSpPr>
          <p:nvPr>
            <p:ph type="body" sz="quarter" idx="14" hasCustomPrompt="1"/>
          </p:nvPr>
        </p:nvSpPr>
        <p:spPr>
          <a:xfrm>
            <a:off x="357158" y="3357562"/>
            <a:ext cx="6715172" cy="428628"/>
          </a:xfrm>
        </p:spPr>
        <p:txBody>
          <a:bodyPr>
            <a:normAutofit/>
          </a:bodyPr>
          <a:lstStyle>
            <a:lvl1pPr>
              <a:buNone/>
              <a:defRPr sz="1800" b="1" baseline="0"/>
            </a:lvl1pPr>
            <a:lvl2pPr marL="361950" indent="-361950"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de-DE" dirty="0" smtClean="0"/>
              <a:t>&lt;Name&gt;, &lt;Funktion&gt;</a:t>
            </a:r>
            <a:endParaRPr lang="de-DE" dirty="0"/>
          </a:p>
        </p:txBody>
      </p:sp>
      <p:sp>
        <p:nvSpPr>
          <p:cNvPr id="19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357188" y="3786190"/>
            <a:ext cx="6715142" cy="1143008"/>
          </a:xfrm>
        </p:spPr>
        <p:txBody>
          <a:bodyPr anchor="b" anchorCtr="0">
            <a:normAutofit/>
          </a:bodyPr>
          <a:lstStyle>
            <a:lvl1pPr marL="0" indent="0">
              <a:buFontTx/>
              <a:buNone/>
              <a:defRPr sz="1600" b="0" baseline="0"/>
            </a:lvl1pPr>
            <a:lvl3pPr>
              <a:buNone/>
              <a:defRPr/>
            </a:lvl3pPr>
          </a:lstStyle>
          <a:p>
            <a:pPr lvl="0"/>
            <a:r>
              <a:rPr lang="de-DE" dirty="0" smtClean="0"/>
              <a:t>Bitte Kontaktinfos angeben.</a:t>
            </a:r>
          </a:p>
        </p:txBody>
      </p:sp>
      <p:sp>
        <p:nvSpPr>
          <p:cNvPr id="21" name="Bildplatzhalter 20"/>
          <p:cNvSpPr>
            <a:spLocks noGrp="1"/>
          </p:cNvSpPr>
          <p:nvPr>
            <p:ph type="pic" sz="quarter" idx="16"/>
          </p:nvPr>
        </p:nvSpPr>
        <p:spPr>
          <a:xfrm>
            <a:off x="7215206" y="3357562"/>
            <a:ext cx="1571625" cy="1571625"/>
          </a:xfrm>
        </p:spPr>
        <p:txBody>
          <a:bodyPr/>
          <a:lstStyle>
            <a:lvl1pPr>
              <a:buNone/>
              <a:defRPr sz="1400"/>
            </a:lvl1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</p:spTree>
  </p:cSld>
  <p:clrMapOvr>
    <a:masterClrMapping/>
  </p:clrMapOvr>
  <p:transition spd="slow" advTm="1000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 (Variante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 bwMode="auto">
          <a:xfrm>
            <a:off x="179109" y="817365"/>
            <a:ext cx="8777321" cy="206757"/>
          </a:xfrm>
          <a:prstGeom prst="rect">
            <a:avLst/>
          </a:prstGeom>
          <a:solidFill>
            <a:srgbClr val="B1B3B3"/>
          </a:solidFill>
          <a:ln>
            <a:solidFill>
              <a:srgbClr val="B1B3B3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sz="2800" b="1" smtClean="0">
              <a:solidFill>
                <a:srgbClr val="1E2956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4" name="Gruppieren 21"/>
          <p:cNvGrpSpPr/>
          <p:nvPr userDrawn="1"/>
        </p:nvGrpSpPr>
        <p:grpSpPr>
          <a:xfrm>
            <a:off x="180000" y="6215082"/>
            <a:ext cx="8785225" cy="396000"/>
            <a:chOff x="180000" y="6215082"/>
            <a:chExt cx="8785225" cy="396000"/>
          </a:xfrm>
        </p:grpSpPr>
        <p:sp>
          <p:nvSpPr>
            <p:cNvPr id="23" name="Rechteck 22"/>
            <p:cNvSpPr/>
            <p:nvPr userDrawn="1"/>
          </p:nvSpPr>
          <p:spPr>
            <a:xfrm>
              <a:off x="357158" y="6215082"/>
              <a:ext cx="1000132" cy="39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Line 48"/>
            <p:cNvSpPr>
              <a:spLocks noChangeShapeType="1"/>
            </p:cNvSpPr>
            <p:nvPr userDrawn="1"/>
          </p:nvSpPr>
          <p:spPr bwMode="auto">
            <a:xfrm>
              <a:off x="180000" y="6403975"/>
              <a:ext cx="8785225" cy="0"/>
            </a:xfrm>
            <a:prstGeom prst="line">
              <a:avLst/>
            </a:prstGeom>
            <a:noFill/>
            <a:ln w="9525">
              <a:solidFill>
                <a:srgbClr val="B1B3B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de-DE"/>
            </a:p>
          </p:txBody>
        </p:sp>
      </p:grpSp>
      <p:sp>
        <p:nvSpPr>
          <p:cNvPr id="26" name="Line 18"/>
          <p:cNvSpPr>
            <a:spLocks noChangeShapeType="1"/>
          </p:cNvSpPr>
          <p:nvPr userDrawn="1"/>
        </p:nvSpPr>
        <p:spPr bwMode="auto">
          <a:xfrm>
            <a:off x="358775" y="1152000"/>
            <a:ext cx="8424000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pic>
        <p:nvPicPr>
          <p:cNvPr id="9" name="Picture 7" descr="Titel_Hintergrund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59425" y="1116806"/>
            <a:ext cx="3401219" cy="4917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60000" y="2016000"/>
            <a:ext cx="8424000" cy="4176000"/>
          </a:xfrm>
        </p:spPr>
        <p:txBody>
          <a:bodyPr>
            <a:noAutofit/>
          </a:bodyPr>
          <a:lstStyle>
            <a:lvl2pPr marL="627063" indent="-271463">
              <a:defRPr/>
            </a:lvl2pPr>
            <a:lvl3pPr marL="900113" indent="-273050">
              <a:defRPr/>
            </a:lvl3pPr>
            <a:lvl4pPr marL="1077913" indent="-177800">
              <a:defRPr/>
            </a:lvl4pPr>
            <a:lvl5pPr marL="1255713" indent="-177800">
              <a:defRPr/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8" name="Line 18"/>
          <p:cNvSpPr>
            <a:spLocks noChangeShapeType="1"/>
          </p:cNvSpPr>
          <p:nvPr userDrawn="1"/>
        </p:nvSpPr>
        <p:spPr bwMode="auto">
          <a:xfrm>
            <a:off x="358775" y="1800000"/>
            <a:ext cx="8424000" cy="0"/>
          </a:xfrm>
          <a:prstGeom prst="line">
            <a:avLst/>
          </a:prstGeom>
          <a:noFill/>
          <a:ln w="9525">
            <a:solidFill>
              <a:srgbClr val="B1B3B3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pic>
        <p:nvPicPr>
          <p:cNvPr id="11" name="Grafik 10" descr="Logo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53600" y="291754"/>
            <a:ext cx="1189260" cy="45255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60000" y="864000"/>
            <a:ext cx="8424000" cy="864000"/>
          </a:xfrm>
        </p:spPr>
        <p:txBody>
          <a:bodyPr anchor="b" anchorCtr="0"/>
          <a:lstStyle>
            <a:lvl1pPr>
              <a:defRPr sz="2800"/>
            </a:lvl1pPr>
          </a:lstStyle>
          <a:p>
            <a:r>
              <a:rPr lang="de-DE" dirty="0" smtClean="0"/>
              <a:t>(Folientitel max. 1zeilig)</a:t>
            </a:r>
            <a:endParaRPr lang="de-DE" dirty="0"/>
          </a:p>
        </p:txBody>
      </p:sp>
      <p:sp>
        <p:nvSpPr>
          <p:cNvPr id="35" name="Rechteck 34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Titel und Inhalt (</a:t>
            </a:r>
            <a:r>
              <a:rPr lang="de-DE" b="1" dirty="0" err="1" smtClean="0"/>
              <a:t>Var</a:t>
            </a:r>
            <a:r>
              <a:rPr lang="de-DE" b="1" dirty="0" smtClean="0"/>
              <a:t>. 2):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Layout ausschließliche für die Firmenpräsentations-</a:t>
            </a:r>
            <a:r>
              <a:rPr lang="de-DE" sz="1400" b="1" kern="1200" dirty="0" err="1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seiten</a:t>
            </a: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/>
            </a:r>
            <a:b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</a:br>
            <a:endParaRPr lang="de-DE" sz="1400" b="1" kern="1200" dirty="0" smtClean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Titel: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1zeilig!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Inhalt: </a:t>
            </a:r>
          </a:p>
          <a:p>
            <a:pPr marL="355600" lvl="1" indent="-177800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3-7 Punkte o 2-3 Hauptpunkte mit Unterpunkten</a:t>
            </a:r>
          </a:p>
          <a:p>
            <a:pPr marL="355600" lvl="1" indent="-177800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Max bis zur 3. Ebene</a:t>
            </a:r>
          </a:p>
          <a:p>
            <a:pPr marL="180975" indent="-180975">
              <a:buFont typeface="Arial" pitchFamily="34" charset="0"/>
              <a:buChar char="•"/>
            </a:pPr>
            <a:r>
              <a:rPr lang="de-DE" sz="1400" b="1" dirty="0" smtClean="0"/>
              <a:t>Fußzeile</a:t>
            </a:r>
            <a:r>
              <a:rPr lang="de-DE" sz="1400" dirty="0" smtClean="0"/>
              <a:t> mit Haupttitel</a:t>
            </a:r>
            <a:r>
              <a:rPr lang="de-DE" sz="1400" baseline="0" dirty="0" smtClean="0"/>
              <a:t> f</a:t>
            </a:r>
            <a:r>
              <a:rPr lang="de-DE" sz="1400" dirty="0" smtClean="0"/>
              <a:t>üllen.</a:t>
            </a:r>
          </a:p>
        </p:txBody>
      </p:sp>
      <p:grpSp>
        <p:nvGrpSpPr>
          <p:cNvPr id="5" name="Gruppieren 31"/>
          <p:cNvGrpSpPr/>
          <p:nvPr userDrawn="1"/>
        </p:nvGrpSpPr>
        <p:grpSpPr>
          <a:xfrm>
            <a:off x="7070731" y="716741"/>
            <a:ext cx="1716111" cy="401643"/>
            <a:chOff x="7054884" y="727038"/>
            <a:chExt cx="1716111" cy="401643"/>
          </a:xfrm>
        </p:grpSpPr>
        <p:pic>
          <p:nvPicPr>
            <p:cNvPr id="33" name="Grafik 32" descr="RF-84596508.jpg"/>
            <p:cNvPicPr>
              <a:picLocks noChangeAspect="1"/>
            </p:cNvPicPr>
            <p:nvPr userDrawn="1"/>
          </p:nvPicPr>
          <p:blipFill>
            <a:blip r:embed="rId4" cstate="print"/>
            <a:stretch>
              <a:fillRect/>
            </a:stretch>
          </p:blipFill>
          <p:spPr>
            <a:xfrm>
              <a:off x="7493040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  <p:pic>
          <p:nvPicPr>
            <p:cNvPr id="34" name="Grafik 33" descr="RF-200380389-001.jpg"/>
            <p:cNvPicPr>
              <a:picLocks noChangeAspect="1"/>
            </p:cNvPicPr>
            <p:nvPr userDrawn="1"/>
          </p:nvPicPr>
          <p:blipFill>
            <a:blip r:embed="rId5" cstate="print"/>
            <a:stretch>
              <a:fillRect/>
            </a:stretch>
          </p:blipFill>
          <p:spPr>
            <a:xfrm>
              <a:off x="7054884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  <p:pic>
          <p:nvPicPr>
            <p:cNvPr id="36" name="Grafik 35" descr="RF-IS725-063.jpg"/>
            <p:cNvPicPr>
              <a:picLocks noChangeAspect="1"/>
            </p:cNvPicPr>
            <p:nvPr userDrawn="1"/>
          </p:nvPicPr>
          <p:blipFill>
            <a:blip r:embed="rId6" cstate="print"/>
            <a:stretch>
              <a:fillRect/>
            </a:stretch>
          </p:blipFill>
          <p:spPr>
            <a:xfrm>
              <a:off x="8369352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  <p:pic>
          <p:nvPicPr>
            <p:cNvPr id="37" name="Grafik 36" descr="RF-PAA152000062-neu.jpg"/>
            <p:cNvPicPr>
              <a:picLocks noChangeAspect="1"/>
            </p:cNvPicPr>
            <p:nvPr userDrawn="1"/>
          </p:nvPicPr>
          <p:blipFill>
            <a:blip r:embed="rId7" cstate="print"/>
            <a:stretch>
              <a:fillRect/>
            </a:stretch>
          </p:blipFill>
          <p:spPr>
            <a:xfrm>
              <a:off x="7931196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</p:grpSp>
      <p:pic>
        <p:nvPicPr>
          <p:cNvPr id="38" name="Grafik 37" descr="Headline.png"/>
          <p:cNvPicPr>
            <a:picLocks noChangeAspect="1"/>
          </p:cNvPicPr>
          <p:nvPr userDrawn="1"/>
        </p:nvPicPr>
        <p:blipFill>
          <a:blip r:embed="rId8" cstate="print"/>
          <a:stretch>
            <a:fillRect/>
          </a:stretch>
        </p:blipFill>
        <p:spPr>
          <a:xfrm>
            <a:off x="7069701" y="562452"/>
            <a:ext cx="1714291" cy="104814"/>
          </a:xfrm>
          <a:prstGeom prst="rect">
            <a:avLst/>
          </a:prstGeom>
        </p:spPr>
      </p:pic>
    </p:spTree>
  </p:cSld>
  <p:clrMapOvr>
    <a:masterClrMapping/>
  </p:clrMapOvr>
  <p:transition spd="slow" advTm="10000"/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ntakt (Firmenpräsentati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 bwMode="auto">
          <a:xfrm>
            <a:off x="179109" y="817365"/>
            <a:ext cx="8777321" cy="206757"/>
          </a:xfrm>
          <a:prstGeom prst="rect">
            <a:avLst/>
          </a:prstGeom>
          <a:solidFill>
            <a:srgbClr val="B1B3B3"/>
          </a:solidFill>
          <a:ln>
            <a:solidFill>
              <a:srgbClr val="B1B3B3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sz="2800" b="1" smtClean="0">
              <a:solidFill>
                <a:srgbClr val="1E2956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2" name="Gruppieren 21"/>
          <p:cNvGrpSpPr/>
          <p:nvPr userDrawn="1"/>
        </p:nvGrpSpPr>
        <p:grpSpPr>
          <a:xfrm>
            <a:off x="180000" y="6215082"/>
            <a:ext cx="8785225" cy="396000"/>
            <a:chOff x="180000" y="6215082"/>
            <a:chExt cx="8785225" cy="396000"/>
          </a:xfrm>
        </p:grpSpPr>
        <p:sp>
          <p:nvSpPr>
            <p:cNvPr id="23" name="Rechteck 22"/>
            <p:cNvSpPr/>
            <p:nvPr userDrawn="1"/>
          </p:nvSpPr>
          <p:spPr>
            <a:xfrm>
              <a:off x="357158" y="6215082"/>
              <a:ext cx="1000132" cy="39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Line 48"/>
            <p:cNvSpPr>
              <a:spLocks noChangeShapeType="1"/>
            </p:cNvSpPr>
            <p:nvPr userDrawn="1"/>
          </p:nvSpPr>
          <p:spPr bwMode="auto">
            <a:xfrm>
              <a:off x="180000" y="6403975"/>
              <a:ext cx="8785225" cy="0"/>
            </a:xfrm>
            <a:prstGeom prst="line">
              <a:avLst/>
            </a:prstGeom>
            <a:noFill/>
            <a:ln w="9525">
              <a:solidFill>
                <a:srgbClr val="B1B3B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de-DE"/>
            </a:p>
          </p:txBody>
        </p:sp>
      </p:grpSp>
      <p:sp>
        <p:nvSpPr>
          <p:cNvPr id="26" name="Line 18"/>
          <p:cNvSpPr>
            <a:spLocks noChangeShapeType="1"/>
          </p:cNvSpPr>
          <p:nvPr userDrawn="1"/>
        </p:nvSpPr>
        <p:spPr bwMode="auto">
          <a:xfrm>
            <a:off x="358775" y="1152000"/>
            <a:ext cx="8424000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pic>
        <p:nvPicPr>
          <p:cNvPr id="9" name="Picture 7" descr="Titel_Hintergrund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59425" y="1116806"/>
            <a:ext cx="3401219" cy="4917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Grafik 10" descr="Logo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53600" y="291754"/>
            <a:ext cx="1189260" cy="452550"/>
          </a:xfrm>
          <a:prstGeom prst="rect">
            <a:avLst/>
          </a:prstGeom>
        </p:spPr>
      </p:pic>
      <p:sp>
        <p:nvSpPr>
          <p:cNvPr id="35" name="Rechteck 34"/>
          <p:cNvSpPr/>
          <p:nvPr userDrawn="1"/>
        </p:nvSpPr>
        <p:spPr>
          <a:xfrm>
            <a:off x="-3071866" y="0"/>
            <a:ext cx="2714644" cy="364502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Kontakt (</a:t>
            </a:r>
            <a:r>
              <a:rPr lang="de-DE" b="1" dirty="0" err="1" smtClean="0"/>
              <a:t>Firmenpräs</a:t>
            </a:r>
            <a:r>
              <a:rPr lang="de-DE" b="1" dirty="0" smtClean="0"/>
              <a:t>.)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Layout ausschließliche für die Firmenpräsentations-</a:t>
            </a:r>
            <a:r>
              <a:rPr lang="de-DE" sz="1400" b="1" kern="1200" dirty="0" err="1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seiten</a:t>
            </a: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/>
            </a:r>
            <a:b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</a:br>
            <a:endParaRPr lang="de-DE" sz="1400" b="1" kern="1200" dirty="0" smtClean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Als Foto muss ein 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quadratisches Foto 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des Referenten in qualitativ hochwertiger Form vorliegen.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Das Foto geht über 2 Rasterbreiten.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 Daten der Adresse sollten vollständig eingegeben werden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Ein abschließender Text beendet die Präsentation</a:t>
            </a:r>
            <a:endParaRPr lang="de-DE" sz="1400" b="0" dirty="0" smtClean="0"/>
          </a:p>
        </p:txBody>
      </p:sp>
      <p:sp>
        <p:nvSpPr>
          <p:cNvPr id="22" name="Bildplatzhalter 6"/>
          <p:cNvSpPr>
            <a:spLocks noGrp="1"/>
          </p:cNvSpPr>
          <p:nvPr>
            <p:ph type="pic" sz="quarter" idx="12"/>
          </p:nvPr>
        </p:nvSpPr>
        <p:spPr>
          <a:xfrm>
            <a:off x="4643438" y="2000240"/>
            <a:ext cx="1571636" cy="1573200"/>
          </a:xfrm>
        </p:spPr>
        <p:txBody>
          <a:bodyPr>
            <a:normAutofit/>
          </a:bodyPr>
          <a:lstStyle>
            <a:lvl1pPr>
              <a:buNone/>
              <a:defRPr sz="1400"/>
            </a:lvl1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29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43438" y="3786198"/>
            <a:ext cx="4143392" cy="571496"/>
          </a:xfrm>
        </p:spPr>
        <p:txBody>
          <a:bodyPr>
            <a:normAutofit/>
          </a:bodyPr>
          <a:lstStyle>
            <a:lvl1pPr>
              <a:buNone/>
              <a:defRPr sz="1800" b="1" baseline="0"/>
            </a:lvl1pPr>
            <a:lvl2pPr marL="361950" indent="-361950">
              <a:buNone/>
              <a:defRPr sz="1600"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de-DE" dirty="0" smtClean="0"/>
              <a:t>&lt;Name&gt;, &lt;Funktion&gt;</a:t>
            </a:r>
          </a:p>
          <a:p>
            <a:pPr lvl="1"/>
            <a:endParaRPr lang="de-DE" dirty="0"/>
          </a:p>
        </p:txBody>
      </p:sp>
      <p:sp>
        <p:nvSpPr>
          <p:cNvPr id="30" name="Textplatzhalt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4643468" y="4357702"/>
            <a:ext cx="4143374" cy="1143000"/>
          </a:xfrm>
        </p:spPr>
        <p:txBody>
          <a:bodyPr anchor="b" anchorCtr="0">
            <a:normAutofit/>
          </a:bodyPr>
          <a:lstStyle>
            <a:lvl1pPr marL="0" indent="0">
              <a:buFontTx/>
              <a:buNone/>
              <a:defRPr sz="1600" b="0" baseline="0"/>
            </a:lvl1pPr>
            <a:lvl3pPr>
              <a:buNone/>
              <a:defRPr/>
            </a:lvl3pPr>
          </a:lstStyle>
          <a:p>
            <a:pPr lvl="0"/>
            <a:r>
              <a:rPr lang="de-DE" dirty="0" smtClean="0"/>
              <a:t>Bitte Kontaktinfos angeben.</a:t>
            </a:r>
          </a:p>
        </p:txBody>
      </p:sp>
      <p:sp>
        <p:nvSpPr>
          <p:cNvPr id="32" name="Textplatzhalter 31"/>
          <p:cNvSpPr>
            <a:spLocks noGrp="1"/>
          </p:cNvSpPr>
          <p:nvPr>
            <p:ph type="body" sz="quarter" idx="14" hasCustomPrompt="1"/>
          </p:nvPr>
        </p:nvSpPr>
        <p:spPr>
          <a:xfrm>
            <a:off x="357158" y="2000244"/>
            <a:ext cx="4071966" cy="1571632"/>
          </a:xfrm>
        </p:spPr>
        <p:txBody>
          <a:bodyPr>
            <a:noAutofit/>
          </a:bodyPr>
          <a:lstStyle>
            <a:lvl1pPr marL="0" indent="0">
              <a:buNone/>
              <a:defRPr sz="1800" b="1" baseline="0"/>
            </a:lvl1pPr>
            <a:lvl2pPr marL="0" indent="0">
              <a:buNone/>
              <a:defRPr sz="1600" b="0"/>
            </a:lvl2pPr>
            <a:lvl3pPr marL="0" indent="0">
              <a:buNone/>
              <a:defRPr sz="1800" b="0"/>
            </a:lvl3pPr>
            <a:lvl4pPr marL="0" indent="0">
              <a:buNone/>
              <a:defRPr sz="1800" b="0"/>
            </a:lvl4pPr>
            <a:lvl5pPr marL="0" indent="0">
              <a:buNone/>
              <a:defRPr sz="1800" b="0"/>
            </a:lvl5pPr>
          </a:lstStyle>
          <a:p>
            <a:pPr lvl="0"/>
            <a:r>
              <a:rPr lang="de-DE" dirty="0" smtClean="0"/>
              <a:t>(Hier ein wertschätzender Abschlussspruch)</a:t>
            </a:r>
          </a:p>
          <a:p>
            <a:pPr lvl="1"/>
            <a:r>
              <a:rPr lang="de-DE" dirty="0" smtClean="0"/>
              <a:t>Text </a:t>
            </a:r>
            <a:r>
              <a:rPr lang="de-DE" dirty="0" err="1" smtClean="0"/>
              <a:t>Text</a:t>
            </a:r>
            <a:r>
              <a:rPr lang="de-DE" dirty="0" smtClean="0"/>
              <a:t> </a:t>
            </a:r>
            <a:r>
              <a:rPr lang="de-DE" dirty="0" err="1" smtClean="0"/>
              <a:t>Text</a:t>
            </a:r>
            <a:endParaRPr lang="de-DE" dirty="0" smtClean="0"/>
          </a:p>
        </p:txBody>
      </p:sp>
      <p:grpSp>
        <p:nvGrpSpPr>
          <p:cNvPr id="3" name="Gruppieren 20"/>
          <p:cNvGrpSpPr/>
          <p:nvPr userDrawn="1"/>
        </p:nvGrpSpPr>
        <p:grpSpPr>
          <a:xfrm>
            <a:off x="7070731" y="716741"/>
            <a:ext cx="1716111" cy="401643"/>
            <a:chOff x="7054884" y="727038"/>
            <a:chExt cx="1716111" cy="401643"/>
          </a:xfrm>
        </p:grpSpPr>
        <p:pic>
          <p:nvPicPr>
            <p:cNvPr id="25" name="Grafik 24" descr="RF-84596508.jpg"/>
            <p:cNvPicPr>
              <a:picLocks noChangeAspect="1"/>
            </p:cNvPicPr>
            <p:nvPr userDrawn="1"/>
          </p:nvPicPr>
          <p:blipFill>
            <a:blip r:embed="rId4" cstate="print"/>
            <a:stretch>
              <a:fillRect/>
            </a:stretch>
          </p:blipFill>
          <p:spPr>
            <a:xfrm>
              <a:off x="7493040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  <p:pic>
          <p:nvPicPr>
            <p:cNvPr id="28" name="Grafik 27" descr="RF-200380389-001.jpg"/>
            <p:cNvPicPr>
              <a:picLocks noChangeAspect="1"/>
            </p:cNvPicPr>
            <p:nvPr userDrawn="1"/>
          </p:nvPicPr>
          <p:blipFill>
            <a:blip r:embed="rId5" cstate="print"/>
            <a:stretch>
              <a:fillRect/>
            </a:stretch>
          </p:blipFill>
          <p:spPr>
            <a:xfrm>
              <a:off x="7054884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  <p:pic>
          <p:nvPicPr>
            <p:cNvPr id="31" name="Grafik 30" descr="RF-IS725-063.jpg"/>
            <p:cNvPicPr>
              <a:picLocks noChangeAspect="1"/>
            </p:cNvPicPr>
            <p:nvPr userDrawn="1"/>
          </p:nvPicPr>
          <p:blipFill>
            <a:blip r:embed="rId6" cstate="print"/>
            <a:stretch>
              <a:fillRect/>
            </a:stretch>
          </p:blipFill>
          <p:spPr>
            <a:xfrm>
              <a:off x="8369352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  <p:pic>
          <p:nvPicPr>
            <p:cNvPr id="33" name="Grafik 32" descr="RF-PAA152000062-neu.jpg"/>
            <p:cNvPicPr>
              <a:picLocks noChangeAspect="1"/>
            </p:cNvPicPr>
            <p:nvPr userDrawn="1"/>
          </p:nvPicPr>
          <p:blipFill>
            <a:blip r:embed="rId7" cstate="print"/>
            <a:stretch>
              <a:fillRect/>
            </a:stretch>
          </p:blipFill>
          <p:spPr>
            <a:xfrm>
              <a:off x="7931196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</p:grpSp>
      <p:pic>
        <p:nvPicPr>
          <p:cNvPr id="34" name="Grafik 33" descr="Headline.png"/>
          <p:cNvPicPr>
            <a:picLocks noChangeAspect="1"/>
          </p:cNvPicPr>
          <p:nvPr userDrawn="1"/>
        </p:nvPicPr>
        <p:blipFill>
          <a:blip r:embed="rId8" cstate="print"/>
          <a:stretch>
            <a:fillRect/>
          </a:stretch>
        </p:blipFill>
        <p:spPr>
          <a:xfrm>
            <a:off x="7069701" y="562452"/>
            <a:ext cx="1714291" cy="104814"/>
          </a:xfrm>
          <a:prstGeom prst="rect">
            <a:avLst/>
          </a:prstGeom>
        </p:spPr>
      </p:pic>
    </p:spTree>
  </p:cSld>
  <p:clrMapOvr>
    <a:masterClrMapping/>
  </p:clrMapOvr>
  <p:transition spd="slow" advTm="1000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rspan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3" name="Grafik 12" descr="Brushdreiecke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>
          <a:xfrm>
            <a:off x="5595621" y="785794"/>
            <a:ext cx="3548379" cy="5143512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14414" y="2279248"/>
            <a:ext cx="6696000" cy="1221190"/>
          </a:xfrm>
        </p:spPr>
        <p:txBody>
          <a:bodyPr/>
          <a:lstStyle>
            <a:lvl1pPr algn="ctr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4" name="Rechteck 3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Vorspann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Wird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als „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Vorspann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“ eingesetzt, z.B. vor / nach Veranstaltungen, zum </a:t>
            </a:r>
            <a:r>
              <a:rPr lang="de-DE" sz="1400" b="0" kern="1200" baseline="0" dirty="0" err="1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Beamerwarmleuchten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etc.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Ein Titel ist optional,</a:t>
            </a:r>
            <a:b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</a:b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kann ggf. entfallen.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Geeignet ist z.B. der Titel der Veranstaltung</a:t>
            </a:r>
            <a: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/>
            </a:r>
            <a:b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</a:br>
            <a:endParaRPr lang="de-DE" sz="1400" b="0" kern="1200" dirty="0" smtClean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 userDrawn="1"/>
        </p:nvPicPr>
        <p:blipFill>
          <a:blip r:embed="rId3" cstate="print"/>
          <a:srcRect t="-6720" r="-1849"/>
          <a:stretch>
            <a:fillRect/>
          </a:stretch>
        </p:blipFill>
        <p:spPr bwMode="auto">
          <a:xfrm>
            <a:off x="2214546" y="5535408"/>
            <a:ext cx="4786300" cy="1322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Gruppieren 11"/>
          <p:cNvGrpSpPr/>
          <p:nvPr userDrawn="1"/>
        </p:nvGrpSpPr>
        <p:grpSpPr>
          <a:xfrm>
            <a:off x="2928926" y="714356"/>
            <a:ext cx="3286148" cy="714380"/>
            <a:chOff x="2786050" y="2000240"/>
            <a:chExt cx="3286148" cy="714380"/>
          </a:xfrm>
        </p:grpSpPr>
        <p:pic>
          <p:nvPicPr>
            <p:cNvPr id="7" name="Grafik 6" descr="RF-84596508.jpg"/>
            <p:cNvPicPr>
              <a:picLocks noChangeAspect="1"/>
            </p:cNvPicPr>
            <p:nvPr userDrawn="1"/>
          </p:nvPicPr>
          <p:blipFill>
            <a:blip r:embed="rId4" cstate="print"/>
            <a:stretch>
              <a:fillRect/>
            </a:stretch>
          </p:blipFill>
          <p:spPr>
            <a:xfrm>
              <a:off x="3643306" y="2000240"/>
              <a:ext cx="714380" cy="714380"/>
            </a:xfrm>
            <a:prstGeom prst="rect">
              <a:avLst/>
            </a:prstGeom>
            <a:ln w="144000">
              <a:noFill/>
              <a:miter lim="800000"/>
            </a:ln>
          </p:spPr>
        </p:pic>
        <p:pic>
          <p:nvPicPr>
            <p:cNvPr id="8" name="Grafik 7" descr="RF-200380389-001.jpg"/>
            <p:cNvPicPr>
              <a:picLocks noChangeAspect="1"/>
            </p:cNvPicPr>
            <p:nvPr userDrawn="1"/>
          </p:nvPicPr>
          <p:blipFill>
            <a:blip r:embed="rId5" cstate="print"/>
            <a:stretch>
              <a:fillRect/>
            </a:stretch>
          </p:blipFill>
          <p:spPr>
            <a:xfrm>
              <a:off x="2786050" y="2000240"/>
              <a:ext cx="714380" cy="714380"/>
            </a:xfrm>
            <a:prstGeom prst="rect">
              <a:avLst/>
            </a:prstGeom>
            <a:ln w="144000">
              <a:noFill/>
              <a:miter lim="800000"/>
            </a:ln>
          </p:spPr>
        </p:pic>
        <p:pic>
          <p:nvPicPr>
            <p:cNvPr id="9" name="Grafik 8" descr="RF-IS725-063.jpg"/>
            <p:cNvPicPr>
              <a:picLocks noChangeAspect="1"/>
            </p:cNvPicPr>
            <p:nvPr userDrawn="1"/>
          </p:nvPicPr>
          <p:blipFill>
            <a:blip r:embed="rId6" cstate="print"/>
            <a:stretch>
              <a:fillRect/>
            </a:stretch>
          </p:blipFill>
          <p:spPr>
            <a:xfrm>
              <a:off x="5357818" y="2000240"/>
              <a:ext cx="714380" cy="714380"/>
            </a:xfrm>
            <a:prstGeom prst="rect">
              <a:avLst/>
            </a:prstGeom>
            <a:ln w="196850">
              <a:noFill/>
            </a:ln>
          </p:spPr>
        </p:pic>
        <p:pic>
          <p:nvPicPr>
            <p:cNvPr id="10" name="Grafik 9" descr="RF-PAA152000062-neu.jpg"/>
            <p:cNvPicPr>
              <a:picLocks noChangeAspect="1"/>
            </p:cNvPicPr>
            <p:nvPr userDrawn="1"/>
          </p:nvPicPr>
          <p:blipFill>
            <a:blip r:embed="rId7" cstate="print"/>
            <a:stretch>
              <a:fillRect/>
            </a:stretch>
          </p:blipFill>
          <p:spPr>
            <a:xfrm>
              <a:off x="4500562" y="2000240"/>
              <a:ext cx="714380" cy="714380"/>
            </a:xfrm>
            <a:prstGeom prst="rect">
              <a:avLst/>
            </a:prstGeom>
            <a:ln w="144000">
              <a:noFill/>
              <a:miter lim="800000"/>
            </a:ln>
          </p:spPr>
        </p:pic>
      </p:grpSp>
      <p:pic>
        <p:nvPicPr>
          <p:cNvPr id="11" name="Grafik 10" descr="Headline.png"/>
          <p:cNvPicPr>
            <a:picLocks noChangeAspect="1"/>
          </p:cNvPicPr>
          <p:nvPr userDrawn="1"/>
        </p:nvPicPr>
        <p:blipFill>
          <a:blip r:embed="rId8" cstate="print"/>
          <a:stretch>
            <a:fillRect/>
          </a:stretch>
        </p:blipFill>
        <p:spPr>
          <a:xfrm>
            <a:off x="3286118" y="1643050"/>
            <a:ext cx="2571763" cy="157241"/>
          </a:xfrm>
          <a:prstGeom prst="rect">
            <a:avLst/>
          </a:prstGeom>
        </p:spPr>
      </p:pic>
    </p:spTree>
  </p:cSld>
  <p:clrMapOvr>
    <a:masterClrMapping/>
  </p:clrMapOvr>
  <p:transition spd="slow" advTm="1000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ITZ CONSULTING 1Pag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rapezoid 38"/>
          <p:cNvSpPr/>
          <p:nvPr userDrawn="1"/>
        </p:nvSpPr>
        <p:spPr>
          <a:xfrm rot="5400000">
            <a:off x="1107257" y="2750339"/>
            <a:ext cx="4786346" cy="2000264"/>
          </a:xfrm>
          <a:prstGeom prst="trapezoid">
            <a:avLst>
              <a:gd name="adj" fmla="val 41008"/>
            </a:avLst>
          </a:prstGeom>
          <a:solidFill>
            <a:schemeClr val="accent3">
              <a:alpha val="60000"/>
            </a:schemeClr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de-DE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8" name="Trapezoid 37"/>
          <p:cNvSpPr/>
          <p:nvPr userDrawn="1"/>
        </p:nvSpPr>
        <p:spPr>
          <a:xfrm rot="5400000">
            <a:off x="-997505" y="2805817"/>
            <a:ext cx="4786346" cy="2000264"/>
          </a:xfrm>
          <a:prstGeom prst="trapezoid">
            <a:avLst>
              <a:gd name="adj" fmla="val 41008"/>
            </a:avLst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/>
          <p:cNvSpPr/>
          <p:nvPr userDrawn="1"/>
        </p:nvSpPr>
        <p:spPr bwMode="auto">
          <a:xfrm>
            <a:off x="179109" y="817365"/>
            <a:ext cx="8777321" cy="206757"/>
          </a:xfrm>
          <a:prstGeom prst="rect">
            <a:avLst/>
          </a:prstGeom>
          <a:solidFill>
            <a:srgbClr val="B1B3B3"/>
          </a:solidFill>
          <a:ln>
            <a:solidFill>
              <a:srgbClr val="B1B3B3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sz="2800" b="1" smtClean="0">
              <a:solidFill>
                <a:srgbClr val="1E2956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2" name="Gruppieren 21"/>
          <p:cNvGrpSpPr/>
          <p:nvPr userDrawn="1"/>
        </p:nvGrpSpPr>
        <p:grpSpPr>
          <a:xfrm>
            <a:off x="180000" y="6215082"/>
            <a:ext cx="8785225" cy="396000"/>
            <a:chOff x="180000" y="6215082"/>
            <a:chExt cx="8785225" cy="396000"/>
          </a:xfrm>
        </p:grpSpPr>
        <p:sp>
          <p:nvSpPr>
            <p:cNvPr id="23" name="Rechteck 22"/>
            <p:cNvSpPr/>
            <p:nvPr userDrawn="1"/>
          </p:nvSpPr>
          <p:spPr>
            <a:xfrm>
              <a:off x="357158" y="6215082"/>
              <a:ext cx="1000132" cy="39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Line 48"/>
            <p:cNvSpPr>
              <a:spLocks noChangeShapeType="1"/>
            </p:cNvSpPr>
            <p:nvPr userDrawn="1"/>
          </p:nvSpPr>
          <p:spPr bwMode="auto">
            <a:xfrm>
              <a:off x="180000" y="6403975"/>
              <a:ext cx="8785225" cy="0"/>
            </a:xfrm>
            <a:prstGeom prst="line">
              <a:avLst/>
            </a:prstGeom>
            <a:noFill/>
            <a:ln w="9525">
              <a:solidFill>
                <a:srgbClr val="B1B3B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de-DE"/>
            </a:p>
          </p:txBody>
        </p:sp>
      </p:grpSp>
      <p:sp>
        <p:nvSpPr>
          <p:cNvPr id="26" name="Line 18"/>
          <p:cNvSpPr>
            <a:spLocks noChangeShapeType="1"/>
          </p:cNvSpPr>
          <p:nvPr userDrawn="1"/>
        </p:nvSpPr>
        <p:spPr bwMode="auto">
          <a:xfrm>
            <a:off x="358775" y="1152000"/>
            <a:ext cx="8424000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pic>
        <p:nvPicPr>
          <p:cNvPr id="9" name="Picture 7" descr="Titel_Hintergrund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59425" y="1116806"/>
            <a:ext cx="3401219" cy="491728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" name="Grafik 10" descr="Logo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53600" y="291754"/>
            <a:ext cx="1189260" cy="452550"/>
          </a:xfrm>
          <a:prstGeom prst="rect">
            <a:avLst/>
          </a:prstGeom>
        </p:spPr>
      </p:pic>
      <p:sp>
        <p:nvSpPr>
          <p:cNvPr id="35" name="Rechteck 34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1Pager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Layout ausschließlich für den 1Pager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Einsatz</a:t>
            </a:r>
            <a: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ist bei Konferenzen,</a:t>
            </a:r>
            <a:b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</a:br>
            <a: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ext. Veranstaltungen etc. </a:t>
            </a: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obligatorisch</a:t>
            </a:r>
            <a: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.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Die Folie ist Folie 2 (nach der Titelfolie)</a:t>
            </a:r>
            <a:endParaRPr lang="de-DE" sz="1400" b="0" kern="1200" dirty="0" smtClean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Der </a:t>
            </a: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Inhalt darf nicht verändert werden.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Ausnahme: 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Der Block Märkte darf situativ um Partnerlogos</a:t>
            </a:r>
            <a:b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</a:b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(ORACLE, etc.) ergänzt werden</a:t>
            </a:r>
          </a:p>
        </p:txBody>
      </p:sp>
      <p:sp>
        <p:nvSpPr>
          <p:cNvPr id="31" name="Textfeld 30"/>
          <p:cNvSpPr txBox="1"/>
          <p:nvPr userDrawn="1"/>
        </p:nvSpPr>
        <p:spPr>
          <a:xfrm>
            <a:off x="500034" y="2071678"/>
            <a:ext cx="1857388" cy="224676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 algn="l" defTabSz="914400" rtl="0" eaLnBrk="1" latinLnBrk="0" hangingPunct="1">
              <a:buClr>
                <a:schemeClr val="tx1"/>
              </a:buClr>
              <a:buFont typeface="Wingdings" pitchFamily="2" charset="2"/>
              <a:buNone/>
            </a:pPr>
            <a:r>
              <a:rPr kumimoji="0" lang="de-DE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Märkte</a:t>
            </a:r>
            <a:r>
              <a:rPr kumimoji="0" lang="de-DE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/>
            </a:r>
            <a:br>
              <a:rPr kumimoji="0" lang="de-DE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endParaRPr kumimoji="0" lang="de-DE" sz="22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77800" lvl="1" indent="-177800" algn="l" defTabSz="914400" rtl="0" eaLnBrk="1" latinLnBrk="0" hangingPunct="1">
              <a:spcBef>
                <a:spcPts val="1200"/>
              </a:spcBef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Java</a:t>
            </a:r>
          </a:p>
          <a:p>
            <a:pPr marL="177800" lvl="1" indent="-17780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SOA</a:t>
            </a:r>
          </a:p>
          <a:p>
            <a:pPr marL="177800" lvl="1" indent="-17780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ORACLE</a:t>
            </a:r>
          </a:p>
          <a:p>
            <a:pPr marL="177800" lvl="1" indent="-17780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BI/DWH</a:t>
            </a:r>
          </a:p>
          <a:p>
            <a:pPr marL="177800" lvl="1" indent="-17780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Outtasking</a:t>
            </a:r>
            <a:endParaRPr kumimoji="0" lang="de-DE" sz="17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endParaRPr kumimoji="0" lang="de-DE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3" name="Textfeld 32"/>
          <p:cNvSpPr txBox="1"/>
          <p:nvPr userDrawn="1"/>
        </p:nvSpPr>
        <p:spPr>
          <a:xfrm>
            <a:off x="2643174" y="2071678"/>
            <a:ext cx="1857388" cy="224676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 algn="l" defTabSz="914400" rtl="0" eaLnBrk="1" latinLnBrk="0" hangingPunct="1">
              <a:buClr>
                <a:schemeClr val="tx1"/>
              </a:buClr>
              <a:buFont typeface="Wingdings" pitchFamily="2" charset="2"/>
              <a:buNone/>
            </a:pPr>
            <a:r>
              <a:rPr kumimoji="0" lang="de-DE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Kunden</a:t>
            </a:r>
            <a:r>
              <a:rPr kumimoji="0" lang="de-DE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/>
            </a:r>
            <a:br>
              <a:rPr kumimoji="0" lang="de-DE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endParaRPr kumimoji="0" lang="de-DE" sz="22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77800" lvl="1" indent="-177800" algn="l" defTabSz="914400" rtl="0" eaLnBrk="1" latinLnBrk="0" hangingPunct="1">
              <a:spcBef>
                <a:spcPts val="1200"/>
              </a:spcBef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Branchen-übergreifend</a:t>
            </a:r>
          </a:p>
          <a:p>
            <a:pPr marL="177800" lvl="1" indent="-17780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Über 600 Kunden</a:t>
            </a:r>
          </a:p>
          <a:p>
            <a:pPr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endParaRPr kumimoji="0" lang="de-DE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0" name="Trapezoid 39"/>
          <p:cNvSpPr/>
          <p:nvPr userDrawn="1"/>
        </p:nvSpPr>
        <p:spPr>
          <a:xfrm rot="5400000">
            <a:off x="3250397" y="2750339"/>
            <a:ext cx="4786346" cy="2000264"/>
          </a:xfrm>
          <a:prstGeom prst="trapezoid">
            <a:avLst>
              <a:gd name="adj" fmla="val 41008"/>
            </a:avLst>
          </a:prstGeom>
          <a:solidFill>
            <a:schemeClr val="accent3">
              <a:alpha val="40000"/>
            </a:schemeClr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de-DE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1" name="Trapezoid 40"/>
          <p:cNvSpPr/>
          <p:nvPr userDrawn="1"/>
        </p:nvSpPr>
        <p:spPr>
          <a:xfrm rot="5400000">
            <a:off x="5393537" y="2750339"/>
            <a:ext cx="4786346" cy="2000264"/>
          </a:xfrm>
          <a:prstGeom prst="trapezoid">
            <a:avLst>
              <a:gd name="adj" fmla="val 41008"/>
            </a:avLst>
          </a:prstGeom>
          <a:solidFill>
            <a:schemeClr val="accent3">
              <a:alpha val="25000"/>
            </a:schemeClr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de-DE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4" name="Textfeld 33"/>
          <p:cNvSpPr txBox="1"/>
          <p:nvPr userDrawn="1"/>
        </p:nvSpPr>
        <p:spPr>
          <a:xfrm>
            <a:off x="4786314" y="2071678"/>
            <a:ext cx="1857388" cy="387760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 algn="l" defTabSz="914400" rtl="0" eaLnBrk="1" latinLnBrk="0" hangingPunct="1">
              <a:buClr>
                <a:schemeClr val="tx1"/>
              </a:buClr>
              <a:buFont typeface="Wingdings" pitchFamily="2" charset="2"/>
              <a:buNone/>
            </a:pPr>
            <a:r>
              <a:rPr kumimoji="0" lang="de-DE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Leistungs-</a:t>
            </a:r>
            <a:br>
              <a:rPr kumimoji="0" lang="de-DE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de-DE" sz="2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angebot</a:t>
            </a:r>
            <a:endParaRPr kumimoji="0" lang="de-DE" sz="22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77800" lvl="1" indent="-177800" algn="l" defTabSz="914400" rtl="0" eaLnBrk="1" latinLnBrk="0" hangingPunct="1">
              <a:spcBef>
                <a:spcPts val="1200"/>
              </a:spcBef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IT-Strategie</a:t>
            </a:r>
          </a:p>
          <a:p>
            <a:pPr marL="177800" lvl="1" indent="-17780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Beratung</a:t>
            </a:r>
          </a:p>
          <a:p>
            <a:pPr marL="177800" lvl="1" indent="-17780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Implementierung</a:t>
            </a:r>
          </a:p>
          <a:p>
            <a:pPr marL="177800" lvl="1" indent="-17780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Betrieb</a:t>
            </a:r>
          </a:p>
          <a:p>
            <a:pPr marL="177800" lvl="1" indent="-17780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Training</a:t>
            </a:r>
          </a:p>
          <a:p>
            <a:pPr marL="177800" lvl="1" indent="-177800" algn="l" defTabSz="914400" rtl="0" eaLnBrk="1" latinLnBrk="0" hangingPunct="1">
              <a:spcBef>
                <a:spcPts val="1200"/>
              </a:spcBef>
              <a:buClr>
                <a:schemeClr val="tx1"/>
              </a:buClr>
              <a:buFont typeface="Wingdings" pitchFamily="2" charset="2"/>
              <a:buChar char=""/>
            </a:pPr>
            <a:endParaRPr kumimoji="0" lang="de-DE" sz="17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3050" lvl="1" indent="-27305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endParaRPr kumimoji="0" lang="de-DE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endParaRPr kumimoji="0" lang="de-DE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6" name="Textfeld 35"/>
          <p:cNvSpPr txBox="1"/>
          <p:nvPr userDrawn="1"/>
        </p:nvSpPr>
        <p:spPr>
          <a:xfrm>
            <a:off x="6929454" y="2071678"/>
            <a:ext cx="1857388" cy="264320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 algn="l" defTabSz="914400" rtl="0" eaLnBrk="1" latinLnBrk="0" hangingPunct="1">
              <a:buClr>
                <a:schemeClr val="tx1"/>
              </a:buClr>
              <a:buFont typeface="Wingdings" pitchFamily="2" charset="2"/>
              <a:buNone/>
            </a:pPr>
            <a:r>
              <a:rPr kumimoji="0" lang="de-DE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Fakten</a:t>
            </a:r>
            <a:br>
              <a:rPr kumimoji="0" lang="de-DE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endParaRPr kumimoji="0" lang="de-DE" sz="22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77800" lvl="1" indent="-177800" algn="l" defTabSz="914400" rtl="0" eaLnBrk="1" latinLnBrk="0" hangingPunct="1">
              <a:spcBef>
                <a:spcPts val="1200"/>
              </a:spcBef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Gründung 1990 </a:t>
            </a:r>
          </a:p>
          <a:p>
            <a:pPr marL="177800" lvl="1" indent="-17780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400 Mitarbeiter</a:t>
            </a:r>
          </a:p>
          <a:p>
            <a:pPr marL="177800" lvl="1" indent="-17780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8 Standorte in D/PL</a:t>
            </a:r>
            <a:endParaRPr kumimoji="0" lang="de-DE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endParaRPr kumimoji="0" lang="de-DE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5" name="Textfeld 44"/>
          <p:cNvSpPr txBox="1"/>
          <p:nvPr userDrawn="1"/>
        </p:nvSpPr>
        <p:spPr>
          <a:xfrm>
            <a:off x="2500298" y="4357694"/>
            <a:ext cx="788720" cy="28107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600" dirty="0" smtClean="0"/>
              <a:t>Industrie / Versorger / </a:t>
            </a:r>
            <a:br>
              <a:rPr lang="de-DE" sz="600" dirty="0" smtClean="0"/>
            </a:br>
            <a:r>
              <a:rPr lang="de-DE" sz="600" dirty="0" smtClean="0"/>
              <a:t>Telekommunikation </a:t>
            </a:r>
            <a:r>
              <a:rPr lang="de-DE" sz="600" b="1" dirty="0" smtClean="0"/>
              <a:t>29%</a:t>
            </a:r>
            <a:r>
              <a:rPr lang="de-DE" sz="600" dirty="0" smtClean="0"/>
              <a:t> </a:t>
            </a:r>
            <a:br>
              <a:rPr lang="de-DE" sz="600" dirty="0" smtClean="0"/>
            </a:br>
            <a:endParaRPr lang="de-DE" sz="600" dirty="0"/>
          </a:p>
        </p:txBody>
      </p:sp>
      <p:sp>
        <p:nvSpPr>
          <p:cNvPr id="46" name="Textfeld 45"/>
          <p:cNvSpPr txBox="1"/>
          <p:nvPr userDrawn="1"/>
        </p:nvSpPr>
        <p:spPr>
          <a:xfrm>
            <a:off x="3714744" y="4357694"/>
            <a:ext cx="714380" cy="29703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600" dirty="0" smtClean="0"/>
              <a:t>Handel / Logistik / Dienstleistungen</a:t>
            </a:r>
            <a:br>
              <a:rPr lang="de-DE" sz="600" dirty="0" smtClean="0"/>
            </a:br>
            <a:r>
              <a:rPr lang="de-DE" sz="600" b="1" dirty="0" smtClean="0"/>
              <a:t>29%</a:t>
            </a:r>
            <a:endParaRPr lang="de-DE" sz="600" b="1" dirty="0"/>
          </a:p>
        </p:txBody>
      </p:sp>
      <p:sp>
        <p:nvSpPr>
          <p:cNvPr id="47" name="Textfeld 46"/>
          <p:cNvSpPr txBox="1"/>
          <p:nvPr userDrawn="1"/>
        </p:nvSpPr>
        <p:spPr>
          <a:xfrm>
            <a:off x="2751713" y="5193719"/>
            <a:ext cx="1480654" cy="17946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600" b="1" dirty="0" smtClean="0"/>
              <a:t>42%</a:t>
            </a:r>
            <a:r>
              <a:rPr lang="de-DE" sz="600" dirty="0" smtClean="0"/>
              <a:t> </a:t>
            </a:r>
            <a:br>
              <a:rPr lang="de-DE" sz="600" dirty="0" smtClean="0"/>
            </a:br>
            <a:r>
              <a:rPr lang="de-DE" sz="600" dirty="0" smtClean="0"/>
              <a:t>Öffentliche</a:t>
            </a:r>
            <a:r>
              <a:rPr lang="de-DE" sz="600" baseline="0" dirty="0" smtClean="0"/>
              <a:t> Auftraggeber / </a:t>
            </a:r>
            <a:br>
              <a:rPr lang="de-DE" sz="600" baseline="0" dirty="0" smtClean="0"/>
            </a:br>
            <a:r>
              <a:rPr lang="de-DE" sz="600" baseline="0" dirty="0" smtClean="0"/>
              <a:t>Banken &amp; Versicherungen / </a:t>
            </a:r>
            <a:br>
              <a:rPr lang="de-DE" sz="600" baseline="0" dirty="0" smtClean="0"/>
            </a:br>
            <a:r>
              <a:rPr lang="de-DE" sz="600" baseline="0" dirty="0" smtClean="0"/>
              <a:t>Vereine &amp; Verbände</a:t>
            </a:r>
            <a:endParaRPr lang="de-DE" sz="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72331" y="4638766"/>
            <a:ext cx="1117543" cy="5370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2" name="JAHR"/>
          <p:cNvSpPr txBox="1">
            <a:spLocks noChangeArrowheads="1"/>
          </p:cNvSpPr>
          <p:nvPr userDrawn="1"/>
        </p:nvSpPr>
        <p:spPr bwMode="auto">
          <a:xfrm>
            <a:off x="6357950" y="6477750"/>
            <a:ext cx="1784333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de-DE" sz="800" dirty="0" smtClean="0">
                <a:solidFill>
                  <a:srgbClr val="4F5150"/>
                </a:solidFill>
              </a:rPr>
              <a:t>© OPITZ CONSULTING GmbH 2011</a:t>
            </a:r>
            <a:endParaRPr lang="de-DE" sz="800" dirty="0">
              <a:solidFill>
                <a:srgbClr val="4F5150"/>
              </a:solidFill>
            </a:endParaRPr>
          </a:p>
        </p:txBody>
      </p:sp>
      <p:grpSp>
        <p:nvGrpSpPr>
          <p:cNvPr id="3" name="Gruppieren 51"/>
          <p:cNvGrpSpPr/>
          <p:nvPr userDrawn="1"/>
        </p:nvGrpSpPr>
        <p:grpSpPr>
          <a:xfrm>
            <a:off x="7070731" y="716741"/>
            <a:ext cx="1716111" cy="401643"/>
            <a:chOff x="7054884" y="727038"/>
            <a:chExt cx="1716111" cy="401643"/>
          </a:xfrm>
        </p:grpSpPr>
        <p:pic>
          <p:nvPicPr>
            <p:cNvPr id="53" name="Grafik 52" descr="RF-84596508.jpg"/>
            <p:cNvPicPr>
              <a:picLocks noChangeAspect="1"/>
            </p:cNvPicPr>
            <p:nvPr userDrawn="1"/>
          </p:nvPicPr>
          <p:blipFill>
            <a:blip r:embed="rId5" cstate="print"/>
            <a:stretch>
              <a:fillRect/>
            </a:stretch>
          </p:blipFill>
          <p:spPr>
            <a:xfrm>
              <a:off x="7493040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  <p:pic>
          <p:nvPicPr>
            <p:cNvPr id="54" name="Grafik 53" descr="RF-200380389-001.jpg"/>
            <p:cNvPicPr>
              <a:picLocks noChangeAspect="1"/>
            </p:cNvPicPr>
            <p:nvPr userDrawn="1"/>
          </p:nvPicPr>
          <p:blipFill>
            <a:blip r:embed="rId6" cstate="print"/>
            <a:stretch>
              <a:fillRect/>
            </a:stretch>
          </p:blipFill>
          <p:spPr>
            <a:xfrm>
              <a:off x="7054884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  <p:pic>
          <p:nvPicPr>
            <p:cNvPr id="55" name="Grafik 54" descr="RF-IS725-063.jpg"/>
            <p:cNvPicPr>
              <a:picLocks noChangeAspect="1"/>
            </p:cNvPicPr>
            <p:nvPr userDrawn="1"/>
          </p:nvPicPr>
          <p:blipFill>
            <a:blip r:embed="rId7" cstate="print"/>
            <a:stretch>
              <a:fillRect/>
            </a:stretch>
          </p:blipFill>
          <p:spPr>
            <a:xfrm>
              <a:off x="8369352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  <p:pic>
          <p:nvPicPr>
            <p:cNvPr id="56" name="Grafik 55" descr="RF-PAA152000062-neu.jpg"/>
            <p:cNvPicPr>
              <a:picLocks noChangeAspect="1"/>
            </p:cNvPicPr>
            <p:nvPr userDrawn="1"/>
          </p:nvPicPr>
          <p:blipFill>
            <a:blip r:embed="rId8" cstate="print"/>
            <a:stretch>
              <a:fillRect/>
            </a:stretch>
          </p:blipFill>
          <p:spPr>
            <a:xfrm>
              <a:off x="7931196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</p:grpSp>
      <p:pic>
        <p:nvPicPr>
          <p:cNvPr id="57" name="Grafik 56" descr="Headline.png"/>
          <p:cNvPicPr>
            <a:picLocks noChangeAspect="1"/>
          </p:cNvPicPr>
          <p:nvPr userDrawn="1"/>
        </p:nvPicPr>
        <p:blipFill>
          <a:blip r:embed="rId9" cstate="print"/>
          <a:stretch>
            <a:fillRect/>
          </a:stretch>
        </p:blipFill>
        <p:spPr>
          <a:xfrm>
            <a:off x="7069701" y="562452"/>
            <a:ext cx="1714291" cy="104814"/>
          </a:xfrm>
          <a:prstGeom prst="rect">
            <a:avLst/>
          </a:prstGeom>
        </p:spPr>
      </p:pic>
      <p:pic>
        <p:nvPicPr>
          <p:cNvPr id="37" name="Grafik 36" descr="länderkarte.gif"/>
          <p:cNvPicPr>
            <a:picLocks noChangeAspect="1"/>
          </p:cNvPicPr>
          <p:nvPr userDrawn="1"/>
        </p:nvPicPr>
        <p:blipFill>
          <a:blip r:embed="rId10" cstate="print"/>
          <a:stretch>
            <a:fillRect/>
          </a:stretch>
        </p:blipFill>
        <p:spPr>
          <a:xfrm rot="21180000">
            <a:off x="6827268" y="4082819"/>
            <a:ext cx="1932782" cy="1391898"/>
          </a:xfrm>
          <a:prstGeom prst="rect">
            <a:avLst/>
          </a:prstGeom>
        </p:spPr>
      </p:pic>
      <p:sp>
        <p:nvSpPr>
          <p:cNvPr id="43" name="Rechteck 42"/>
          <p:cNvSpPr/>
          <p:nvPr userDrawn="1"/>
        </p:nvSpPr>
        <p:spPr>
          <a:xfrm>
            <a:off x="2051720" y="6421586"/>
            <a:ext cx="4248472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8" name="Picture 2"/>
          <p:cNvPicPr>
            <a:picLocks noChangeAspect="1" noChangeArrowheads="1"/>
          </p:cNvPicPr>
          <p:nvPr userDrawn="1"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4865780" y="4332717"/>
            <a:ext cx="1563608" cy="1167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 advTm="1000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ttagspau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 smtClean="0"/>
              <a:t>(bitte betiteln: Lunchbreak/Imbiss o.ä.</a:t>
            </a:r>
            <a:endParaRPr lang="de-DE" dirty="0"/>
          </a:p>
        </p:txBody>
      </p:sp>
      <p:sp>
        <p:nvSpPr>
          <p:cNvPr id="3" name="Rechteck 2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Lunchbreak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Diese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Folie wird bei Veranstaltungen zur Ankündigung der Mittagspause genutzt.</a:t>
            </a:r>
            <a:endParaRPr lang="de-DE" sz="1400" b="0" dirty="0" smtClean="0"/>
          </a:p>
        </p:txBody>
      </p:sp>
      <p:sp>
        <p:nvSpPr>
          <p:cNvPr id="6" name="Textfeld 5"/>
          <p:cNvSpPr txBox="1"/>
          <p:nvPr userDrawn="1"/>
        </p:nvSpPr>
        <p:spPr>
          <a:xfrm rot="1800000">
            <a:off x="-292783" y="2705725"/>
            <a:ext cx="9769323" cy="1446550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de-DE" sz="4400" b="1" dirty="0" smtClean="0">
                <a:solidFill>
                  <a:schemeClr val="bg1"/>
                </a:solidFill>
              </a:rPr>
              <a:t>ENTWURF – </a:t>
            </a:r>
            <a:br>
              <a:rPr lang="de-DE" sz="4400" b="1" dirty="0" smtClean="0">
                <a:solidFill>
                  <a:schemeClr val="bg1"/>
                </a:solidFill>
              </a:rPr>
            </a:br>
            <a:r>
              <a:rPr lang="de-DE" sz="4400" b="1" dirty="0" smtClean="0">
                <a:solidFill>
                  <a:schemeClr val="bg1"/>
                </a:solidFill>
              </a:rPr>
              <a:t>BITTE NOCH NICHT NUTZEN</a:t>
            </a:r>
            <a:endParaRPr lang="de-DE" sz="4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 advTm="1000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ffeepau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 smtClean="0"/>
              <a:t>(bitte betiteln: Kaffeepause o.ä.</a:t>
            </a:r>
            <a:endParaRPr lang="de-DE" dirty="0"/>
          </a:p>
        </p:txBody>
      </p:sp>
      <p:sp>
        <p:nvSpPr>
          <p:cNvPr id="3" name="Rechteck 2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Kaffeepause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Diese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Folie wird bei Veranstaltungen zur Ankündigung der Kaffeepause genutzt.</a:t>
            </a:r>
            <a:endParaRPr lang="de-DE" sz="1400" b="0" dirty="0" smtClean="0"/>
          </a:p>
        </p:txBody>
      </p:sp>
      <p:sp>
        <p:nvSpPr>
          <p:cNvPr id="6" name="Textfeld 5"/>
          <p:cNvSpPr txBox="1"/>
          <p:nvPr userDrawn="1"/>
        </p:nvSpPr>
        <p:spPr>
          <a:xfrm rot="1800000">
            <a:off x="-292783" y="2705725"/>
            <a:ext cx="9769323" cy="1446550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de-DE" sz="4400" b="1" dirty="0" smtClean="0">
                <a:solidFill>
                  <a:schemeClr val="bg1"/>
                </a:solidFill>
              </a:rPr>
              <a:t>ENTWURF – </a:t>
            </a:r>
            <a:br>
              <a:rPr lang="de-DE" sz="4400" b="1" dirty="0" smtClean="0">
                <a:solidFill>
                  <a:schemeClr val="bg1"/>
                </a:solidFill>
              </a:rPr>
            </a:br>
            <a:r>
              <a:rPr lang="de-DE" sz="4400" b="1" dirty="0" smtClean="0">
                <a:solidFill>
                  <a:schemeClr val="bg1"/>
                </a:solidFill>
              </a:rPr>
              <a:t>BITTE NOCH NICHT NUTZEN</a:t>
            </a:r>
            <a:endParaRPr lang="de-DE" sz="4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 advTm="1000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für Veranstaltu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7" descr="Titel_Hintergrund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72330" y="1285860"/>
            <a:ext cx="1714512" cy="171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Rechteck 14"/>
          <p:cNvSpPr/>
          <p:nvPr userDrawn="1"/>
        </p:nvSpPr>
        <p:spPr bwMode="auto">
          <a:xfrm>
            <a:off x="179109" y="817365"/>
            <a:ext cx="8777321" cy="206757"/>
          </a:xfrm>
          <a:prstGeom prst="rect">
            <a:avLst/>
          </a:prstGeom>
          <a:solidFill>
            <a:srgbClr val="B1B3B3"/>
          </a:solidFill>
          <a:ln>
            <a:solidFill>
              <a:srgbClr val="B1B3B3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sz="2800" b="1" dirty="0" smtClean="0">
              <a:solidFill>
                <a:srgbClr val="1E2956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2" name="Gruppieren 28"/>
          <p:cNvGrpSpPr/>
          <p:nvPr userDrawn="1"/>
        </p:nvGrpSpPr>
        <p:grpSpPr>
          <a:xfrm>
            <a:off x="180000" y="6215082"/>
            <a:ext cx="8785225" cy="428628"/>
            <a:chOff x="180000" y="6215082"/>
            <a:chExt cx="8785225" cy="428628"/>
          </a:xfrm>
        </p:grpSpPr>
        <p:sp>
          <p:nvSpPr>
            <p:cNvPr id="27" name="Rechteck 26"/>
            <p:cNvSpPr/>
            <p:nvPr userDrawn="1"/>
          </p:nvSpPr>
          <p:spPr>
            <a:xfrm>
              <a:off x="357158" y="6215082"/>
              <a:ext cx="1000132" cy="4286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8" name="Line 48"/>
            <p:cNvSpPr>
              <a:spLocks noChangeShapeType="1"/>
            </p:cNvSpPr>
            <p:nvPr userDrawn="1"/>
          </p:nvSpPr>
          <p:spPr bwMode="auto">
            <a:xfrm>
              <a:off x="180000" y="6403975"/>
              <a:ext cx="8785225" cy="0"/>
            </a:xfrm>
            <a:prstGeom prst="line">
              <a:avLst/>
            </a:prstGeom>
            <a:noFill/>
            <a:ln w="9525">
              <a:solidFill>
                <a:srgbClr val="B1B3B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de-DE" dirty="0"/>
            </a:p>
          </p:txBody>
        </p:sp>
      </p:grpSp>
      <p:sp>
        <p:nvSpPr>
          <p:cNvPr id="30" name="Line 18"/>
          <p:cNvSpPr>
            <a:spLocks noChangeShapeType="1"/>
          </p:cNvSpPr>
          <p:nvPr userDrawn="1"/>
        </p:nvSpPr>
        <p:spPr bwMode="auto">
          <a:xfrm>
            <a:off x="358775" y="1152000"/>
            <a:ext cx="8424000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 dirty="0"/>
          </a:p>
        </p:txBody>
      </p:sp>
      <p:sp>
        <p:nvSpPr>
          <p:cNvPr id="12" name="Inhaltsplatzhalter 11"/>
          <p:cNvSpPr>
            <a:spLocks noGrp="1"/>
          </p:cNvSpPr>
          <p:nvPr>
            <p:ph sz="quarter" idx="10" hasCustomPrompt="1"/>
          </p:nvPr>
        </p:nvSpPr>
        <p:spPr>
          <a:xfrm>
            <a:off x="357188" y="3071826"/>
            <a:ext cx="5857886" cy="2357438"/>
          </a:xfrm>
        </p:spPr>
        <p:txBody>
          <a:bodyPr>
            <a:noAutofit/>
          </a:bodyPr>
          <a:lstStyle>
            <a:lvl1pPr marL="0" indent="0">
              <a:buNone/>
              <a:defRPr b="0"/>
            </a:lvl1pPr>
          </a:lstStyle>
          <a:p>
            <a:pPr>
              <a:lnSpc>
                <a:spcPts val="2100"/>
              </a:lnSpc>
            </a:pPr>
            <a:r>
              <a:rPr lang="de-DE" sz="1800" b="1" dirty="0" smtClean="0"/>
              <a:t>&lt;Name&gt;, &lt;Funktion&gt;</a:t>
            </a:r>
            <a:br>
              <a:rPr lang="de-DE" sz="1800" b="1" dirty="0" smtClean="0"/>
            </a:br>
            <a:r>
              <a:rPr lang="de-DE" sz="1400" dirty="0" smtClean="0"/>
              <a:t>OPITZ CONSULTING &lt;Niederlassung&gt; GmbH</a:t>
            </a:r>
            <a:br>
              <a:rPr lang="de-DE" sz="1400" dirty="0" smtClean="0"/>
            </a:br>
            <a:r>
              <a:rPr lang="de-DE" sz="1400" dirty="0" smtClean="0"/>
              <a:t/>
            </a:r>
            <a:br>
              <a:rPr lang="de-DE" sz="1400" dirty="0" smtClean="0"/>
            </a:br>
            <a:r>
              <a:rPr lang="de-DE" sz="1800" b="1" dirty="0" smtClean="0"/>
              <a:t>&lt;Name&gt;, &lt;Funktion&gt;</a:t>
            </a:r>
            <a:br>
              <a:rPr lang="de-DE" sz="1800" b="1" dirty="0" smtClean="0"/>
            </a:br>
            <a:r>
              <a:rPr lang="de-DE" sz="1400" dirty="0" smtClean="0"/>
              <a:t>OPITZ CONSULTING &lt;Niederlassung&gt; GmbH</a:t>
            </a:r>
            <a:endParaRPr lang="de-DE" sz="14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57158" y="2071678"/>
            <a:ext cx="5857916" cy="857256"/>
          </a:xfrm>
        </p:spPr>
        <p:txBody>
          <a:bodyPr>
            <a:noAutofit/>
          </a:bodyPr>
          <a:lstStyle>
            <a:lvl1pPr marL="0" indent="0" algn="l">
              <a:lnSpc>
                <a:spcPts val="3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(Vortragsuntertitel max. 2zeilig)</a:t>
            </a:r>
            <a:endParaRPr lang="de-DE" dirty="0"/>
          </a:p>
        </p:txBody>
      </p:sp>
      <p:sp>
        <p:nvSpPr>
          <p:cNvPr id="17" name="Inhaltsplatzhalter 16"/>
          <p:cNvSpPr>
            <a:spLocks noGrp="1"/>
          </p:cNvSpPr>
          <p:nvPr>
            <p:ph sz="quarter" idx="11" hasCustomPrompt="1"/>
          </p:nvPr>
        </p:nvSpPr>
        <p:spPr>
          <a:xfrm>
            <a:off x="357158" y="5929330"/>
            <a:ext cx="5857915" cy="285752"/>
          </a:xfrm>
        </p:spPr>
        <p:txBody>
          <a:bodyPr>
            <a:noAutofit/>
          </a:bodyPr>
          <a:lstStyle>
            <a:lvl1pPr>
              <a:buNone/>
              <a:defRPr sz="1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smtClean="0"/>
              <a:t>&lt;Ort&gt;, &lt;Datum ggf. Uhrzeit&gt;</a:t>
            </a:r>
            <a:endParaRPr lang="de-DE"/>
          </a:p>
        </p:txBody>
      </p:sp>
      <p:pic>
        <p:nvPicPr>
          <p:cNvPr id="16" name="Grafik 15" descr="Logo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53600" y="291754"/>
            <a:ext cx="1189260" cy="452550"/>
          </a:xfrm>
          <a:prstGeom prst="rect">
            <a:avLst/>
          </a:prstGeom>
        </p:spPr>
      </p:pic>
      <p:sp>
        <p:nvSpPr>
          <p:cNvPr id="21" name="Line 18"/>
          <p:cNvSpPr>
            <a:spLocks noChangeShapeType="1"/>
          </p:cNvSpPr>
          <p:nvPr userDrawn="1"/>
        </p:nvSpPr>
        <p:spPr bwMode="auto">
          <a:xfrm>
            <a:off x="358775" y="1857364"/>
            <a:ext cx="6588000" cy="0"/>
          </a:xfrm>
          <a:prstGeom prst="line">
            <a:avLst/>
          </a:prstGeom>
          <a:noFill/>
          <a:ln w="9525">
            <a:solidFill>
              <a:srgbClr val="B1B3B3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 dirty="0"/>
          </a:p>
        </p:txBody>
      </p:sp>
      <p:sp>
        <p:nvSpPr>
          <p:cNvPr id="36" name="Rechteck 35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Titelfolie</a:t>
            </a:r>
            <a:r>
              <a:rPr lang="de-DE" b="1" baseline="0" dirty="0" smtClean="0"/>
              <a:t> für Veranstaltungen</a:t>
            </a:r>
            <a:endParaRPr lang="de-DE" b="1" dirty="0" smtClean="0"/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Damit beginnt ein Vortrag in einer OC Veranstaltung.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Haupttitel: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1zeilig!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Untertitel: </a:t>
            </a:r>
            <a:r>
              <a:rPr lang="de-DE" sz="1400" b="1" kern="1200" baseline="0" dirty="0" err="1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max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2. Zeilen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Referent: 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Name, Funktion,</a:t>
            </a:r>
            <a:b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</a:b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OC Niederlassung</a:t>
            </a:r>
            <a:endParaRPr lang="de-DE" sz="1400" b="0" kern="1200" dirty="0" smtClean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180975" indent="-180975">
              <a:buFont typeface="Arial" pitchFamily="34" charset="0"/>
              <a:buChar char="•"/>
            </a:pPr>
            <a:r>
              <a:rPr lang="de-DE" sz="1400" b="1" dirty="0" smtClean="0"/>
              <a:t>Kapitelnummer:</a:t>
            </a:r>
            <a:br>
              <a:rPr lang="de-DE" sz="1400" b="1" dirty="0" smtClean="0"/>
            </a:br>
            <a:r>
              <a:rPr lang="de-DE" sz="1400" b="1" dirty="0" smtClean="0"/>
              <a:t>Die Nummer</a:t>
            </a:r>
            <a:r>
              <a:rPr lang="de-DE" sz="1400" b="1" baseline="0" dirty="0" smtClean="0"/>
              <a:t> des Vortrags</a:t>
            </a:r>
            <a:br>
              <a:rPr lang="de-DE" sz="1400" b="1" baseline="0" dirty="0" smtClean="0"/>
            </a:br>
            <a:r>
              <a:rPr lang="de-DE" sz="1400" b="1" baseline="0" dirty="0" smtClean="0"/>
              <a:t>in der Tagesagenda</a:t>
            </a:r>
            <a:endParaRPr lang="de-DE" sz="1400" dirty="0" smtClean="0"/>
          </a:p>
          <a:p>
            <a:pPr marL="180975" indent="-180975">
              <a:buFont typeface="Arial" pitchFamily="34" charset="0"/>
              <a:buChar char="•"/>
            </a:pPr>
            <a:r>
              <a:rPr lang="de-DE" sz="1400" b="1" dirty="0" smtClean="0"/>
              <a:t>Fußzeile</a:t>
            </a:r>
            <a:r>
              <a:rPr lang="de-DE" sz="1400" dirty="0" smtClean="0"/>
              <a:t> mit Haupttitel</a:t>
            </a:r>
            <a:r>
              <a:rPr lang="de-DE" sz="1400" baseline="0" dirty="0" smtClean="0"/>
              <a:t> f</a:t>
            </a:r>
            <a:r>
              <a:rPr lang="de-DE" sz="1400" dirty="0" smtClean="0"/>
              <a:t>üllen.</a:t>
            </a:r>
          </a:p>
        </p:txBody>
      </p:sp>
      <p:sp>
        <p:nvSpPr>
          <p:cNvPr id="26" name="Titel 25"/>
          <p:cNvSpPr>
            <a:spLocks noGrp="1"/>
          </p:cNvSpPr>
          <p:nvPr>
            <p:ph type="title"/>
          </p:nvPr>
        </p:nvSpPr>
        <p:spPr>
          <a:xfrm>
            <a:off x="357158" y="928670"/>
            <a:ext cx="6572296" cy="784800"/>
          </a:xfrm>
        </p:spPr>
        <p:txBody>
          <a:bodyPr/>
          <a:lstStyle>
            <a:lvl1pPr>
              <a:defRPr sz="380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3" name="Textplatzhalter 32"/>
          <p:cNvSpPr>
            <a:spLocks noGrp="1"/>
          </p:cNvSpPr>
          <p:nvPr>
            <p:ph type="body" sz="quarter" idx="12" hasCustomPrompt="1"/>
          </p:nvPr>
        </p:nvSpPr>
        <p:spPr>
          <a:xfrm>
            <a:off x="7072330" y="1285872"/>
            <a:ext cx="1714512" cy="1714500"/>
          </a:xfrm>
          <a:solidFill>
            <a:srgbClr val="979A99">
              <a:alpha val="40000"/>
            </a:srgbClr>
          </a:solidFill>
          <a:ln w="9525">
            <a:solidFill>
              <a:srgbClr val="979A99">
                <a:alpha val="40000"/>
              </a:srgbClr>
            </a:solidFill>
          </a:ln>
        </p:spPr>
        <p:txBody>
          <a:bodyPr anchor="ctr" anchorCtr="0">
            <a:noAutofit/>
          </a:bodyPr>
          <a:lstStyle>
            <a:lvl1pPr algn="ctr">
              <a:buNone/>
              <a:defRPr sz="9600">
                <a:solidFill>
                  <a:schemeClr val="bg1"/>
                </a:solidFill>
              </a:defRPr>
            </a:lvl1pPr>
            <a:lvl2pPr algn="ctr">
              <a:buNone/>
              <a:defRPr sz="9600">
                <a:solidFill>
                  <a:schemeClr val="tx1"/>
                </a:solidFill>
              </a:defRPr>
            </a:lvl2pPr>
            <a:lvl3pPr algn="ctr">
              <a:buNone/>
              <a:defRPr sz="9600">
                <a:solidFill>
                  <a:schemeClr val="tx1"/>
                </a:solidFill>
              </a:defRPr>
            </a:lvl3pPr>
            <a:lvl4pPr algn="ctr">
              <a:buNone/>
              <a:defRPr sz="9600">
                <a:solidFill>
                  <a:schemeClr val="tx1"/>
                </a:solidFill>
              </a:defRPr>
            </a:lvl4pPr>
            <a:lvl5pPr algn="ctr">
              <a:buNone/>
              <a:defRPr sz="96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 dirty="0" smtClean="0"/>
              <a:t>99</a:t>
            </a:r>
            <a:endParaRPr lang="de-DE" dirty="0"/>
          </a:p>
        </p:txBody>
      </p:sp>
      <p:sp>
        <p:nvSpPr>
          <p:cNvPr id="39" name="Rechteck 38"/>
          <p:cNvSpPr/>
          <p:nvPr userDrawn="1"/>
        </p:nvSpPr>
        <p:spPr>
          <a:xfrm>
            <a:off x="7072330" y="3143248"/>
            <a:ext cx="1714512" cy="3071834"/>
          </a:xfrm>
          <a:prstGeom prst="rect">
            <a:avLst/>
          </a:prstGeom>
          <a:solidFill>
            <a:srgbClr val="B0B3B2">
              <a:alpha val="20000"/>
            </a:srgbClr>
          </a:solidFill>
          <a:ln w="9525">
            <a:solidFill>
              <a:srgbClr val="B0B3B2">
                <a:alpha val="20000"/>
              </a:srgbClr>
            </a:solidFill>
          </a:ln>
        </p:spPr>
        <p:txBody>
          <a:bodyPr vert="horz" lIns="0" tIns="0" rIns="0" bIns="0" rtlCol="0" anchor="ctr" anchorCtr="0">
            <a:noAutofit/>
          </a:bodyPr>
          <a:lstStyle/>
          <a:p>
            <a:pPr marL="361950" lvl="0" indent="-361950" algn="ctr" defTabSz="914400" rtl="0" eaLnBrk="1" latinLnBrk="0" hangingPunct="1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</a:pPr>
            <a:endParaRPr kumimoji="0" lang="de-DE" sz="9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5" name="Rechteck 24"/>
          <p:cNvSpPr/>
          <p:nvPr userDrawn="1"/>
        </p:nvSpPr>
        <p:spPr>
          <a:xfrm>
            <a:off x="1928794" y="6429396"/>
            <a:ext cx="4357718" cy="2143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4" name="Gruppieren 45"/>
          <p:cNvGrpSpPr/>
          <p:nvPr userDrawn="1"/>
        </p:nvGrpSpPr>
        <p:grpSpPr>
          <a:xfrm>
            <a:off x="7070731" y="716741"/>
            <a:ext cx="1716111" cy="401643"/>
            <a:chOff x="7054884" y="727038"/>
            <a:chExt cx="1716111" cy="401643"/>
          </a:xfrm>
        </p:grpSpPr>
        <p:pic>
          <p:nvPicPr>
            <p:cNvPr id="47" name="Grafik 46" descr="RF-84596508.jpg"/>
            <p:cNvPicPr>
              <a:picLocks noChangeAspect="1"/>
            </p:cNvPicPr>
            <p:nvPr userDrawn="1"/>
          </p:nvPicPr>
          <p:blipFill>
            <a:blip r:embed="rId4" cstate="print"/>
            <a:stretch>
              <a:fillRect/>
            </a:stretch>
          </p:blipFill>
          <p:spPr>
            <a:xfrm>
              <a:off x="7493040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  <p:pic>
          <p:nvPicPr>
            <p:cNvPr id="48" name="Grafik 47" descr="RF-200380389-001.jpg"/>
            <p:cNvPicPr>
              <a:picLocks noChangeAspect="1"/>
            </p:cNvPicPr>
            <p:nvPr userDrawn="1"/>
          </p:nvPicPr>
          <p:blipFill>
            <a:blip r:embed="rId5" cstate="print"/>
            <a:stretch>
              <a:fillRect/>
            </a:stretch>
          </p:blipFill>
          <p:spPr>
            <a:xfrm>
              <a:off x="7054884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  <p:pic>
          <p:nvPicPr>
            <p:cNvPr id="49" name="Grafik 48" descr="RF-IS725-063.jpg"/>
            <p:cNvPicPr>
              <a:picLocks noChangeAspect="1"/>
            </p:cNvPicPr>
            <p:nvPr userDrawn="1"/>
          </p:nvPicPr>
          <p:blipFill>
            <a:blip r:embed="rId6" cstate="print"/>
            <a:stretch>
              <a:fillRect/>
            </a:stretch>
          </p:blipFill>
          <p:spPr>
            <a:xfrm>
              <a:off x="8369352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  <p:pic>
          <p:nvPicPr>
            <p:cNvPr id="50" name="Grafik 49" descr="RF-PAA152000062-neu.jpg"/>
            <p:cNvPicPr>
              <a:picLocks noChangeAspect="1"/>
            </p:cNvPicPr>
            <p:nvPr userDrawn="1"/>
          </p:nvPicPr>
          <p:blipFill>
            <a:blip r:embed="rId7" cstate="print"/>
            <a:stretch>
              <a:fillRect/>
            </a:stretch>
          </p:blipFill>
          <p:spPr>
            <a:xfrm>
              <a:off x="7931196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</p:grpSp>
      <p:pic>
        <p:nvPicPr>
          <p:cNvPr id="51" name="Grafik 50" descr="Headline.png"/>
          <p:cNvPicPr>
            <a:picLocks noChangeAspect="1"/>
          </p:cNvPicPr>
          <p:nvPr userDrawn="1"/>
        </p:nvPicPr>
        <p:blipFill>
          <a:blip r:embed="rId8" cstate="print"/>
          <a:stretch>
            <a:fillRect/>
          </a:stretch>
        </p:blipFill>
        <p:spPr>
          <a:xfrm>
            <a:off x="7069701" y="562452"/>
            <a:ext cx="1714291" cy="104814"/>
          </a:xfrm>
          <a:prstGeom prst="rect">
            <a:avLst/>
          </a:prstGeom>
        </p:spPr>
      </p:pic>
    </p:spTree>
  </p:cSld>
  <p:clrMapOvr>
    <a:masterClrMapping/>
  </p:clrMapOvr>
  <p:transition spd="slow" advTm="10000"/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Zitat: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Diese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Folie wird zum Hervorheben eines einzelnen Zitats genutzt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Der Zitierte muss genannt werden.</a:t>
            </a:r>
            <a:endParaRPr lang="de-DE" sz="1400" dirty="0" smtClean="0"/>
          </a:p>
        </p:txBody>
      </p:sp>
      <p:sp>
        <p:nvSpPr>
          <p:cNvPr id="6" name="Rechteck 5"/>
          <p:cNvSpPr/>
          <p:nvPr userDrawn="1"/>
        </p:nvSpPr>
        <p:spPr>
          <a:xfrm>
            <a:off x="323528" y="1052736"/>
            <a:ext cx="8568952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/>
          <p:cNvSpPr txBox="1"/>
          <p:nvPr userDrawn="1"/>
        </p:nvSpPr>
        <p:spPr>
          <a:xfrm>
            <a:off x="1223249" y="2420888"/>
            <a:ext cx="6732000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2800" b="1" dirty="0" smtClean="0"/>
              <a:t>Hier steht</a:t>
            </a:r>
            <a:r>
              <a:rPr lang="de-DE" sz="2800" b="1" baseline="0" dirty="0" smtClean="0"/>
              <a:t> das Zitat in mind. 22 und max. 28 </a:t>
            </a:r>
            <a:r>
              <a:rPr lang="de-DE" sz="2800" b="1" baseline="0" dirty="0" err="1" smtClean="0"/>
              <a:t>pt</a:t>
            </a:r>
            <a:r>
              <a:rPr lang="de-DE" sz="2800" b="1" baseline="0" dirty="0" smtClean="0"/>
              <a:t> und fett – je nach Länge.</a:t>
            </a:r>
            <a:endParaRPr lang="de-DE" sz="2800" b="1" dirty="0"/>
          </a:p>
        </p:txBody>
      </p:sp>
      <p:sp>
        <p:nvSpPr>
          <p:cNvPr id="10" name="Textfeld 9"/>
          <p:cNvSpPr txBox="1"/>
          <p:nvPr userDrawn="1"/>
        </p:nvSpPr>
        <p:spPr>
          <a:xfrm>
            <a:off x="323528" y="1605808"/>
            <a:ext cx="115212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5000" b="1" dirty="0" smtClean="0">
                <a:solidFill>
                  <a:schemeClr val="accent2"/>
                </a:solidFill>
              </a:rPr>
              <a:t>„</a:t>
            </a:r>
            <a:endParaRPr lang="de-DE" sz="15000" b="1" dirty="0">
              <a:solidFill>
                <a:schemeClr val="accent2"/>
              </a:solidFill>
            </a:endParaRPr>
          </a:p>
        </p:txBody>
      </p:sp>
      <p:sp>
        <p:nvSpPr>
          <p:cNvPr id="11" name="Textfeld 10"/>
          <p:cNvSpPr txBox="1"/>
          <p:nvPr userDrawn="1"/>
        </p:nvSpPr>
        <p:spPr>
          <a:xfrm>
            <a:off x="7740352" y="1427683"/>
            <a:ext cx="115212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5000" b="1" dirty="0" smtClean="0">
                <a:solidFill>
                  <a:schemeClr val="accent2"/>
                </a:solidFill>
              </a:rPr>
              <a:t>“</a:t>
            </a:r>
            <a:endParaRPr lang="de-DE" sz="15000" b="1" dirty="0">
              <a:solidFill>
                <a:schemeClr val="accent2"/>
              </a:solidFill>
            </a:endParaRPr>
          </a:p>
        </p:txBody>
      </p:sp>
      <p:sp>
        <p:nvSpPr>
          <p:cNvPr id="14" name="Textfeld 13"/>
          <p:cNvSpPr txBox="1"/>
          <p:nvPr userDrawn="1"/>
        </p:nvSpPr>
        <p:spPr>
          <a:xfrm>
            <a:off x="1295257" y="4643844"/>
            <a:ext cx="676875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de-DE" sz="1800" b="0" dirty="0" smtClean="0">
                <a:solidFill>
                  <a:schemeClr val="accent2"/>
                </a:solidFill>
              </a:rPr>
              <a:t>Vorname Nachname des Zitierten</a:t>
            </a:r>
            <a:endParaRPr lang="de-DE" sz="1800" b="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 spd="slow" advTm="1000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llenverwe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pic>
        <p:nvPicPr>
          <p:cNvPr id="1026" name="Picture 2"/>
          <p:cNvPicPr>
            <a:picLocks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15206" y="1368000"/>
            <a:ext cx="1568794" cy="4847082"/>
          </a:xfrm>
          <a:prstGeom prst="rect">
            <a:avLst/>
          </a:prstGeom>
          <a:noFill/>
        </p:spPr>
      </p:pic>
      <p:sp>
        <p:nvSpPr>
          <p:cNvPr id="14" name="Textplatzhalt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357187" y="1368000"/>
            <a:ext cx="6715143" cy="4680000"/>
          </a:xfrm>
        </p:spPr>
        <p:txBody>
          <a:bodyPr>
            <a:normAutofit/>
          </a:bodyPr>
          <a:lstStyle>
            <a:lvl1pPr marL="1703388" indent="-1703388">
              <a:buNone/>
              <a:tabLst>
                <a:tab pos="1260475" algn="l"/>
              </a:tabLst>
              <a:defRPr sz="1800" b="0"/>
            </a:lvl1pPr>
          </a:lstStyle>
          <a:p>
            <a:pPr lvl="0"/>
            <a:r>
              <a:rPr lang="de-DE" dirty="0" smtClean="0"/>
              <a:t>[WWWW09] 	Die vier ersten Buchstaben des Autors und zweistelliges Jahr in eckiger Klammer, anschließend der eigentliche Text bestehend aus Autor(en), Titel, Erscheinungsort, Verlag, Jahr bzw. die URL und Datum des Abrufs</a:t>
            </a:r>
          </a:p>
        </p:txBody>
      </p:sp>
      <p:sp>
        <p:nvSpPr>
          <p:cNvPr id="5" name="Textfeld 4"/>
          <p:cNvSpPr txBox="1"/>
          <p:nvPr userDrawn="1"/>
        </p:nvSpPr>
        <p:spPr>
          <a:xfrm rot="1800000">
            <a:off x="-289634" y="2666337"/>
            <a:ext cx="9722325" cy="1446550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de-DE" sz="4400" b="1" dirty="0" smtClean="0">
                <a:solidFill>
                  <a:schemeClr val="bg1"/>
                </a:solidFill>
              </a:rPr>
              <a:t>ENTWURF – </a:t>
            </a:r>
            <a:br>
              <a:rPr lang="de-DE" sz="4400" b="1" dirty="0" smtClean="0">
                <a:solidFill>
                  <a:schemeClr val="bg1"/>
                </a:solidFill>
              </a:rPr>
            </a:br>
            <a:r>
              <a:rPr lang="de-DE" sz="4400" b="1" dirty="0" smtClean="0">
                <a:solidFill>
                  <a:schemeClr val="bg1"/>
                </a:solidFill>
              </a:rPr>
              <a:t>BITTE NOCH NICHT NUTZEN</a:t>
            </a:r>
            <a:endParaRPr lang="de-DE" sz="4400" b="1" dirty="0">
              <a:solidFill>
                <a:schemeClr val="bg1"/>
              </a:solidFill>
            </a:endParaRPr>
          </a:p>
        </p:txBody>
      </p:sp>
      <p:sp>
        <p:nvSpPr>
          <p:cNvPr id="7" name="Rechteck 6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Quellenverweis: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TODO: Foto OC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Bibliothek</a:t>
            </a:r>
            <a:endParaRPr lang="de-DE" sz="1400" dirty="0" smtClean="0"/>
          </a:p>
        </p:txBody>
      </p:sp>
    </p:spTree>
  </p:cSld>
  <p:clrMapOvr>
    <a:masterClrMapping/>
  </p:clrMapOvr>
  <p:transition spd="slow" advTm="1000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360000" y="2304000"/>
            <a:ext cx="2088000" cy="1440000"/>
          </a:xfrm>
          <a:prstGeom prst="rect">
            <a:avLst/>
          </a:prstGeom>
          <a:solidFill>
            <a:schemeClr val="bg2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90000" tIns="90000" rIns="90000" bIns="90000"/>
          <a:lstStyle/>
          <a:p>
            <a:pPr algn="r">
              <a:spcBef>
                <a:spcPct val="50000"/>
              </a:spcBef>
            </a:pPr>
            <a:r>
              <a:rPr lang="de-DE" sz="1400" dirty="0">
                <a:solidFill>
                  <a:schemeClr val="accent1"/>
                </a:solidFill>
              </a:rPr>
              <a:t>Projektbeschreibung</a:t>
            </a: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360000" y="3816000"/>
            <a:ext cx="2088000" cy="648000"/>
          </a:xfrm>
          <a:prstGeom prst="rect">
            <a:avLst/>
          </a:prstGeom>
          <a:solidFill>
            <a:schemeClr val="bg2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90000" tIns="90000" rIns="90000" bIns="90000"/>
          <a:lstStyle/>
          <a:p>
            <a:pPr algn="r">
              <a:spcBef>
                <a:spcPct val="50000"/>
              </a:spcBef>
            </a:pPr>
            <a:r>
              <a:rPr lang="de-DE" sz="1400" dirty="0">
                <a:solidFill>
                  <a:schemeClr val="accent1"/>
                </a:solidFill>
              </a:rPr>
              <a:t>Projektdauer/-umfang</a:t>
            </a: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360000" y="4536000"/>
            <a:ext cx="2088000" cy="1584000"/>
          </a:xfrm>
          <a:prstGeom prst="rect">
            <a:avLst/>
          </a:prstGeom>
          <a:solidFill>
            <a:schemeClr val="bg2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90000" tIns="90000" rIns="90000" bIns="90000"/>
          <a:lstStyle/>
          <a:p>
            <a:pPr algn="r">
              <a:spcBef>
                <a:spcPct val="50000"/>
              </a:spcBef>
            </a:pPr>
            <a:r>
              <a:rPr lang="de-DE" sz="1400" dirty="0">
                <a:solidFill>
                  <a:schemeClr val="accent1"/>
                </a:solidFill>
              </a:rPr>
              <a:t>Kundennutzen</a:t>
            </a:r>
          </a:p>
        </p:txBody>
      </p:sp>
      <p:sp>
        <p:nvSpPr>
          <p:cNvPr id="13" name="Bildplatzhalter 12"/>
          <p:cNvSpPr>
            <a:spLocks noGrp="1"/>
          </p:cNvSpPr>
          <p:nvPr>
            <p:ph type="pic" sz="quarter" idx="10" hasCustomPrompt="1"/>
          </p:nvPr>
        </p:nvSpPr>
        <p:spPr>
          <a:xfrm>
            <a:off x="360000" y="1368000"/>
            <a:ext cx="2088000" cy="864000"/>
          </a:xfrm>
          <a:solidFill>
            <a:schemeClr val="accent4"/>
          </a:solidFill>
        </p:spPr>
        <p:txBody>
          <a:bodyPr anchor="ctr" anchorCtr="1"/>
          <a:lstStyle>
            <a:lvl1pPr algn="ctr">
              <a:buNone/>
              <a:defRPr/>
            </a:lvl1pPr>
          </a:lstStyle>
          <a:p>
            <a:r>
              <a:rPr lang="de-DE" smtClean="0"/>
              <a:t>&lt;Kundenlogo&gt;</a:t>
            </a:r>
            <a:endParaRPr lang="de-DE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2520000" y="1368000"/>
            <a:ext cx="6264000" cy="864000"/>
          </a:xfrm>
          <a:solidFill>
            <a:schemeClr val="bg2"/>
          </a:solidFill>
        </p:spPr>
        <p:txBody>
          <a:bodyPr anchor="ctr" anchorCtr="0"/>
          <a:lstStyle>
            <a:lvl1pPr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 smtClean="0"/>
              <a:t>&lt;Kunde/Branche&gt;</a:t>
            </a:r>
          </a:p>
        </p:txBody>
      </p:sp>
      <p:sp>
        <p:nvSpPr>
          <p:cNvPr id="24" name="Textplatzhalter 23"/>
          <p:cNvSpPr>
            <a:spLocks noGrp="1"/>
          </p:cNvSpPr>
          <p:nvPr>
            <p:ph type="body" sz="quarter" idx="12" hasCustomPrompt="1"/>
          </p:nvPr>
        </p:nvSpPr>
        <p:spPr>
          <a:xfrm>
            <a:off x="2520000" y="2304000"/>
            <a:ext cx="6264000" cy="1440000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de-DE" smtClean="0"/>
              <a:t>&lt;Hier sollte eine Kurzbeschreibung des Projektes stehen (2-3 Stichpunkte)&gt;</a:t>
            </a:r>
            <a:endParaRPr lang="de-DE"/>
          </a:p>
        </p:txBody>
      </p:sp>
      <p:sp>
        <p:nvSpPr>
          <p:cNvPr id="25" name="Textplatzhalter 23"/>
          <p:cNvSpPr>
            <a:spLocks noGrp="1"/>
          </p:cNvSpPr>
          <p:nvPr>
            <p:ph type="body" sz="quarter" idx="13" hasCustomPrompt="1"/>
          </p:nvPr>
        </p:nvSpPr>
        <p:spPr>
          <a:xfrm>
            <a:off x="2520000" y="3816000"/>
            <a:ext cx="6264000" cy="648000"/>
          </a:xfrm>
        </p:spPr>
        <p:txBody>
          <a:bodyPr>
            <a:noAutofit/>
          </a:bodyPr>
          <a:lstStyle>
            <a:lvl1pPr>
              <a:defRPr sz="1400"/>
            </a:lvl1pPr>
          </a:lstStyle>
          <a:p>
            <a:pPr lvl="0"/>
            <a:r>
              <a:rPr lang="de-DE" smtClean="0"/>
              <a:t>&lt;Projektdauer in Monaten/Jahren&gt;</a:t>
            </a:r>
            <a:br>
              <a:rPr lang="de-DE" smtClean="0"/>
            </a:br>
            <a:r>
              <a:rPr lang="de-DE" smtClean="0"/>
              <a:t>&lt;Projektumfang (Anzahl Personen Kunde und OC / Personentage)&gt;</a:t>
            </a:r>
            <a:endParaRPr lang="de-DE"/>
          </a:p>
        </p:txBody>
      </p:sp>
      <p:sp>
        <p:nvSpPr>
          <p:cNvPr id="26" name="Textplatzhalter 23"/>
          <p:cNvSpPr>
            <a:spLocks noGrp="1"/>
          </p:cNvSpPr>
          <p:nvPr>
            <p:ph type="body" sz="quarter" idx="14" hasCustomPrompt="1"/>
          </p:nvPr>
        </p:nvSpPr>
        <p:spPr>
          <a:xfrm>
            <a:off x="2520000" y="4536000"/>
            <a:ext cx="6264000" cy="1584000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de-DE" smtClean="0"/>
              <a:t>&lt;Hier sollte kurz der Kundennutzen beschrieben werden (2-3 Stichpunkte)&gt;</a:t>
            </a:r>
            <a:endParaRPr lang="de-DE"/>
          </a:p>
        </p:txBody>
      </p:sp>
      <p:sp>
        <p:nvSpPr>
          <p:cNvPr id="11" name="Textfeld 10"/>
          <p:cNvSpPr txBox="1"/>
          <p:nvPr userDrawn="1"/>
        </p:nvSpPr>
        <p:spPr>
          <a:xfrm rot="1800000">
            <a:off x="-292783" y="2705725"/>
            <a:ext cx="9769323" cy="1446550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de-DE" sz="4400" b="1" dirty="0" smtClean="0">
                <a:solidFill>
                  <a:schemeClr val="bg1"/>
                </a:solidFill>
              </a:rPr>
              <a:t>ENTWURF – </a:t>
            </a:r>
            <a:br>
              <a:rPr lang="de-DE" sz="4400" b="1" dirty="0" smtClean="0">
                <a:solidFill>
                  <a:schemeClr val="bg1"/>
                </a:solidFill>
              </a:rPr>
            </a:br>
            <a:r>
              <a:rPr lang="de-DE" sz="4400" b="1" dirty="0" smtClean="0">
                <a:solidFill>
                  <a:schemeClr val="bg1"/>
                </a:solidFill>
              </a:rPr>
              <a:t>BITTE NOCH NICHT NUTZEN</a:t>
            </a:r>
            <a:endParaRPr lang="de-DE" sz="4400" b="1" dirty="0">
              <a:solidFill>
                <a:schemeClr val="bg1"/>
              </a:solidFill>
            </a:endParaRPr>
          </a:p>
        </p:txBody>
      </p:sp>
      <p:sp>
        <p:nvSpPr>
          <p:cNvPr id="12" name="Rechteck 11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Referenz: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TODO: Inhalt und Form.</a:t>
            </a:r>
            <a:endParaRPr lang="de-DE" sz="1400" dirty="0" smtClean="0"/>
          </a:p>
        </p:txBody>
      </p:sp>
    </p:spTree>
  </p:cSld>
  <p:clrMapOvr>
    <a:masterClrMapping/>
  </p:clrMapOvr>
  <p:transition spd="slow" advTm="1000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euerungsseite (NICHT NUTZEN!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Steuerungsseite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Dieses Layout wird nicht in Präsentationen genutzt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Dient zur Steuerung und um Metainformationen zu halten.</a:t>
            </a:r>
            <a:endParaRPr lang="de-DE" sz="1400" dirty="0" smtClean="0"/>
          </a:p>
        </p:txBody>
      </p:sp>
      <p:sp>
        <p:nvSpPr>
          <p:cNvPr id="4" name="Rechteck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Steuerungsseite</a:t>
            </a:r>
          </a:p>
        </p:txBody>
      </p:sp>
    </p:spTree>
  </p:cSld>
  <p:clrMapOvr>
    <a:masterClrMapping/>
  </p:clrMapOvr>
  <p:transition spd="slow" advTm="1000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 für Veranstaltu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7" descr="Titel_Hintergrund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72330" y="1285860"/>
            <a:ext cx="1714512" cy="171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Rechteck 14"/>
          <p:cNvSpPr/>
          <p:nvPr userDrawn="1"/>
        </p:nvSpPr>
        <p:spPr bwMode="auto">
          <a:xfrm>
            <a:off x="179109" y="817365"/>
            <a:ext cx="8777321" cy="206757"/>
          </a:xfrm>
          <a:prstGeom prst="rect">
            <a:avLst/>
          </a:prstGeom>
          <a:solidFill>
            <a:srgbClr val="B1B3B3"/>
          </a:solidFill>
          <a:ln>
            <a:solidFill>
              <a:srgbClr val="B1B3B3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sz="2800" b="1" dirty="0" smtClean="0">
              <a:solidFill>
                <a:srgbClr val="1E2956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2" name="Gruppieren 28"/>
          <p:cNvGrpSpPr/>
          <p:nvPr userDrawn="1"/>
        </p:nvGrpSpPr>
        <p:grpSpPr>
          <a:xfrm>
            <a:off x="180000" y="6215082"/>
            <a:ext cx="8785225" cy="428628"/>
            <a:chOff x="180000" y="6215082"/>
            <a:chExt cx="8785225" cy="428628"/>
          </a:xfrm>
        </p:grpSpPr>
        <p:sp>
          <p:nvSpPr>
            <p:cNvPr id="27" name="Rechteck 26"/>
            <p:cNvSpPr/>
            <p:nvPr userDrawn="1"/>
          </p:nvSpPr>
          <p:spPr>
            <a:xfrm>
              <a:off x="357158" y="6215082"/>
              <a:ext cx="1000132" cy="4286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8" name="Line 48"/>
            <p:cNvSpPr>
              <a:spLocks noChangeShapeType="1"/>
            </p:cNvSpPr>
            <p:nvPr userDrawn="1"/>
          </p:nvSpPr>
          <p:spPr bwMode="auto">
            <a:xfrm>
              <a:off x="180000" y="6403975"/>
              <a:ext cx="8785225" cy="0"/>
            </a:xfrm>
            <a:prstGeom prst="line">
              <a:avLst/>
            </a:prstGeom>
            <a:noFill/>
            <a:ln w="9525">
              <a:solidFill>
                <a:srgbClr val="B1B3B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de-DE" dirty="0"/>
            </a:p>
          </p:txBody>
        </p:sp>
      </p:grpSp>
      <p:sp>
        <p:nvSpPr>
          <p:cNvPr id="30" name="Line 18"/>
          <p:cNvSpPr>
            <a:spLocks noChangeShapeType="1"/>
          </p:cNvSpPr>
          <p:nvPr userDrawn="1"/>
        </p:nvSpPr>
        <p:spPr bwMode="auto">
          <a:xfrm>
            <a:off x="358775" y="1152000"/>
            <a:ext cx="8424000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 dirty="0"/>
          </a:p>
        </p:txBody>
      </p:sp>
      <p:sp>
        <p:nvSpPr>
          <p:cNvPr id="12" name="Inhaltsplatzhalter 11"/>
          <p:cNvSpPr>
            <a:spLocks noGrp="1"/>
          </p:cNvSpPr>
          <p:nvPr>
            <p:ph sz="quarter" idx="10" hasCustomPrompt="1"/>
          </p:nvPr>
        </p:nvSpPr>
        <p:spPr>
          <a:xfrm>
            <a:off x="357188" y="3071826"/>
            <a:ext cx="5857886" cy="2357438"/>
          </a:xfrm>
        </p:spPr>
        <p:txBody>
          <a:bodyPr>
            <a:noAutofit/>
          </a:bodyPr>
          <a:lstStyle>
            <a:lvl1pPr marL="0" indent="0">
              <a:buNone/>
              <a:defRPr b="0"/>
            </a:lvl1pPr>
          </a:lstStyle>
          <a:p>
            <a:pPr>
              <a:lnSpc>
                <a:spcPts val="2100"/>
              </a:lnSpc>
            </a:pPr>
            <a:r>
              <a:rPr lang="de-DE" sz="1800" b="1" dirty="0" smtClean="0"/>
              <a:t>&lt;Name&gt;, &lt;Funktion&gt;</a:t>
            </a:r>
            <a:br>
              <a:rPr lang="de-DE" sz="1800" b="1" dirty="0" smtClean="0"/>
            </a:br>
            <a:r>
              <a:rPr lang="de-DE" sz="1400" dirty="0" smtClean="0"/>
              <a:t>OPITZ CONSULTING &lt;Niederlassung&gt; GmbH</a:t>
            </a:r>
            <a:br>
              <a:rPr lang="de-DE" sz="1400" dirty="0" smtClean="0"/>
            </a:br>
            <a:r>
              <a:rPr lang="de-DE" sz="1400" dirty="0" smtClean="0"/>
              <a:t/>
            </a:r>
            <a:br>
              <a:rPr lang="de-DE" sz="1400" dirty="0" smtClean="0"/>
            </a:br>
            <a:r>
              <a:rPr lang="de-DE" sz="1800" b="1" dirty="0" smtClean="0"/>
              <a:t>&lt;Name&gt;, &lt;Funktion&gt;</a:t>
            </a:r>
            <a:br>
              <a:rPr lang="de-DE" sz="1800" b="1" dirty="0" smtClean="0"/>
            </a:br>
            <a:r>
              <a:rPr lang="de-DE" sz="1400" dirty="0" smtClean="0"/>
              <a:t>OPITZ CONSULTING &lt;Niederlassung&gt; GmbH</a:t>
            </a:r>
            <a:endParaRPr lang="de-DE" sz="14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57158" y="2071678"/>
            <a:ext cx="5857916" cy="857256"/>
          </a:xfrm>
        </p:spPr>
        <p:txBody>
          <a:bodyPr>
            <a:noAutofit/>
          </a:bodyPr>
          <a:lstStyle>
            <a:lvl1pPr marL="0" indent="0" algn="l">
              <a:lnSpc>
                <a:spcPts val="3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(Vortragsuntertitel max. 2zeilig)</a:t>
            </a:r>
            <a:endParaRPr lang="de-DE" dirty="0"/>
          </a:p>
        </p:txBody>
      </p:sp>
      <p:sp>
        <p:nvSpPr>
          <p:cNvPr id="17" name="Inhaltsplatzhalter 16"/>
          <p:cNvSpPr>
            <a:spLocks noGrp="1"/>
          </p:cNvSpPr>
          <p:nvPr>
            <p:ph sz="quarter" idx="11" hasCustomPrompt="1"/>
          </p:nvPr>
        </p:nvSpPr>
        <p:spPr>
          <a:xfrm>
            <a:off x="357158" y="5929330"/>
            <a:ext cx="5857915" cy="285752"/>
          </a:xfrm>
        </p:spPr>
        <p:txBody>
          <a:bodyPr>
            <a:noAutofit/>
          </a:bodyPr>
          <a:lstStyle>
            <a:lvl1pPr>
              <a:buNone/>
              <a:defRPr sz="1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smtClean="0"/>
              <a:t>&lt;Ort&gt;, &lt;Datum ggf. Uhrzeit&gt;</a:t>
            </a:r>
            <a:endParaRPr lang="de-DE"/>
          </a:p>
        </p:txBody>
      </p:sp>
      <p:pic>
        <p:nvPicPr>
          <p:cNvPr id="16" name="Grafik 15" descr="Logo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53600" y="291754"/>
            <a:ext cx="1189260" cy="452550"/>
          </a:xfrm>
          <a:prstGeom prst="rect">
            <a:avLst/>
          </a:prstGeom>
        </p:spPr>
      </p:pic>
      <p:sp>
        <p:nvSpPr>
          <p:cNvPr id="21" name="Line 18"/>
          <p:cNvSpPr>
            <a:spLocks noChangeShapeType="1"/>
          </p:cNvSpPr>
          <p:nvPr userDrawn="1"/>
        </p:nvSpPr>
        <p:spPr bwMode="auto">
          <a:xfrm>
            <a:off x="358775" y="1857364"/>
            <a:ext cx="6588000" cy="0"/>
          </a:xfrm>
          <a:prstGeom prst="line">
            <a:avLst/>
          </a:prstGeom>
          <a:noFill/>
          <a:ln w="9525">
            <a:solidFill>
              <a:srgbClr val="B1B3B3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 dirty="0"/>
          </a:p>
        </p:txBody>
      </p:sp>
      <p:sp>
        <p:nvSpPr>
          <p:cNvPr id="36" name="Rechteck 35"/>
          <p:cNvSpPr/>
          <p:nvPr userDrawn="1"/>
        </p:nvSpPr>
        <p:spPr>
          <a:xfrm>
            <a:off x="-3060848" y="0"/>
            <a:ext cx="2703626" cy="3861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Titelfolie</a:t>
            </a:r>
            <a:r>
              <a:rPr lang="de-DE" b="1" baseline="0" dirty="0" smtClean="0"/>
              <a:t> für Veranstaltungen</a:t>
            </a:r>
            <a:endParaRPr lang="de-DE" b="1" dirty="0" smtClean="0"/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Damit beginnt ein Vortrag in einer OC Veranstaltung.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Haupttitel: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1zeilig!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Untertitel: </a:t>
            </a:r>
            <a:r>
              <a:rPr lang="de-DE" sz="1400" b="1" kern="1200" baseline="0" dirty="0" err="1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max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2. Zeilen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Referent: 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Name, Funktion,</a:t>
            </a:r>
            <a:b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</a:b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OC Niederlassung</a:t>
            </a:r>
            <a:endParaRPr lang="de-DE" sz="1400" b="0" kern="1200" dirty="0" smtClean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180975" indent="-180975">
              <a:buFont typeface="Arial" pitchFamily="34" charset="0"/>
              <a:buChar char="•"/>
            </a:pPr>
            <a:r>
              <a:rPr lang="de-DE" sz="1400" b="1" dirty="0" smtClean="0"/>
              <a:t>Kapitelnummer:</a:t>
            </a:r>
            <a:br>
              <a:rPr lang="de-DE" sz="1400" b="1" dirty="0" smtClean="0"/>
            </a:br>
            <a:r>
              <a:rPr lang="de-DE" sz="1400" b="1" dirty="0" smtClean="0"/>
              <a:t>Die Nummer</a:t>
            </a:r>
            <a:r>
              <a:rPr lang="de-DE" sz="1400" b="1" baseline="0" dirty="0" smtClean="0"/>
              <a:t> des Vortrags</a:t>
            </a:r>
            <a:br>
              <a:rPr lang="de-DE" sz="1400" b="1" baseline="0" dirty="0" smtClean="0"/>
            </a:br>
            <a:r>
              <a:rPr lang="de-DE" sz="1400" b="1" baseline="0" dirty="0" smtClean="0"/>
              <a:t>in der Tagesagenda</a:t>
            </a:r>
          </a:p>
          <a:p>
            <a:pPr marL="180975" indent="-180975">
              <a:buFont typeface="Arial" pitchFamily="34" charset="0"/>
              <a:buChar char="•"/>
            </a:pPr>
            <a:r>
              <a:rPr lang="de-DE" sz="1400" b="1" baseline="0" dirty="0" smtClean="0"/>
              <a:t>Im Quadrat darunter sollte ein Bild zum Tätigkeitsfeld oder ein </a:t>
            </a:r>
            <a:r>
              <a:rPr lang="de-DE" sz="1400" b="1" baseline="0" dirty="0" err="1" smtClean="0"/>
              <a:t>Keyvisual</a:t>
            </a:r>
            <a:r>
              <a:rPr lang="de-DE" sz="1400" b="1" baseline="0" dirty="0" smtClean="0"/>
              <a:t> zum Thema eingefügt werden</a:t>
            </a:r>
            <a:endParaRPr lang="de-DE" sz="1400" dirty="0" smtClean="0"/>
          </a:p>
          <a:p>
            <a:pPr marL="180975" indent="-180975">
              <a:buFont typeface="Arial" pitchFamily="34" charset="0"/>
              <a:buChar char="•"/>
            </a:pPr>
            <a:r>
              <a:rPr lang="de-DE" sz="1400" b="1" dirty="0" smtClean="0"/>
              <a:t>Fußzeile</a:t>
            </a:r>
            <a:r>
              <a:rPr lang="de-DE" sz="1400" dirty="0" smtClean="0"/>
              <a:t> mit Haupttitel</a:t>
            </a:r>
            <a:r>
              <a:rPr lang="de-DE" sz="1400" baseline="0" dirty="0" smtClean="0"/>
              <a:t> f</a:t>
            </a:r>
            <a:r>
              <a:rPr lang="de-DE" sz="1400" dirty="0" smtClean="0"/>
              <a:t>üllen.</a:t>
            </a:r>
          </a:p>
        </p:txBody>
      </p:sp>
      <p:sp>
        <p:nvSpPr>
          <p:cNvPr id="26" name="Titel 25"/>
          <p:cNvSpPr>
            <a:spLocks noGrp="1"/>
          </p:cNvSpPr>
          <p:nvPr>
            <p:ph type="title"/>
          </p:nvPr>
        </p:nvSpPr>
        <p:spPr>
          <a:xfrm>
            <a:off x="357158" y="928670"/>
            <a:ext cx="6572296" cy="784800"/>
          </a:xfrm>
        </p:spPr>
        <p:txBody>
          <a:bodyPr/>
          <a:lstStyle>
            <a:lvl1pPr>
              <a:defRPr sz="380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3" name="Textplatzhalter 32"/>
          <p:cNvSpPr>
            <a:spLocks noGrp="1"/>
          </p:cNvSpPr>
          <p:nvPr>
            <p:ph type="body" sz="quarter" idx="12" hasCustomPrompt="1"/>
          </p:nvPr>
        </p:nvSpPr>
        <p:spPr>
          <a:xfrm>
            <a:off x="7072330" y="1285872"/>
            <a:ext cx="1714512" cy="1714500"/>
          </a:xfrm>
          <a:solidFill>
            <a:srgbClr val="979A99">
              <a:alpha val="40000"/>
            </a:srgbClr>
          </a:solidFill>
          <a:ln w="9525">
            <a:solidFill>
              <a:srgbClr val="979A99">
                <a:alpha val="40000"/>
              </a:srgbClr>
            </a:solidFill>
          </a:ln>
        </p:spPr>
        <p:txBody>
          <a:bodyPr anchor="ctr" anchorCtr="0">
            <a:noAutofit/>
          </a:bodyPr>
          <a:lstStyle>
            <a:lvl1pPr algn="ctr">
              <a:buNone/>
              <a:defRPr sz="9600">
                <a:solidFill>
                  <a:schemeClr val="bg1"/>
                </a:solidFill>
              </a:defRPr>
            </a:lvl1pPr>
            <a:lvl2pPr algn="ctr">
              <a:buNone/>
              <a:defRPr sz="9600">
                <a:solidFill>
                  <a:schemeClr val="tx1"/>
                </a:solidFill>
              </a:defRPr>
            </a:lvl2pPr>
            <a:lvl3pPr algn="ctr">
              <a:buNone/>
              <a:defRPr sz="9600">
                <a:solidFill>
                  <a:schemeClr val="tx1"/>
                </a:solidFill>
              </a:defRPr>
            </a:lvl3pPr>
            <a:lvl4pPr algn="ctr">
              <a:buNone/>
              <a:defRPr sz="9600">
                <a:solidFill>
                  <a:schemeClr val="tx1"/>
                </a:solidFill>
              </a:defRPr>
            </a:lvl4pPr>
            <a:lvl5pPr algn="ctr">
              <a:buNone/>
              <a:defRPr sz="96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 dirty="0" smtClean="0"/>
              <a:t>99</a:t>
            </a:r>
            <a:endParaRPr lang="de-DE" dirty="0"/>
          </a:p>
        </p:txBody>
      </p:sp>
      <p:sp>
        <p:nvSpPr>
          <p:cNvPr id="25" name="Rechteck 24"/>
          <p:cNvSpPr/>
          <p:nvPr userDrawn="1"/>
        </p:nvSpPr>
        <p:spPr>
          <a:xfrm>
            <a:off x="1928794" y="6429396"/>
            <a:ext cx="4357718" cy="2143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4" name="Gruppieren 45"/>
          <p:cNvGrpSpPr/>
          <p:nvPr userDrawn="1"/>
        </p:nvGrpSpPr>
        <p:grpSpPr>
          <a:xfrm>
            <a:off x="7070731" y="716741"/>
            <a:ext cx="1716111" cy="401643"/>
            <a:chOff x="7054884" y="727038"/>
            <a:chExt cx="1716111" cy="401643"/>
          </a:xfrm>
        </p:grpSpPr>
        <p:pic>
          <p:nvPicPr>
            <p:cNvPr id="47" name="Grafik 46" descr="RF-84596508.jpg"/>
            <p:cNvPicPr>
              <a:picLocks noChangeAspect="1"/>
            </p:cNvPicPr>
            <p:nvPr userDrawn="1"/>
          </p:nvPicPr>
          <p:blipFill>
            <a:blip r:embed="rId4" cstate="print"/>
            <a:stretch>
              <a:fillRect/>
            </a:stretch>
          </p:blipFill>
          <p:spPr>
            <a:xfrm>
              <a:off x="7493040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  <p:pic>
          <p:nvPicPr>
            <p:cNvPr id="48" name="Grafik 47" descr="RF-200380389-001.jpg"/>
            <p:cNvPicPr>
              <a:picLocks noChangeAspect="1"/>
            </p:cNvPicPr>
            <p:nvPr userDrawn="1"/>
          </p:nvPicPr>
          <p:blipFill>
            <a:blip r:embed="rId5" cstate="print"/>
            <a:stretch>
              <a:fillRect/>
            </a:stretch>
          </p:blipFill>
          <p:spPr>
            <a:xfrm>
              <a:off x="7054884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  <p:pic>
          <p:nvPicPr>
            <p:cNvPr id="49" name="Grafik 48" descr="RF-IS725-063.jpg"/>
            <p:cNvPicPr>
              <a:picLocks noChangeAspect="1"/>
            </p:cNvPicPr>
            <p:nvPr userDrawn="1"/>
          </p:nvPicPr>
          <p:blipFill>
            <a:blip r:embed="rId6" cstate="print"/>
            <a:stretch>
              <a:fillRect/>
            </a:stretch>
          </p:blipFill>
          <p:spPr>
            <a:xfrm>
              <a:off x="8369352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  <p:pic>
          <p:nvPicPr>
            <p:cNvPr id="50" name="Grafik 49" descr="RF-PAA152000062-neu.jpg"/>
            <p:cNvPicPr>
              <a:picLocks noChangeAspect="1"/>
            </p:cNvPicPr>
            <p:nvPr userDrawn="1"/>
          </p:nvPicPr>
          <p:blipFill>
            <a:blip r:embed="rId7" cstate="print"/>
            <a:stretch>
              <a:fillRect/>
            </a:stretch>
          </p:blipFill>
          <p:spPr>
            <a:xfrm>
              <a:off x="7931196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</p:grpSp>
      <p:pic>
        <p:nvPicPr>
          <p:cNvPr id="51" name="Grafik 50" descr="Headline.png"/>
          <p:cNvPicPr>
            <a:picLocks noChangeAspect="1"/>
          </p:cNvPicPr>
          <p:nvPr userDrawn="1"/>
        </p:nvPicPr>
        <p:blipFill>
          <a:blip r:embed="rId8" cstate="print"/>
          <a:stretch>
            <a:fillRect/>
          </a:stretch>
        </p:blipFill>
        <p:spPr>
          <a:xfrm>
            <a:off x="7069701" y="562452"/>
            <a:ext cx="1714291" cy="104814"/>
          </a:xfrm>
          <a:prstGeom prst="rect">
            <a:avLst/>
          </a:prstGeom>
        </p:spPr>
      </p:pic>
      <p:sp>
        <p:nvSpPr>
          <p:cNvPr id="24" name="Bildplatzhalter 18"/>
          <p:cNvSpPr>
            <a:spLocks noGrp="1"/>
          </p:cNvSpPr>
          <p:nvPr>
            <p:ph type="pic" sz="quarter" idx="13" hasCustomPrompt="1"/>
          </p:nvPr>
        </p:nvSpPr>
        <p:spPr>
          <a:xfrm>
            <a:off x="7067588" y="3154455"/>
            <a:ext cx="1713600" cy="1713600"/>
          </a:xfrm>
        </p:spPr>
        <p:txBody>
          <a:bodyPr/>
          <a:lstStyle>
            <a:lvl1pPr>
              <a:buNone/>
              <a:defRPr baseline="0"/>
            </a:lvl1pPr>
          </a:lstStyle>
          <a:p>
            <a:r>
              <a:rPr lang="de-DE" dirty="0" smtClean="0"/>
              <a:t>&lt;Bild zu Tätigkeitsfeld oder </a:t>
            </a:r>
            <a:r>
              <a:rPr lang="de-DE" dirty="0" err="1" smtClean="0"/>
              <a:t>Keyvisual</a:t>
            </a:r>
            <a:r>
              <a:rPr lang="de-DE" dirty="0" smtClean="0"/>
              <a:t> zu Thema&gt;</a:t>
            </a:r>
            <a:endParaRPr lang="de-DE" dirty="0"/>
          </a:p>
        </p:txBody>
      </p:sp>
    </p:spTree>
  </p:cSld>
  <p:clrMapOvr>
    <a:masterClrMapping/>
  </p:clrMapOvr>
  <p:transition spd="slow" advTm="10000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60000" y="216000"/>
            <a:ext cx="8426842" cy="864000"/>
          </a:xfrm>
        </p:spPr>
        <p:txBody>
          <a:bodyPr/>
          <a:lstStyle>
            <a:lvl1pPr>
              <a:lnSpc>
                <a:spcPts val="3000"/>
              </a:lnSpc>
              <a:defRPr sz="2800" baseline="0"/>
            </a:lvl1pPr>
          </a:lstStyle>
          <a:p>
            <a:r>
              <a:rPr lang="de-DE" dirty="0" smtClean="0"/>
              <a:t>(Folientitel max. 2zeilig)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60000" y="1367999"/>
            <a:ext cx="8424000" cy="4824000"/>
          </a:xfrm>
        </p:spPr>
        <p:txBody>
          <a:bodyPr>
            <a:noAutofit/>
          </a:bodyPr>
          <a:lstStyle>
            <a:lvl1pPr marL="355600" indent="-355600">
              <a:spcBef>
                <a:spcPts val="1200"/>
              </a:spcBef>
              <a:defRPr sz="2200"/>
            </a:lvl1pPr>
            <a:lvl2pPr marL="627063" indent="-271463">
              <a:defRPr/>
            </a:lvl2pPr>
            <a:lvl3pPr marL="900113" indent="-273050">
              <a:defRPr/>
            </a:lvl3pPr>
            <a:lvl4pPr marL="1077913" indent="-177800">
              <a:buFont typeface="Wingdings" pitchFamily="2" charset="2"/>
              <a:buChar char=""/>
              <a:defRPr/>
            </a:lvl4pPr>
            <a:lvl5pPr marL="1255713" indent="-177800">
              <a:defRPr/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8" name="Line 18"/>
          <p:cNvSpPr>
            <a:spLocks noChangeShapeType="1"/>
          </p:cNvSpPr>
          <p:nvPr userDrawn="1"/>
        </p:nvSpPr>
        <p:spPr bwMode="auto">
          <a:xfrm>
            <a:off x="358775" y="1152000"/>
            <a:ext cx="8424000" cy="0"/>
          </a:xfrm>
          <a:prstGeom prst="line">
            <a:avLst/>
          </a:prstGeom>
          <a:noFill/>
          <a:ln w="9525">
            <a:solidFill>
              <a:srgbClr val="B1B3B3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12" name="Rechteck 11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Titel und Inhalt: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Dies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ist das </a:t>
            </a:r>
            <a:r>
              <a:rPr lang="de-DE" sz="1400" b="1" kern="1200" baseline="0" dirty="0" err="1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Haupttemplate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für Inhaltsseiten.</a:t>
            </a:r>
            <a:endParaRPr lang="de-DE" sz="1400" b="1" kern="1200" dirty="0" smtClean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Titel: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1-2zeilig!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Inhalt: </a:t>
            </a:r>
          </a:p>
          <a:p>
            <a:pPr marL="355600" lvl="1" indent="-177800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3-7 Punkte o 2-3 Hauptpunkte mit Unterpunkten</a:t>
            </a:r>
          </a:p>
          <a:p>
            <a:pPr marL="355600" lvl="1" indent="-177800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Max bis zur 3. Ebene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Logo: 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optional. rechts des Titels zwischen den letzten beiden Rastern</a:t>
            </a:r>
          </a:p>
          <a:p>
            <a:pPr marL="180975" indent="-180975">
              <a:buFont typeface="Arial" pitchFamily="34" charset="0"/>
              <a:buChar char="•"/>
            </a:pPr>
            <a:r>
              <a:rPr lang="de-DE" sz="1400" b="1" dirty="0" smtClean="0"/>
              <a:t>Fußzeile</a:t>
            </a:r>
            <a:r>
              <a:rPr lang="de-DE" sz="1400" dirty="0" smtClean="0"/>
              <a:t> mit Haupttitel</a:t>
            </a:r>
            <a:r>
              <a:rPr lang="de-DE" sz="1400" baseline="0" dirty="0" smtClean="0"/>
              <a:t> f</a:t>
            </a:r>
            <a:r>
              <a:rPr lang="de-DE" sz="1400" dirty="0" smtClean="0"/>
              <a:t>üllen.</a:t>
            </a:r>
          </a:p>
        </p:txBody>
      </p:sp>
    </p:spTree>
  </p:cSld>
  <p:clrMapOvr>
    <a:masterClrMapping/>
  </p:clrMapOvr>
  <p:transition spd="slow" advTm="1000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60000" y="216000"/>
            <a:ext cx="8426842" cy="864000"/>
          </a:xfrm>
        </p:spPr>
        <p:txBody>
          <a:bodyPr/>
          <a:lstStyle>
            <a:lvl1pPr>
              <a:lnSpc>
                <a:spcPts val="3000"/>
              </a:lnSpc>
              <a:defRPr sz="2800" baseline="0"/>
            </a:lvl1pPr>
          </a:lstStyle>
          <a:p>
            <a:r>
              <a:rPr lang="de-DE" dirty="0" smtClean="0"/>
              <a:t>(Folientitel max. 2zeilig)</a:t>
            </a:r>
            <a:endParaRPr lang="de-DE" dirty="0"/>
          </a:p>
        </p:txBody>
      </p:sp>
      <p:sp>
        <p:nvSpPr>
          <p:cNvPr id="8" name="Line 18"/>
          <p:cNvSpPr>
            <a:spLocks noChangeShapeType="1"/>
          </p:cNvSpPr>
          <p:nvPr userDrawn="1"/>
        </p:nvSpPr>
        <p:spPr bwMode="auto">
          <a:xfrm>
            <a:off x="358775" y="1152000"/>
            <a:ext cx="8424000" cy="0"/>
          </a:xfrm>
          <a:prstGeom prst="line">
            <a:avLst/>
          </a:prstGeom>
          <a:noFill/>
          <a:ln w="9525">
            <a:solidFill>
              <a:srgbClr val="B1B3B3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12" name="Rechteck 11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Nur Titel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Dies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ist eine Variante des </a:t>
            </a:r>
            <a:r>
              <a:rPr lang="de-DE" sz="1400" b="1" kern="1200" baseline="0" dirty="0" err="1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Haupttemplates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für Inhaltsseiten, ohne vordefinierten Textbereich</a:t>
            </a:r>
            <a:endParaRPr lang="de-DE" sz="1400" b="1" kern="1200" dirty="0" smtClean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Titel: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1-2zeilig!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Inhalt: </a:t>
            </a:r>
          </a:p>
          <a:p>
            <a:pPr marL="355600" lvl="1" indent="-177800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Grafik/Diagramm etc. aus externen Quellen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Logo: 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optional. rechts des Titels zwischen den letzten beiden Rastern</a:t>
            </a:r>
          </a:p>
          <a:p>
            <a:pPr marL="180975" indent="-180975">
              <a:buFont typeface="Arial" pitchFamily="34" charset="0"/>
              <a:buChar char="•"/>
            </a:pPr>
            <a:r>
              <a:rPr lang="de-DE" sz="1400" b="1" dirty="0" smtClean="0"/>
              <a:t>Fußzeile</a:t>
            </a:r>
            <a:r>
              <a:rPr lang="de-DE" sz="1400" dirty="0" smtClean="0"/>
              <a:t> mit Haupttitel</a:t>
            </a:r>
            <a:r>
              <a:rPr lang="de-DE" sz="1400" baseline="0" dirty="0" smtClean="0"/>
              <a:t> f</a:t>
            </a:r>
            <a:r>
              <a:rPr lang="de-DE" sz="1400" dirty="0" smtClean="0"/>
              <a:t>üllen.</a:t>
            </a:r>
          </a:p>
        </p:txBody>
      </p:sp>
    </p:spTree>
  </p:cSld>
  <p:clrMapOvr>
    <a:masterClrMapping/>
  </p:clrMapOvr>
  <p:transition spd="slow" advTm="1000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Folie nur mit Bild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TODO: Design und Inhalt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Dies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ist eine Variante des Haupttemplates für Seiten mit einem großflächigen Bild und ohne Textbereich</a:t>
            </a:r>
            <a:endParaRPr lang="de-DE" sz="1400" b="1" kern="1200" dirty="0" smtClean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Titel: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ohne Titel!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Inhalt: </a:t>
            </a:r>
          </a:p>
          <a:p>
            <a:pPr marL="355600" lvl="1" indent="-177800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Grafik/Diagramm etc. aus externen Quellen</a:t>
            </a:r>
          </a:p>
          <a:p>
            <a:pPr marL="180975" indent="-180975">
              <a:buFont typeface="Arial" pitchFamily="34" charset="0"/>
              <a:buChar char="•"/>
            </a:pPr>
            <a:r>
              <a:rPr lang="de-DE" sz="1400" b="1" dirty="0" smtClean="0"/>
              <a:t>Fußzeile:</a:t>
            </a:r>
            <a:r>
              <a:rPr lang="de-DE" sz="1400" dirty="0" smtClean="0"/>
              <a:t> ohne Fußzeile</a:t>
            </a:r>
          </a:p>
        </p:txBody>
      </p:sp>
      <p:sp>
        <p:nvSpPr>
          <p:cNvPr id="5" name="Rechteck 4"/>
          <p:cNvSpPr/>
          <p:nvPr userDrawn="1"/>
        </p:nvSpPr>
        <p:spPr>
          <a:xfrm>
            <a:off x="251520" y="980728"/>
            <a:ext cx="8640960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/>
          <p:cNvSpPr/>
          <p:nvPr userDrawn="1"/>
        </p:nvSpPr>
        <p:spPr>
          <a:xfrm>
            <a:off x="1985322" y="6309320"/>
            <a:ext cx="6973056" cy="2980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Bildplatzhalter 18"/>
          <p:cNvSpPr>
            <a:spLocks noGrp="1"/>
          </p:cNvSpPr>
          <p:nvPr>
            <p:ph type="pic" sz="quarter" idx="13" hasCustomPrompt="1"/>
          </p:nvPr>
        </p:nvSpPr>
        <p:spPr>
          <a:xfrm>
            <a:off x="359909" y="404664"/>
            <a:ext cx="8427600" cy="5616624"/>
          </a:xfrm>
        </p:spPr>
        <p:txBody>
          <a:bodyPr/>
          <a:lstStyle>
            <a:lvl1pPr>
              <a:buNone/>
              <a:defRPr baseline="0"/>
            </a:lvl1pPr>
          </a:lstStyle>
          <a:p>
            <a:r>
              <a:rPr lang="de-DE" dirty="0" smtClean="0"/>
              <a:t>&lt;Großflächiges Bild / Foto / Grafik&gt;</a:t>
            </a:r>
            <a:endParaRPr lang="de-DE" dirty="0"/>
          </a:p>
        </p:txBody>
      </p:sp>
    </p:spTree>
  </p:cSld>
  <p:clrMapOvr>
    <a:masterClrMapping/>
  </p:clrMapOvr>
  <p:transition spd="slow" advTm="1000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60000" y="216000"/>
            <a:ext cx="8426842" cy="864000"/>
          </a:xfrm>
        </p:spPr>
        <p:txBody>
          <a:bodyPr/>
          <a:lstStyle>
            <a:lvl1pPr>
              <a:lnSpc>
                <a:spcPts val="3000"/>
              </a:lnSpc>
              <a:defRPr sz="2800" baseline="0"/>
            </a:lvl1pPr>
          </a:lstStyle>
          <a:p>
            <a:r>
              <a:rPr lang="de-DE" dirty="0" smtClean="0"/>
              <a:t>(hier die Agenda betiteln </a:t>
            </a:r>
            <a:r>
              <a:rPr lang="de-DE" dirty="0" err="1" smtClean="0"/>
              <a:t>bsp</a:t>
            </a:r>
            <a:r>
              <a:rPr lang="de-DE" dirty="0" smtClean="0"/>
              <a:t>. mit Agenda)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60000" y="1367999"/>
            <a:ext cx="8424000" cy="4824000"/>
          </a:xfrm>
        </p:spPr>
        <p:txBody>
          <a:bodyPr>
            <a:noAutofit/>
          </a:bodyPr>
          <a:lstStyle>
            <a:lvl1pPr marL="536575" indent="-536575">
              <a:lnSpc>
                <a:spcPct val="100000"/>
              </a:lnSpc>
              <a:spcBef>
                <a:spcPts val="3000"/>
              </a:spcBef>
              <a:buSzPct val="150000"/>
              <a:buFont typeface="+mj-lt"/>
              <a:buAutoNum type="arabicPeriod"/>
              <a:defRPr sz="2200" baseline="0"/>
            </a:lvl1pPr>
            <a:lvl2pPr marL="803275" indent="-266700">
              <a:defRPr baseline="0"/>
            </a:lvl2pPr>
            <a:lvl3pPr marL="900113" indent="-273050">
              <a:defRPr/>
            </a:lvl3pPr>
            <a:lvl4pPr marL="1077913" indent="-177800">
              <a:buFont typeface="Wingdings" pitchFamily="2" charset="2"/>
              <a:buChar char=""/>
              <a:defRPr/>
            </a:lvl4pPr>
            <a:lvl5pPr marL="1255713" indent="-177800">
              <a:defRPr/>
            </a:lvl5pPr>
          </a:lstStyle>
          <a:p>
            <a:pPr lvl="0"/>
            <a:r>
              <a:rPr lang="de-DE" dirty="0" smtClean="0"/>
              <a:t>Hier den Titel für Teil 1 der Präsentation eingeben usw.</a:t>
            </a:r>
          </a:p>
          <a:p>
            <a:pPr lvl="1"/>
            <a:r>
              <a:rPr lang="de-DE" dirty="0" smtClean="0"/>
              <a:t>Ggf. weitere Details zu Teil 1</a:t>
            </a:r>
          </a:p>
          <a:p>
            <a:pPr lvl="1"/>
            <a:r>
              <a:rPr lang="de-DE" dirty="0" smtClean="0"/>
              <a:t>Ggf. weitere Details zu Teil 1</a:t>
            </a:r>
          </a:p>
          <a:p>
            <a:pPr lvl="0"/>
            <a:r>
              <a:rPr lang="de-DE" dirty="0" smtClean="0"/>
              <a:t>Hier den Titel für Teil 2 der Präsentation eingeben</a:t>
            </a:r>
          </a:p>
          <a:p>
            <a:pPr lvl="1"/>
            <a:r>
              <a:rPr lang="de-DE" dirty="0" smtClean="0"/>
              <a:t>Usw.</a:t>
            </a:r>
          </a:p>
          <a:p>
            <a:pPr lvl="0"/>
            <a:r>
              <a:rPr lang="de-DE" dirty="0" smtClean="0"/>
              <a:t>Usw.</a:t>
            </a:r>
          </a:p>
        </p:txBody>
      </p:sp>
      <p:sp>
        <p:nvSpPr>
          <p:cNvPr id="8" name="Line 18"/>
          <p:cNvSpPr>
            <a:spLocks noChangeShapeType="1"/>
          </p:cNvSpPr>
          <p:nvPr userDrawn="1"/>
        </p:nvSpPr>
        <p:spPr bwMode="auto">
          <a:xfrm>
            <a:off x="358775" y="1152000"/>
            <a:ext cx="8424000" cy="0"/>
          </a:xfrm>
          <a:prstGeom prst="line">
            <a:avLst/>
          </a:prstGeom>
          <a:noFill/>
          <a:ln w="9525">
            <a:solidFill>
              <a:srgbClr val="B1B3B3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6" name="Rechteck 5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Agenda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Diese Folie dient zur Darstellung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der Agenda</a:t>
            </a:r>
            <a:endParaRPr lang="de-DE" sz="1400" b="1" kern="1200" dirty="0" smtClean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Haupttitel: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1zeilig!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 Agenda sollte möglichst nur die Hauptteile erläutern.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 1. Ebene ist </a:t>
            </a:r>
            <a:r>
              <a:rPr lang="de-DE" sz="1400" b="1" kern="1200" baseline="0" dirty="0" err="1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numeriert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, 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Sofern Ebene 2 genutzt wird, ist </a:t>
            </a:r>
            <a:r>
              <a:rPr lang="de-DE" sz="1400" b="1" kern="1200" baseline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diese als 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Spiegelstrichaufzählung zu gestalten.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Wichtig: Die Agenda ist kein Inhaltsverzeichnis!!!</a:t>
            </a:r>
          </a:p>
        </p:txBody>
      </p:sp>
    </p:spTree>
  </p:cSld>
  <p:clrMapOvr>
    <a:masterClrMapping/>
  </p:clrMapOvr>
  <p:transition spd="slow" advTm="1000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Inhaltsplatzhalter 15"/>
          <p:cNvSpPr>
            <a:spLocks noGrp="1"/>
          </p:cNvSpPr>
          <p:nvPr>
            <p:ph sz="quarter" idx="11"/>
          </p:nvPr>
        </p:nvSpPr>
        <p:spPr>
          <a:xfrm>
            <a:off x="4643438" y="1368000"/>
            <a:ext cx="4140000" cy="4680000"/>
          </a:xfrm>
        </p:spPr>
        <p:txBody>
          <a:bodyPr>
            <a:noAutofit/>
          </a:bodyPr>
          <a:lstStyle>
            <a:lvl2pPr marL="627063" indent="-271463">
              <a:defRPr/>
            </a:lvl2pPr>
            <a:lvl3pPr marL="900113" indent="-273050">
              <a:defRPr/>
            </a:lvl3pPr>
            <a:lvl4pPr marL="1077913" indent="-177800">
              <a:defRPr/>
            </a:lvl4pPr>
            <a:lvl5pPr marL="1255713" indent="-177800">
              <a:defRPr/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6" name="Inhaltsplatzhalter 15"/>
          <p:cNvSpPr>
            <a:spLocks noGrp="1"/>
          </p:cNvSpPr>
          <p:nvPr>
            <p:ph sz="quarter" idx="10"/>
          </p:nvPr>
        </p:nvSpPr>
        <p:spPr>
          <a:xfrm>
            <a:off x="360000" y="1368000"/>
            <a:ext cx="4140000" cy="4680000"/>
          </a:xfrm>
        </p:spPr>
        <p:txBody>
          <a:bodyPr>
            <a:noAutofit/>
          </a:bodyPr>
          <a:lstStyle>
            <a:lvl2pPr marL="627063" indent="-271463">
              <a:defRPr/>
            </a:lvl2pPr>
            <a:lvl3pPr marL="898525" indent="-271463">
              <a:defRPr/>
            </a:lvl3pPr>
            <a:lvl4pPr marL="1077913" indent="-177800">
              <a:defRPr/>
            </a:lvl4pPr>
            <a:lvl5pPr marL="1255713" indent="-177800">
              <a:defRPr/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60000" y="216000"/>
            <a:ext cx="8426842" cy="864000"/>
          </a:xfrm>
        </p:spPr>
        <p:txBody>
          <a:bodyPr/>
          <a:lstStyle>
            <a:lvl1pPr>
              <a:defRPr sz="2800" baseline="0"/>
            </a:lvl1pPr>
          </a:lstStyle>
          <a:p>
            <a:r>
              <a:rPr lang="de-DE" dirty="0" smtClean="0"/>
              <a:t>(Folientitel max. 2zeilig)</a:t>
            </a:r>
            <a:endParaRPr lang="de-DE" dirty="0"/>
          </a:p>
        </p:txBody>
      </p:sp>
      <p:sp>
        <p:nvSpPr>
          <p:cNvPr id="5" name="Rechteck 4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Titel und 2 Inhalte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Layout für 2spaltige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Listen</a:t>
            </a:r>
            <a:endParaRPr lang="de-DE" sz="1400" b="1" kern="1200" dirty="0" smtClean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Titel: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1-2zeilen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Inhalt: </a:t>
            </a:r>
          </a:p>
          <a:p>
            <a:pPr marL="355600" lvl="1" indent="-177800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3-7 Punkte o 2-3 Hauptpunkte mit Unterpunkten</a:t>
            </a:r>
          </a:p>
          <a:p>
            <a:pPr marL="355600" lvl="1" indent="-177800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Max bis zur 3. Ebene</a:t>
            </a:r>
          </a:p>
          <a:p>
            <a:pPr marL="177800" marR="0" lvl="1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Logo: 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optional. rechts des Titels zwischen den letzten beiden Rastern</a:t>
            </a:r>
          </a:p>
          <a:p>
            <a:pPr marL="180975" indent="-180975">
              <a:buFont typeface="Arial" pitchFamily="34" charset="0"/>
              <a:buChar char="•"/>
            </a:pPr>
            <a:r>
              <a:rPr lang="de-DE" sz="1400" b="1" dirty="0" smtClean="0"/>
              <a:t>Achtung: </a:t>
            </a:r>
            <a:r>
              <a:rPr lang="de-DE" sz="1400" b="0" dirty="0" smtClean="0"/>
              <a:t>Sofern Text 1. Spalte zu Dicht an 2. Spalte,</a:t>
            </a:r>
            <a:r>
              <a:rPr lang="de-DE" sz="1400" b="0" baseline="0" dirty="0" smtClean="0"/>
              <a:t> korrigiere Textboxbreite!</a:t>
            </a:r>
            <a:endParaRPr lang="de-DE" sz="1400" b="0" dirty="0" smtClean="0"/>
          </a:p>
        </p:txBody>
      </p:sp>
    </p:spTree>
  </p:cSld>
  <p:clrMapOvr>
    <a:masterClrMapping/>
  </p:clrMapOvr>
  <p:transition spd="slow" advTm="1000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zwei Inhalte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360000" y="1071546"/>
            <a:ext cx="4140000" cy="648000"/>
          </a:xfrm>
        </p:spPr>
        <p:txBody>
          <a:bodyPr anchor="b">
            <a:noAutofit/>
          </a:bodyPr>
          <a:lstStyle>
            <a:lvl1pPr marL="0" indent="0">
              <a:buNone/>
              <a:defRPr sz="24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(Rubriküberschrift 1zeilig)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4" y="1071546"/>
            <a:ext cx="4140000" cy="648000"/>
          </a:xfrm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(Rubriküberschrift 1zeilig)</a:t>
            </a:r>
          </a:p>
        </p:txBody>
      </p:sp>
      <p:sp>
        <p:nvSpPr>
          <p:cNvPr id="17" name="Titel 16"/>
          <p:cNvSpPr>
            <a:spLocks noGrp="1"/>
          </p:cNvSpPr>
          <p:nvPr>
            <p:ph type="title" hasCustomPrompt="1"/>
          </p:nvPr>
        </p:nvSpPr>
        <p:spPr>
          <a:xfrm>
            <a:off x="360000" y="216000"/>
            <a:ext cx="8426842" cy="864000"/>
          </a:xfrm>
        </p:spPr>
        <p:txBody>
          <a:bodyPr>
            <a:noAutofit/>
          </a:bodyPr>
          <a:lstStyle>
            <a:lvl1pPr>
              <a:defRPr sz="2800" baseline="0"/>
            </a:lvl1pPr>
          </a:lstStyle>
          <a:p>
            <a:r>
              <a:rPr lang="de-DE" dirty="0" smtClean="0"/>
              <a:t>(Folientitel max. 2zeilig)</a:t>
            </a:r>
            <a:endParaRPr lang="de-DE" dirty="0"/>
          </a:p>
        </p:txBody>
      </p:sp>
      <p:sp>
        <p:nvSpPr>
          <p:cNvPr id="19" name="Inhaltsplatzhalter 18"/>
          <p:cNvSpPr>
            <a:spLocks noGrp="1"/>
          </p:cNvSpPr>
          <p:nvPr>
            <p:ph sz="quarter" idx="10"/>
          </p:nvPr>
        </p:nvSpPr>
        <p:spPr>
          <a:xfrm>
            <a:off x="360000" y="2016000"/>
            <a:ext cx="4140000" cy="4032000"/>
          </a:xfrm>
        </p:spPr>
        <p:txBody>
          <a:bodyPr>
            <a:noAutofit/>
          </a:bodyPr>
          <a:lstStyle>
            <a:lvl1pPr marL="355600" indent="-355600">
              <a:defRPr/>
            </a:lvl1pPr>
            <a:lvl2pPr marL="627063" indent="-271463">
              <a:defRPr/>
            </a:lvl2pPr>
            <a:lvl3pPr marL="900113" indent="-273050">
              <a:defRPr/>
            </a:lvl3pPr>
            <a:lvl4pPr marL="1077913" indent="-177800">
              <a:defRPr/>
            </a:lvl4pPr>
            <a:lvl5pPr marL="1255713" indent="-177800">
              <a:defRPr/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0" name="Inhaltsplatzhalter 18"/>
          <p:cNvSpPr>
            <a:spLocks noGrp="1"/>
          </p:cNvSpPr>
          <p:nvPr>
            <p:ph sz="quarter" idx="11"/>
          </p:nvPr>
        </p:nvSpPr>
        <p:spPr>
          <a:xfrm>
            <a:off x="4643438" y="2016000"/>
            <a:ext cx="4140000" cy="4032000"/>
          </a:xfrm>
        </p:spPr>
        <p:txBody>
          <a:bodyPr>
            <a:noAutofit/>
          </a:bodyPr>
          <a:lstStyle>
            <a:lvl1pPr marL="355600" indent="-355600">
              <a:defRPr/>
            </a:lvl1pPr>
            <a:lvl2pPr marL="630238" indent="-274638">
              <a:defRPr/>
            </a:lvl2pPr>
            <a:lvl3pPr marL="900113" indent="-273050">
              <a:defRPr/>
            </a:lvl3pPr>
            <a:lvl4pPr marL="1077913" indent="-177800">
              <a:defRPr/>
            </a:lvl4pPr>
            <a:lvl5pPr marL="1255713" indent="-177800">
              <a:defRPr/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Rechteck 6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Titel und 2 Inhalte mit Überschriften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Layout für 2 spaltige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Listen</a:t>
            </a:r>
            <a:b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</a:b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mit Überschriften</a:t>
            </a:r>
            <a:endParaRPr lang="de-DE" sz="1400" b="1" kern="1200" dirty="0" smtClean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Titel: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1-2zeilen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Überschriften 1zeilig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Inhalt: </a:t>
            </a:r>
          </a:p>
          <a:p>
            <a:pPr marL="355600" lvl="1" indent="-177800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3-5 Punkte o 2-3 Hauptpunkte mit Unterpunkten</a:t>
            </a:r>
          </a:p>
          <a:p>
            <a:pPr marL="355600" lvl="1" indent="-177800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Max bis zur 3. Ebene</a:t>
            </a:r>
          </a:p>
          <a:p>
            <a:pPr marL="180975" indent="-180975">
              <a:buFont typeface="Arial" pitchFamily="34" charset="0"/>
              <a:buChar char="•"/>
            </a:pPr>
            <a:r>
              <a:rPr lang="de-DE" sz="1400" b="1" dirty="0" smtClean="0"/>
              <a:t>Achtung: </a:t>
            </a:r>
            <a:r>
              <a:rPr lang="de-DE" sz="1400" b="0" dirty="0" smtClean="0"/>
              <a:t>Sofern Text 1. Spalte zu Dicht an 2. Spalte,</a:t>
            </a:r>
            <a:r>
              <a:rPr lang="de-DE" sz="1400" b="0" baseline="0" dirty="0" smtClean="0"/>
              <a:t> korrigiere Textboxbreite!</a:t>
            </a:r>
            <a:endParaRPr lang="de-DE" sz="1400" b="0" dirty="0" smtClean="0"/>
          </a:p>
        </p:txBody>
      </p:sp>
      <p:sp>
        <p:nvSpPr>
          <p:cNvPr id="37" name="Line 18"/>
          <p:cNvSpPr>
            <a:spLocks noChangeShapeType="1"/>
          </p:cNvSpPr>
          <p:nvPr userDrawn="1"/>
        </p:nvSpPr>
        <p:spPr bwMode="auto">
          <a:xfrm>
            <a:off x="358775" y="1857364"/>
            <a:ext cx="4140000" cy="0"/>
          </a:xfrm>
          <a:prstGeom prst="line">
            <a:avLst/>
          </a:prstGeom>
          <a:noFill/>
          <a:ln w="9525">
            <a:solidFill>
              <a:srgbClr val="B1B3B3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38" name="Line 18"/>
          <p:cNvSpPr>
            <a:spLocks noChangeShapeType="1"/>
          </p:cNvSpPr>
          <p:nvPr userDrawn="1"/>
        </p:nvSpPr>
        <p:spPr bwMode="auto">
          <a:xfrm>
            <a:off x="4643438" y="1857364"/>
            <a:ext cx="4140000" cy="0"/>
          </a:xfrm>
          <a:prstGeom prst="line">
            <a:avLst/>
          </a:prstGeom>
          <a:noFill/>
          <a:ln w="9525">
            <a:solidFill>
              <a:srgbClr val="B1B3B3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  <p:transition spd="slow" advTm="1000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60000" y="216000"/>
            <a:ext cx="6696000" cy="864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57158" y="1368000"/>
            <a:ext cx="8424000" cy="484708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marL="1600200" lvl="3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</a:pPr>
            <a:r>
              <a:rPr lang="de-DE" dirty="0" smtClean="0"/>
              <a:t>Vierte Ebene</a:t>
            </a:r>
          </a:p>
          <a:p>
            <a:pPr marL="2057400" lvl="4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</a:pPr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7" name="Rectangle 45"/>
          <p:cNvSpPr>
            <a:spLocks noChangeArrowheads="1"/>
          </p:cNvSpPr>
          <p:nvPr/>
        </p:nvSpPr>
        <p:spPr bwMode="auto">
          <a:xfrm>
            <a:off x="179388" y="179388"/>
            <a:ext cx="8784000" cy="6480000"/>
          </a:xfrm>
          <a:prstGeom prst="rect">
            <a:avLst/>
          </a:prstGeom>
          <a:noFill/>
          <a:ln w="9525">
            <a:solidFill>
              <a:srgbClr val="B1B3B3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de-DE"/>
          </a:p>
        </p:txBody>
      </p:sp>
      <p:sp>
        <p:nvSpPr>
          <p:cNvPr id="10" name="Line 48"/>
          <p:cNvSpPr>
            <a:spLocks noChangeShapeType="1"/>
          </p:cNvSpPr>
          <p:nvPr/>
        </p:nvSpPr>
        <p:spPr bwMode="auto">
          <a:xfrm>
            <a:off x="2088000" y="6403975"/>
            <a:ext cx="6876000" cy="0"/>
          </a:xfrm>
          <a:prstGeom prst="line">
            <a:avLst/>
          </a:prstGeom>
          <a:noFill/>
          <a:ln w="9525">
            <a:solidFill>
              <a:srgbClr val="B1B3B3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12" name="Line 18"/>
          <p:cNvSpPr>
            <a:spLocks noChangeShapeType="1"/>
          </p:cNvSpPr>
          <p:nvPr/>
        </p:nvSpPr>
        <p:spPr bwMode="auto">
          <a:xfrm>
            <a:off x="358775" y="1152000"/>
            <a:ext cx="8424000" cy="0"/>
          </a:xfrm>
          <a:prstGeom prst="line">
            <a:avLst/>
          </a:prstGeom>
          <a:noFill/>
          <a:ln w="9525">
            <a:solidFill>
              <a:srgbClr val="B1B3B3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16" name="JAHR"/>
          <p:cNvSpPr txBox="1">
            <a:spLocks noChangeArrowheads="1"/>
          </p:cNvSpPr>
          <p:nvPr/>
        </p:nvSpPr>
        <p:spPr bwMode="auto">
          <a:xfrm>
            <a:off x="6357950" y="6477750"/>
            <a:ext cx="1784333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de-DE" sz="800" dirty="0" smtClean="0">
                <a:solidFill>
                  <a:srgbClr val="4F5150"/>
                </a:solidFill>
              </a:rPr>
              <a:t>© OPITZ CONSULTING GmbH 2011</a:t>
            </a:r>
            <a:endParaRPr lang="de-DE" sz="800" dirty="0">
              <a:solidFill>
                <a:srgbClr val="4F5150"/>
              </a:solidFill>
            </a:endParaRPr>
          </a:p>
        </p:txBody>
      </p:sp>
      <p:sp>
        <p:nvSpPr>
          <p:cNvPr id="17" name="Rectangle 77"/>
          <p:cNvSpPr>
            <a:spLocks noChangeArrowheads="1"/>
          </p:cNvSpPr>
          <p:nvPr/>
        </p:nvSpPr>
        <p:spPr bwMode="auto">
          <a:xfrm>
            <a:off x="7330538" y="6477750"/>
            <a:ext cx="1457325" cy="16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/>
          <a:lstStyle/>
          <a:p>
            <a:pPr algn="r">
              <a:defRPr/>
            </a:pPr>
            <a:r>
              <a:rPr lang="de-DE" sz="800" dirty="0" smtClean="0">
                <a:solidFill>
                  <a:srgbClr val="4F5150"/>
                </a:solidFill>
              </a:rPr>
              <a:t>Folie </a:t>
            </a:r>
            <a:fld id="{7207D92C-6328-4E97-A90E-A9EC5D9E5030}" type="slidenum">
              <a:rPr lang="de-DE" sz="800">
                <a:solidFill>
                  <a:srgbClr val="4F5150"/>
                </a:solidFill>
              </a:rPr>
              <a:pPr algn="r">
                <a:defRPr/>
              </a:pPr>
              <a:t>‹Nr.›</a:t>
            </a:fld>
            <a:endParaRPr lang="de-DE" sz="800" dirty="0">
              <a:solidFill>
                <a:srgbClr val="4F5150"/>
              </a:solidFill>
            </a:endParaRPr>
          </a:p>
        </p:txBody>
      </p:sp>
      <p:sp>
        <p:nvSpPr>
          <p:cNvPr id="18" name="TITEL"/>
          <p:cNvSpPr txBox="1">
            <a:spLocks noChangeArrowheads="1"/>
          </p:cNvSpPr>
          <p:nvPr/>
        </p:nvSpPr>
        <p:spPr bwMode="auto">
          <a:xfrm>
            <a:off x="2073287" y="6477750"/>
            <a:ext cx="4141787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de-DE" sz="800" b="1" dirty="0" smtClean="0">
                <a:solidFill>
                  <a:srgbClr val="4F5150"/>
                </a:solidFill>
              </a:rPr>
              <a:t>Statische Code-Analyse für Groovy &amp; </a:t>
            </a:r>
            <a:r>
              <a:rPr lang="de-DE" sz="800" b="1" dirty="0" err="1" smtClean="0">
                <a:solidFill>
                  <a:srgbClr val="4F5150"/>
                </a:solidFill>
              </a:rPr>
              <a:t>Grails</a:t>
            </a:r>
            <a:r>
              <a:rPr lang="de-DE" sz="800" b="1" dirty="0" smtClean="0">
                <a:solidFill>
                  <a:srgbClr val="4F5150"/>
                </a:solidFill>
              </a:rPr>
              <a:t> mit </a:t>
            </a:r>
            <a:r>
              <a:rPr lang="de-DE" sz="800" b="1" dirty="0" err="1" smtClean="0">
                <a:solidFill>
                  <a:srgbClr val="4F5150"/>
                </a:solidFill>
              </a:rPr>
              <a:t>CodeNarc</a:t>
            </a:r>
            <a:endParaRPr lang="de-DE" sz="800" dirty="0">
              <a:solidFill>
                <a:srgbClr val="4F5150"/>
              </a:solidFill>
            </a:endParaRPr>
          </a:p>
        </p:txBody>
      </p:sp>
      <p:grpSp>
        <p:nvGrpSpPr>
          <p:cNvPr id="6" name="HINTERGRUND" hidden="1"/>
          <p:cNvGrpSpPr/>
          <p:nvPr/>
        </p:nvGrpSpPr>
        <p:grpSpPr>
          <a:xfrm>
            <a:off x="-3071866" y="-24"/>
            <a:ext cx="12215834" cy="6859588"/>
            <a:chOff x="-3071866" y="-24"/>
            <a:chExt cx="12215834" cy="6859588"/>
          </a:xfrm>
        </p:grpSpPr>
        <p:sp>
          <p:nvSpPr>
            <p:cNvPr id="42" name="Rectangle 94" hidden="1"/>
            <p:cNvSpPr>
              <a:spLocks noChangeArrowheads="1"/>
            </p:cNvSpPr>
            <p:nvPr userDrawn="1"/>
          </p:nvSpPr>
          <p:spPr bwMode="auto">
            <a:xfrm>
              <a:off x="-3071866" y="6286520"/>
              <a:ext cx="2730505" cy="571480"/>
            </a:xfrm>
            <a:prstGeom prst="rect">
              <a:avLst/>
            </a:prstGeom>
            <a:solidFill>
              <a:srgbClr val="00CC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de-DE" sz="1200" dirty="0">
                  <a:solidFill>
                    <a:schemeClr val="bg1"/>
                  </a:solidFill>
                </a:rPr>
                <a:t>Hilfslinien</a:t>
              </a:r>
              <a:r>
                <a:rPr lang="de-DE" sz="1000" dirty="0">
                  <a:solidFill>
                    <a:schemeClr val="bg1"/>
                  </a:solidFill>
                </a:rPr>
                <a:t/>
              </a:r>
              <a:br>
                <a:rPr lang="de-DE" sz="1000" dirty="0">
                  <a:solidFill>
                    <a:schemeClr val="bg1"/>
                  </a:solidFill>
                </a:rPr>
              </a:br>
              <a:r>
                <a:rPr lang="de-DE" sz="1000" dirty="0">
                  <a:solidFill>
                    <a:schemeClr val="bg1"/>
                  </a:solidFill>
                </a:rPr>
                <a:t>(lediglich als Konstruktionshilfe, </a:t>
              </a:r>
              <a:br>
                <a:rPr lang="de-DE" sz="1000" dirty="0">
                  <a:solidFill>
                    <a:schemeClr val="bg1"/>
                  </a:solidFill>
                </a:rPr>
              </a:br>
              <a:r>
                <a:rPr lang="de-DE" sz="1000" dirty="0">
                  <a:solidFill>
                    <a:schemeClr val="bg1"/>
                  </a:solidFill>
                </a:rPr>
                <a:t>ggf. im Master löschen)</a:t>
              </a:r>
            </a:p>
          </p:txBody>
        </p:sp>
        <p:grpSp>
          <p:nvGrpSpPr>
            <p:cNvPr id="8" name="Gruppieren 42" hidden="1"/>
            <p:cNvGrpSpPr/>
            <p:nvPr userDrawn="1"/>
          </p:nvGrpSpPr>
          <p:grpSpPr>
            <a:xfrm>
              <a:off x="-32" y="-24"/>
              <a:ext cx="9144000" cy="6859588"/>
              <a:chOff x="0" y="0"/>
              <a:chExt cx="9144000" cy="6859588"/>
            </a:xfrm>
          </p:grpSpPr>
          <p:cxnSp>
            <p:nvCxnSpPr>
              <p:cNvPr id="44" name="Gerade Verbindung 43" hidden="1"/>
              <p:cNvCxnSpPr/>
              <p:nvPr userDrawn="1"/>
            </p:nvCxnSpPr>
            <p:spPr bwMode="auto">
              <a:xfrm rot="10800000">
                <a:off x="0" y="6215082"/>
                <a:ext cx="9144000" cy="1584"/>
              </a:xfrm>
              <a:prstGeom prst="line">
                <a:avLst/>
              </a:prstGeom>
              <a:noFill/>
              <a:ln w="3175" algn="ctr">
                <a:solidFill>
                  <a:srgbClr val="66FF33"/>
                </a:solidFill>
                <a:prstDash val="dash"/>
                <a:round/>
                <a:headEnd/>
                <a:tailEnd/>
              </a:ln>
            </p:spPr>
          </p:cxnSp>
          <p:grpSp>
            <p:nvGrpSpPr>
              <p:cNvPr id="9" name="Gruppieren 26" hidden="1"/>
              <p:cNvGrpSpPr/>
              <p:nvPr userDrawn="1"/>
            </p:nvGrpSpPr>
            <p:grpSpPr>
              <a:xfrm>
                <a:off x="357188" y="0"/>
                <a:ext cx="8432800" cy="6859588"/>
                <a:chOff x="357188" y="0"/>
                <a:chExt cx="8432800" cy="6859588"/>
              </a:xfrm>
            </p:grpSpPr>
            <p:cxnSp>
              <p:nvCxnSpPr>
                <p:cNvPr id="46" name="Gerade Verbindung 84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1215232" y="3429794"/>
                  <a:ext cx="6858000" cy="1587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47" name="Gerade Verbindung 91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1928019" y="3428206"/>
                  <a:ext cx="6858000" cy="1588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48" name="Gerade Verbindung 92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2070894" y="3428206"/>
                  <a:ext cx="6858000" cy="1588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49" name="Gerade Verbindung 93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2785269" y="3428206"/>
                  <a:ext cx="6858000" cy="1588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50" name="Gerade Verbindung 94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2926557" y="3428206"/>
                  <a:ext cx="6858000" cy="1587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51" name="Gerade Verbindung 95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3640932" y="3428206"/>
                  <a:ext cx="6858000" cy="1587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52" name="Gerade Verbindung 96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3783807" y="3428206"/>
                  <a:ext cx="6858000" cy="1587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53" name="Gerade Verbindung 97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4501357" y="3428206"/>
                  <a:ext cx="6858000" cy="1587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54" name="Gerade Verbindung 98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4644232" y="3428206"/>
                  <a:ext cx="6858000" cy="1587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55" name="Gerade Verbindung 99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5360194" y="3428206"/>
                  <a:ext cx="6858000" cy="1588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56" name="Gerade Verbindung 101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356394" y="3428206"/>
                  <a:ext cx="6858000" cy="1588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57" name="Gerade Verbindung 102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215107" y="3428206"/>
                  <a:ext cx="6858000" cy="1587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58" name="Gerade Verbindung 103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-499268" y="3428206"/>
                  <a:ext cx="6858000" cy="1587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59" name="Gerade Verbindung 104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-642143" y="3428206"/>
                  <a:ext cx="6858000" cy="1587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60" name="Gerade Verbindung 105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-1356518" y="3428206"/>
                  <a:ext cx="6858000" cy="1587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61" name="Gerade Verbindung 106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-1499393" y="3428206"/>
                  <a:ext cx="6858000" cy="1587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62" name="Gerade Verbindung 107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-2213768" y="3428206"/>
                  <a:ext cx="6858000" cy="1587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63" name="Gerade Verbindung 108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-2356643" y="3428206"/>
                  <a:ext cx="6858000" cy="1587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64" name="Gerade Verbindung 109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-3071018" y="3428206"/>
                  <a:ext cx="6858000" cy="1587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65" name="Gerade Verbindung 112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1072357" y="3428206"/>
                  <a:ext cx="6858000" cy="1587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</p:grpSp>
        </p:grpSp>
      </p:grpSp>
      <p:pic>
        <p:nvPicPr>
          <p:cNvPr id="67" name="Grafik 66" descr="Logo.jpg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371447" y="6212371"/>
            <a:ext cx="954186" cy="363098"/>
          </a:xfrm>
          <a:prstGeom prst="rect">
            <a:avLst/>
          </a:prstGeom>
        </p:spPr>
      </p:pic>
      <p:sp>
        <p:nvSpPr>
          <p:cNvPr id="94" name="Textfeld 93"/>
          <p:cNvSpPr txBox="1"/>
          <p:nvPr/>
        </p:nvSpPr>
        <p:spPr>
          <a:xfrm>
            <a:off x="0" y="7000900"/>
            <a:ext cx="4874732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000" b="0" dirty="0" smtClean="0">
                <a:solidFill>
                  <a:schemeClr val="accent1"/>
                </a:solidFill>
              </a:rPr>
              <a:t>OPITZ CONSULTING</a:t>
            </a:r>
            <a:r>
              <a:rPr lang="de-DE" sz="1000" b="0" baseline="0" dirty="0" smtClean="0">
                <a:solidFill>
                  <a:schemeClr val="accent1"/>
                </a:solidFill>
              </a:rPr>
              <a:t> Vorlage Powerpoint 2011; Version 1.3; 10.05.2011; TGA, KSH</a:t>
            </a:r>
            <a:endParaRPr lang="de-DE" sz="1000" b="0" dirty="0">
              <a:solidFill>
                <a:schemeClr val="accen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20" r:id="rId3"/>
    <p:sldLayoutId id="2147483700" r:id="rId4"/>
    <p:sldLayoutId id="2147483701" r:id="rId5"/>
    <p:sldLayoutId id="2147483722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  <p:sldLayoutId id="2147483713" r:id="rId18"/>
    <p:sldLayoutId id="2147483714" r:id="rId19"/>
    <p:sldLayoutId id="2147483715" r:id="rId20"/>
    <p:sldLayoutId id="2147483716" r:id="rId21"/>
    <p:sldLayoutId id="2147483717" r:id="rId22"/>
    <p:sldLayoutId id="2147483718" r:id="rId23"/>
  </p:sldLayoutIdLst>
  <p:transition spd="slow" advTm="10000"/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ts val="3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spcBef>
          <a:spcPts val="1200"/>
        </a:spcBef>
        <a:buClr>
          <a:schemeClr val="tx1"/>
        </a:buClr>
        <a:buFont typeface="Wingdings" pitchFamily="2" charset="2"/>
        <a:buChar char=""/>
        <a:defRPr kumimoji="0" lang="de-DE" sz="2200" b="1" i="0" u="none" strike="noStrike" kern="1200" cap="none" spc="0" normalizeH="0" baseline="0" noProof="0" dirty="0" smtClean="0">
          <a:ln>
            <a:noFill/>
          </a:ln>
          <a:solidFill>
            <a:schemeClr val="tx2"/>
          </a:solidFill>
          <a:effectLst/>
          <a:uLnTx/>
          <a:uFillTx/>
          <a:latin typeface="+mn-lt"/>
          <a:ea typeface="+mn-ea"/>
          <a:cs typeface="+mn-cs"/>
        </a:defRPr>
      </a:lvl1pPr>
      <a:lvl2pPr marL="630238" indent="-274638" algn="l" defTabSz="914400" rtl="0" eaLnBrk="1" latinLnBrk="0" hangingPunct="1">
        <a:spcBef>
          <a:spcPts val="300"/>
        </a:spcBef>
        <a:buClr>
          <a:schemeClr val="tx1"/>
        </a:buClr>
        <a:buFont typeface="Wingdings" pitchFamily="2" charset="2"/>
        <a:buChar char="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898525" indent="-268288" algn="l" defTabSz="914400" rtl="0" eaLnBrk="1" latinLnBrk="0" hangingPunct="1">
        <a:spcBef>
          <a:spcPts val="300"/>
        </a:spcBef>
        <a:buClr>
          <a:schemeClr val="tx1"/>
        </a:buClr>
        <a:buFont typeface="Wingdings" pitchFamily="2" charset="2"/>
        <a:buChar char=""/>
        <a:defRPr lang="de-DE" sz="1600" kern="1200" smtClean="0">
          <a:solidFill>
            <a:schemeClr val="tx2"/>
          </a:solidFill>
          <a:latin typeface="+mn-lt"/>
          <a:ea typeface="+mn-ea"/>
          <a:cs typeface="+mn-cs"/>
        </a:defRPr>
      </a:lvl3pPr>
      <a:lvl4pPr marL="900000" indent="-701675" algn="l" defTabSz="914400" rtl="0" eaLnBrk="1" latinLnBrk="0" hangingPunct="1">
        <a:spcBef>
          <a:spcPts val="300"/>
        </a:spcBef>
        <a:buClr>
          <a:schemeClr val="tx1"/>
        </a:buClr>
        <a:buFont typeface="Wingdings" pitchFamily="2" charset="2"/>
        <a:buChar char="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ts val="0"/>
        </a:spcBef>
        <a:buClr>
          <a:schemeClr val="tx1"/>
        </a:buClr>
        <a:buFont typeface="Wingdings" pitchFamily="2" charset="2"/>
        <a:buChar char="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meetcodenarc.appspot.com/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gif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3.gif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hyperlink" Target="http://codenarc.sourceforge.net/codenarc-developer-guide.html" TargetMode="Externa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hyperlink" Target="http://www.gradle.org/code_quality_plugin.html" TargetMode="Externa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6.jpe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pringsource.com/developer/grails" TargetMode="Externa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grails.org/plugin/codenarc" TargetMode="External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://codenarc.sourceforge.net/codenarc-other-tools-frameworks.html" TargetMode="Externa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meetcodenarc.appspot.com/" TargetMode="External"/><Relationship Id="rId2" Type="http://schemas.openxmlformats.org/officeDocument/2006/relationships/hyperlink" Target="http://codenarc.sourceforge.net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twitter.com/stefanglase" TargetMode="External"/><Relationship Id="rId5" Type="http://schemas.openxmlformats.org/officeDocument/2006/relationships/hyperlink" Target="https://github.com/codescape/presentations" TargetMode="External"/><Relationship Id="rId4" Type="http://schemas.openxmlformats.org/officeDocument/2006/relationships/hyperlink" Target="http://www.youtube.com/watch?v=ZPu8FaZZwRw" TargetMode="Externa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eg"/><Relationship Id="rId2" Type="http://schemas.openxmlformats.org/officeDocument/2006/relationships/hyperlink" Target="mailto:stefan.glase@opitz-consulting.com" TargetMode="Externa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codenarc.sourceforge.net/" TargetMode="Externa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14414" y="3215922"/>
            <a:ext cx="6696000" cy="1221190"/>
          </a:xfrm>
        </p:spPr>
        <p:txBody>
          <a:bodyPr/>
          <a:lstStyle/>
          <a:p>
            <a:r>
              <a:rPr lang="de-DE" dirty="0" smtClean="0"/>
              <a:t>Statische Code-Analyse für </a:t>
            </a:r>
            <a:br>
              <a:rPr lang="de-DE" dirty="0" smtClean="0"/>
            </a:br>
            <a:r>
              <a:rPr lang="de-DE" dirty="0" smtClean="0"/>
              <a:t>Groovy &amp; </a:t>
            </a:r>
            <a:r>
              <a:rPr lang="de-DE" dirty="0" err="1" smtClean="0"/>
              <a:t>Grails</a:t>
            </a:r>
            <a:r>
              <a:rPr lang="de-DE" dirty="0" smtClean="0"/>
              <a:t> mit </a:t>
            </a:r>
            <a:r>
              <a:rPr lang="de-DE" dirty="0" err="1" smtClean="0"/>
              <a:t>CodeNarc</a:t>
            </a:r>
            <a:endParaRPr lang="de-DE" dirty="0"/>
          </a:p>
        </p:txBody>
      </p:sp>
      <p:sp>
        <p:nvSpPr>
          <p:cNvPr id="3" name="Textfeld 2"/>
          <p:cNvSpPr txBox="1"/>
          <p:nvPr/>
        </p:nvSpPr>
        <p:spPr>
          <a:xfrm>
            <a:off x="2195736" y="4901098"/>
            <a:ext cx="47525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b="1" dirty="0" err="1" smtClean="0"/>
              <a:t>CamelCaseCon</a:t>
            </a:r>
            <a:r>
              <a:rPr lang="de-DE" sz="2000" b="1" dirty="0" smtClean="0"/>
              <a:t> </a:t>
            </a:r>
            <a:r>
              <a:rPr lang="de-DE" sz="2000" b="1" dirty="0" smtClean="0"/>
              <a:t>2011, Stefan Glase</a:t>
            </a:r>
            <a:endParaRPr lang="de-DE" sz="2000" b="1" dirty="0"/>
          </a:p>
        </p:txBody>
      </p:sp>
      <p:pic>
        <p:nvPicPr>
          <p:cNvPr id="4098" name="Picture 2" descr="http://codenarc.sourceforge.net/images/codenarc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05100" y="2276872"/>
            <a:ext cx="3733800" cy="1333501"/>
          </a:xfrm>
          <a:prstGeom prst="rect">
            <a:avLst/>
          </a:prstGeom>
          <a:noFill/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CodeNarc</a:t>
            </a:r>
            <a:r>
              <a:rPr lang="de-DE" dirty="0" smtClean="0"/>
              <a:t> Regeln und Regelwerke</a:t>
            </a:r>
            <a:endParaRPr lang="de-DE" dirty="0"/>
          </a:p>
        </p:txBody>
      </p:sp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2" cstate="print"/>
          <a:srcRect l="6750" t="13937" r="84478" b="46392"/>
          <a:stretch>
            <a:fillRect/>
          </a:stretch>
        </p:blipFill>
        <p:spPr bwMode="auto">
          <a:xfrm>
            <a:off x="6840760" y="1772816"/>
            <a:ext cx="1403648" cy="3816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Inhaltsplatzhalter 4"/>
          <p:cNvSpPr txBox="1">
            <a:spLocks/>
          </p:cNvSpPr>
          <p:nvPr/>
        </p:nvSpPr>
        <p:spPr>
          <a:xfrm>
            <a:off x="251520" y="1340768"/>
            <a:ext cx="6336704" cy="4824000"/>
          </a:xfrm>
          <a:prstGeom prst="rect">
            <a:avLst/>
          </a:prstGeom>
        </p:spPr>
        <p:txBody>
          <a:bodyPr/>
          <a:lstStyle/>
          <a:p>
            <a:pPr marL="361950" marR="0" lvl="0" indent="-36195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Tx/>
              <a:buFont typeface="Wingdings" pitchFamily="2" charset="2"/>
              <a:buChar char=""/>
              <a:tabLst/>
              <a:defRPr/>
            </a:pPr>
            <a:r>
              <a:rPr kumimoji="0" lang="de-DE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Regeln (</a:t>
            </a:r>
            <a:r>
              <a:rPr kumimoji="0" lang="de-DE" sz="2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Rule</a:t>
            </a:r>
            <a:r>
              <a:rPr kumimoji="0" lang="de-DE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werden zu Regelwerken (</a:t>
            </a:r>
            <a:r>
              <a:rPr kumimoji="0" lang="de-DE" sz="2200" b="1" i="0" u="none" strike="noStrike" kern="1200" cap="none" spc="0" normalizeH="0" noProof="0" dirty="0" err="1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RuleSet</a:t>
            </a:r>
            <a:r>
              <a:rPr kumimoji="0" lang="de-DE" sz="2200" b="1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zusammengefasst und liefern Verstöße (</a:t>
            </a:r>
            <a:r>
              <a:rPr kumimoji="0" lang="de-DE" sz="2200" b="1" i="0" u="none" strike="noStrike" kern="1200" cap="none" spc="0" normalizeH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Violation</a:t>
            </a:r>
            <a:r>
              <a:rPr kumimoji="0" lang="de-DE" sz="2200" b="1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im untersuchten Code (</a:t>
            </a:r>
            <a:r>
              <a:rPr kumimoji="0" lang="de-DE" sz="2200" b="1" i="0" u="none" strike="noStrike" kern="1200" cap="none" spc="0" normalizeH="0" noProof="0" dirty="0" err="1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SourceCode</a:t>
            </a:r>
            <a:r>
              <a:rPr kumimoji="0" lang="de-DE" sz="2200" b="1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  <a:p>
            <a:pPr marL="361950" marR="0" lvl="0" indent="-36195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Tx/>
              <a:buFont typeface="Wingdings" pitchFamily="2" charset="2"/>
              <a:buChar char=""/>
              <a:tabLst/>
              <a:defRPr/>
            </a:pPr>
            <a:endParaRPr kumimoji="0" lang="de-DE" sz="2200" b="1" i="0" u="none" strike="noStrike" kern="1200" cap="none" spc="0" normalizeH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1950" marR="0" lvl="0" indent="-36195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Tx/>
              <a:buFont typeface="Wingdings" pitchFamily="2" charset="2"/>
              <a:buChar char=""/>
              <a:tabLst/>
              <a:defRPr/>
            </a:pPr>
            <a:r>
              <a:rPr lang="de-DE" sz="2200" b="1" baseline="0" dirty="0" smtClean="0">
                <a:solidFill>
                  <a:schemeClr val="tx2"/>
                </a:solidFill>
              </a:rPr>
              <a:t>Analyse des Abstract Syntax </a:t>
            </a:r>
            <a:r>
              <a:rPr lang="de-DE" sz="2200" b="1" baseline="0" dirty="0" err="1" smtClean="0">
                <a:solidFill>
                  <a:schemeClr val="tx2"/>
                </a:solidFill>
              </a:rPr>
              <a:t>Tree</a:t>
            </a:r>
            <a:r>
              <a:rPr lang="de-DE" sz="2200" b="1" baseline="0" dirty="0" smtClean="0">
                <a:solidFill>
                  <a:schemeClr val="tx2"/>
                </a:solidFill>
              </a:rPr>
              <a:t> (AST) mittels </a:t>
            </a:r>
            <a:r>
              <a:rPr lang="de-DE" sz="2200" b="1" baseline="0" dirty="0" err="1" smtClean="0">
                <a:solidFill>
                  <a:schemeClr val="tx2"/>
                </a:solidFill>
              </a:rPr>
              <a:t>Visitor</a:t>
            </a:r>
            <a:r>
              <a:rPr lang="de-DE" sz="2200" b="1" baseline="0" dirty="0" smtClean="0">
                <a:solidFill>
                  <a:schemeClr val="tx2"/>
                </a:solidFill>
              </a:rPr>
              <a:t>-Objekten (</a:t>
            </a:r>
            <a:r>
              <a:rPr lang="de-DE" sz="2200" b="1" baseline="0" dirty="0" err="1" smtClean="0">
                <a:solidFill>
                  <a:schemeClr val="accent5"/>
                </a:solidFill>
                <a:latin typeface="Consolas" pitchFamily="49" charset="0"/>
                <a:cs typeface="Consolas" pitchFamily="49" charset="0"/>
              </a:rPr>
              <a:t>AstVisitor</a:t>
            </a:r>
            <a:r>
              <a:rPr lang="de-DE" sz="2200" b="1" baseline="0" dirty="0" smtClean="0">
                <a:solidFill>
                  <a:schemeClr val="tx2"/>
                </a:solidFill>
              </a:rPr>
              <a:t>)</a:t>
            </a:r>
          </a:p>
          <a:p>
            <a:pPr marL="819150" lvl="1" indent="-361950">
              <a:spcBef>
                <a:spcPts val="1200"/>
              </a:spcBef>
              <a:buClr>
                <a:schemeClr val="tx1"/>
              </a:buClr>
              <a:buFont typeface="Wingdings" pitchFamily="2" charset="2"/>
              <a:buChar char=""/>
            </a:pPr>
            <a:r>
              <a:rPr lang="de-DE" sz="2200" b="1" dirty="0" smtClean="0">
                <a:solidFill>
                  <a:schemeClr val="tx2"/>
                </a:solidFill>
              </a:rPr>
              <a:t>Inklusive Hilfsklasse </a:t>
            </a:r>
            <a:r>
              <a:rPr lang="de-DE" sz="2200" b="1" dirty="0" err="1" smtClean="0">
                <a:solidFill>
                  <a:schemeClr val="accent5"/>
                </a:solidFill>
                <a:latin typeface="Consolas" pitchFamily="49" charset="0"/>
                <a:cs typeface="Consolas" pitchFamily="49" charset="0"/>
              </a:rPr>
              <a:t>AstUtil</a:t>
            </a:r>
            <a:r>
              <a:rPr lang="de-DE" sz="2200" b="1" dirty="0" smtClean="0">
                <a:solidFill>
                  <a:schemeClr val="tx2"/>
                </a:solidFill>
              </a:rPr>
              <a:t> für übliche Operationen auf dem AST</a:t>
            </a:r>
          </a:p>
          <a:p>
            <a:pPr marL="361950" indent="-361950">
              <a:spcBef>
                <a:spcPts val="1200"/>
              </a:spcBef>
              <a:buClr>
                <a:schemeClr val="tx1"/>
              </a:buClr>
              <a:buFont typeface="Wingdings" pitchFamily="2" charset="2"/>
              <a:buChar char=""/>
            </a:pPr>
            <a:endParaRPr kumimoji="0" lang="de-DE" sz="2200" b="1" i="0" u="none" strike="noStrike" kern="1200" cap="none" spc="0" normalizeH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1950" marR="0" lvl="0" indent="-36195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Tx/>
              <a:buFont typeface="Wingdings" pitchFamily="2" charset="2"/>
              <a:buChar char=""/>
              <a:tabLst/>
              <a:defRPr/>
            </a:pPr>
            <a:r>
              <a:rPr lang="de-DE" sz="2200" b="1" baseline="0" dirty="0" smtClean="0">
                <a:solidFill>
                  <a:schemeClr val="tx2"/>
                </a:solidFill>
              </a:rPr>
              <a:t>Erzeugung von Verstößen (</a:t>
            </a:r>
            <a:r>
              <a:rPr lang="de-DE" sz="2200" b="1" baseline="0" dirty="0" smtClean="0">
                <a:solidFill>
                  <a:schemeClr val="accent5"/>
                </a:solidFill>
                <a:latin typeface="Consolas" pitchFamily="49" charset="0"/>
                <a:cs typeface="Consolas" pitchFamily="49" charset="0"/>
              </a:rPr>
              <a:t>Violation</a:t>
            </a:r>
            <a:r>
              <a:rPr lang="de-DE" sz="2200" b="1" baseline="0" dirty="0" smtClean="0">
                <a:solidFill>
                  <a:schemeClr val="tx2"/>
                </a:solidFill>
              </a:rPr>
              <a:t>) mittels einfacher API im</a:t>
            </a:r>
            <a:r>
              <a:rPr lang="de-DE" sz="2200" b="1" dirty="0" smtClean="0">
                <a:solidFill>
                  <a:schemeClr val="tx2"/>
                </a:solidFill>
              </a:rPr>
              <a:t> </a:t>
            </a:r>
            <a:r>
              <a:rPr lang="de-DE" sz="2200" b="1" dirty="0" err="1" smtClean="0">
                <a:solidFill>
                  <a:schemeClr val="accent5"/>
                </a:solidFill>
                <a:latin typeface="Consolas" pitchFamily="49" charset="0"/>
                <a:cs typeface="Consolas" pitchFamily="49" charset="0"/>
              </a:rPr>
              <a:t>AstVisitor</a:t>
            </a:r>
            <a:endParaRPr kumimoji="0" lang="de-DE" sz="2200" b="1" i="0" u="none" strike="noStrike" kern="1200" cap="none" spc="0" normalizeH="0" baseline="0" noProof="0" dirty="0" smtClean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 spd="slow" advTm="10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CodeNarc</a:t>
            </a:r>
            <a:r>
              <a:rPr lang="de-DE" dirty="0" smtClean="0"/>
              <a:t> Regeln und Regelwerke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264 </a:t>
            </a:r>
            <a:r>
              <a:rPr lang="de-DE" dirty="0" smtClean="0"/>
              <a:t>Regeln… und die Zahl ist stetig wachsend!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683568" y="2132856"/>
            <a:ext cx="30700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err="1" smtClean="0">
                <a:solidFill>
                  <a:schemeClr val="accent6"/>
                </a:solidFill>
              </a:rPr>
              <a:t>BigDecimalInstantiationRule</a:t>
            </a:r>
            <a:endParaRPr lang="de-DE" dirty="0">
              <a:solidFill>
                <a:schemeClr val="accent6"/>
              </a:solidFill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5076056" y="5373216"/>
            <a:ext cx="34804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err="1" smtClean="0">
                <a:solidFill>
                  <a:schemeClr val="accent6"/>
                </a:solidFill>
              </a:rPr>
              <a:t>BooleanMethodReturnsNullRule</a:t>
            </a:r>
            <a:endParaRPr lang="de-DE" dirty="0">
              <a:solidFill>
                <a:schemeClr val="accent6"/>
              </a:solidFill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4283968" y="2420888"/>
            <a:ext cx="30828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err="1" smtClean="0">
                <a:solidFill>
                  <a:schemeClr val="accent6"/>
                </a:solidFill>
              </a:rPr>
              <a:t>CloneableWithoutCloneRule</a:t>
            </a:r>
            <a:endParaRPr lang="de-DE" dirty="0">
              <a:solidFill>
                <a:schemeClr val="accent6"/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2123728" y="1772816"/>
            <a:ext cx="34933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err="1" smtClean="0">
                <a:solidFill>
                  <a:schemeClr val="accent6"/>
                </a:solidFill>
              </a:rPr>
              <a:t>ConstantTernaryExpressionRule</a:t>
            </a:r>
            <a:endParaRPr lang="de-DE" dirty="0">
              <a:solidFill>
                <a:schemeClr val="accent6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1259632" y="5805264"/>
            <a:ext cx="28520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err="1" smtClean="0">
                <a:solidFill>
                  <a:schemeClr val="accent6"/>
                </a:solidFill>
              </a:rPr>
              <a:t>ConstantIfExpressionRule</a:t>
            </a:r>
            <a:endParaRPr lang="de-DE" dirty="0">
              <a:solidFill>
                <a:schemeClr val="accent6"/>
              </a:solidFill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6084168" y="1844824"/>
            <a:ext cx="24801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err="1" smtClean="0">
                <a:solidFill>
                  <a:schemeClr val="accent6"/>
                </a:solidFill>
              </a:rPr>
              <a:t>RemoveAllOnSelfRule</a:t>
            </a:r>
            <a:endParaRPr lang="de-DE" dirty="0">
              <a:solidFill>
                <a:schemeClr val="accent6"/>
              </a:solidFill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2368977" y="5013176"/>
            <a:ext cx="32111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err="1" smtClean="0">
                <a:solidFill>
                  <a:schemeClr val="accent6"/>
                </a:solidFill>
              </a:rPr>
              <a:t>DuplicateCaseStatementRule</a:t>
            </a:r>
            <a:endParaRPr lang="de-DE" dirty="0">
              <a:solidFill>
                <a:schemeClr val="accent6"/>
              </a:solidFill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5940152" y="2996952"/>
            <a:ext cx="28648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err="1" smtClean="0">
                <a:solidFill>
                  <a:schemeClr val="accent6"/>
                </a:solidFill>
              </a:rPr>
              <a:t>EqualsAndHashCodeRule</a:t>
            </a:r>
            <a:endParaRPr lang="de-DE" dirty="0">
              <a:solidFill>
                <a:schemeClr val="accent6"/>
              </a:solidFill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5652120" y="4869160"/>
            <a:ext cx="2326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err="1" smtClean="0">
                <a:solidFill>
                  <a:schemeClr val="accent6"/>
                </a:solidFill>
              </a:rPr>
              <a:t>EmptyElseBlockRule</a:t>
            </a:r>
            <a:endParaRPr lang="de-DE" dirty="0">
              <a:solidFill>
                <a:schemeClr val="accent6"/>
              </a:solidFill>
            </a:endParaRPr>
          </a:p>
        </p:txBody>
      </p:sp>
      <p:sp>
        <p:nvSpPr>
          <p:cNvPr id="14" name="Rechteck 13"/>
          <p:cNvSpPr/>
          <p:nvPr/>
        </p:nvSpPr>
        <p:spPr>
          <a:xfrm>
            <a:off x="323528" y="5445224"/>
            <a:ext cx="25442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err="1" smtClean="0">
                <a:solidFill>
                  <a:schemeClr val="accent6"/>
                </a:solidFill>
              </a:rPr>
              <a:t>EmptyFinallyBlockRule</a:t>
            </a:r>
            <a:endParaRPr lang="de-DE" dirty="0">
              <a:solidFill>
                <a:schemeClr val="accent6"/>
              </a:solidFill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6084168" y="4437112"/>
            <a:ext cx="27109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err="1" smtClean="0">
                <a:solidFill>
                  <a:schemeClr val="accent6"/>
                </a:solidFill>
              </a:rPr>
              <a:t>EmptyForStatementRule</a:t>
            </a:r>
            <a:endParaRPr lang="de-DE" dirty="0">
              <a:solidFill>
                <a:schemeClr val="accent6"/>
              </a:solidFill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4860032" y="3717032"/>
            <a:ext cx="30444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err="1" smtClean="0">
                <a:solidFill>
                  <a:schemeClr val="accent6"/>
                </a:solidFill>
              </a:rPr>
              <a:t>EmptySwitchStatementRule</a:t>
            </a:r>
            <a:endParaRPr lang="de-DE" dirty="0">
              <a:solidFill>
                <a:schemeClr val="accent6"/>
              </a:solidFill>
            </a:endParaRPr>
          </a:p>
        </p:txBody>
      </p:sp>
      <p:sp>
        <p:nvSpPr>
          <p:cNvPr id="18" name="Rechteck 17"/>
          <p:cNvSpPr/>
          <p:nvPr/>
        </p:nvSpPr>
        <p:spPr>
          <a:xfrm>
            <a:off x="467544" y="3356992"/>
            <a:ext cx="3762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err="1" smtClean="0">
                <a:solidFill>
                  <a:schemeClr val="accent6"/>
                </a:solidFill>
              </a:rPr>
              <a:t>EmptySynchronizedStatementRule</a:t>
            </a:r>
            <a:endParaRPr lang="de-DE" dirty="0">
              <a:solidFill>
                <a:schemeClr val="accent6"/>
              </a:solidFill>
            </a:endParaRPr>
          </a:p>
        </p:txBody>
      </p:sp>
      <p:sp>
        <p:nvSpPr>
          <p:cNvPr id="19" name="Rechteck 18"/>
          <p:cNvSpPr/>
          <p:nvPr/>
        </p:nvSpPr>
        <p:spPr>
          <a:xfrm>
            <a:off x="4067944" y="4221088"/>
            <a:ext cx="22022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err="1" smtClean="0">
                <a:solidFill>
                  <a:schemeClr val="accent6"/>
                </a:solidFill>
              </a:rPr>
              <a:t>EmptyTryBlockRule</a:t>
            </a:r>
            <a:endParaRPr lang="de-DE" dirty="0">
              <a:solidFill>
                <a:schemeClr val="accent6"/>
              </a:solidFill>
            </a:endParaRPr>
          </a:p>
        </p:txBody>
      </p:sp>
      <p:sp>
        <p:nvSpPr>
          <p:cNvPr id="21" name="Rechteck 20"/>
          <p:cNvSpPr/>
          <p:nvPr/>
        </p:nvSpPr>
        <p:spPr>
          <a:xfrm>
            <a:off x="683568" y="2780928"/>
            <a:ext cx="56703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 smtClean="0">
                <a:solidFill>
                  <a:schemeClr val="accent6"/>
                </a:solidFill>
              </a:rPr>
              <a:t>SerializableClassMustDefineSerialVersionUIDRule</a:t>
            </a:r>
            <a:endParaRPr lang="de-DE" dirty="0">
              <a:solidFill>
                <a:schemeClr val="accent6"/>
              </a:solidFill>
            </a:endParaRPr>
          </a:p>
        </p:txBody>
      </p:sp>
      <p:sp>
        <p:nvSpPr>
          <p:cNvPr id="22" name="Rechteck 21"/>
          <p:cNvSpPr/>
          <p:nvPr/>
        </p:nvSpPr>
        <p:spPr>
          <a:xfrm>
            <a:off x="251520" y="4725144"/>
            <a:ext cx="2723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err="1" smtClean="0">
                <a:solidFill>
                  <a:schemeClr val="accent6"/>
                </a:solidFill>
              </a:rPr>
              <a:t>BooleanGetBooleanRule</a:t>
            </a:r>
            <a:endParaRPr lang="de-DE" dirty="0">
              <a:solidFill>
                <a:schemeClr val="accent6"/>
              </a:solidFill>
            </a:endParaRPr>
          </a:p>
        </p:txBody>
      </p:sp>
      <p:sp>
        <p:nvSpPr>
          <p:cNvPr id="23" name="Rechteck 22"/>
          <p:cNvSpPr/>
          <p:nvPr/>
        </p:nvSpPr>
        <p:spPr>
          <a:xfrm>
            <a:off x="1691680" y="3861048"/>
            <a:ext cx="29674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err="1" smtClean="0">
                <a:solidFill>
                  <a:schemeClr val="accent6"/>
                </a:solidFill>
              </a:rPr>
              <a:t>BrokenOddnessCheckRule</a:t>
            </a:r>
            <a:endParaRPr lang="de-DE" dirty="0">
              <a:solidFill>
                <a:schemeClr val="accent6"/>
              </a:solidFill>
            </a:endParaRPr>
          </a:p>
        </p:txBody>
      </p:sp>
      <p:sp>
        <p:nvSpPr>
          <p:cNvPr id="24" name="Rechteck 23"/>
          <p:cNvSpPr/>
          <p:nvPr/>
        </p:nvSpPr>
        <p:spPr>
          <a:xfrm>
            <a:off x="600328" y="4365104"/>
            <a:ext cx="34676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err="1" smtClean="0">
                <a:solidFill>
                  <a:schemeClr val="accent6"/>
                </a:solidFill>
              </a:rPr>
              <a:t>ConsecutiveLiteralAppendsRule</a:t>
            </a:r>
            <a:endParaRPr lang="de-DE" dirty="0">
              <a:solidFill>
                <a:schemeClr val="accent6"/>
              </a:solidFill>
            </a:endParaRPr>
          </a:p>
        </p:txBody>
      </p:sp>
      <p:sp>
        <p:nvSpPr>
          <p:cNvPr id="25" name="Textfeld 24"/>
          <p:cNvSpPr txBox="1"/>
          <p:nvPr/>
        </p:nvSpPr>
        <p:spPr>
          <a:xfrm>
            <a:off x="5145915" y="5919663"/>
            <a:ext cx="36745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2200" b="1" dirty="0" smtClean="0">
                <a:solidFill>
                  <a:schemeClr val="tx2"/>
                </a:solidFill>
              </a:rPr>
              <a:t>… und viele weitere!</a:t>
            </a:r>
            <a:endParaRPr lang="de-DE" sz="2200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spd="slow" advTm="10000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CodeNarc</a:t>
            </a:r>
            <a:r>
              <a:rPr lang="de-DE" dirty="0" smtClean="0"/>
              <a:t> Regeln und Regelwerke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Regeln liegen in Form von XML-Dokumenten zur einfachen Einbindung und Konfiguration der anzuwendenden Regeln vor</a:t>
            </a:r>
            <a:endParaRPr lang="de-DE" dirty="0"/>
          </a:p>
        </p:txBody>
      </p:sp>
      <p:pic>
        <p:nvPicPr>
          <p:cNvPr id="54274" name="Picture 2"/>
          <p:cNvPicPr>
            <a:picLocks noChangeAspect="1" noChangeArrowheads="1"/>
          </p:cNvPicPr>
          <p:nvPr/>
        </p:nvPicPr>
        <p:blipFill>
          <a:blip r:embed="rId2" cstate="print"/>
          <a:srcRect l="25421" t="8234" r="10680" b="47141"/>
          <a:stretch>
            <a:fillRect/>
          </a:stretch>
        </p:blipFill>
        <p:spPr bwMode="auto">
          <a:xfrm>
            <a:off x="539552" y="2564904"/>
            <a:ext cx="8064896" cy="338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 advTm="10000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3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CodeNarc</a:t>
            </a:r>
            <a:r>
              <a:rPr lang="de-DE" dirty="0" smtClean="0"/>
              <a:t> im Browser</a:t>
            </a:r>
            <a:endParaRPr lang="de-DE" dirty="0"/>
          </a:p>
        </p:txBody>
      </p:sp>
    </p:spTree>
  </p:cSld>
  <p:clrMapOvr>
    <a:masterClrMapping/>
  </p:clrMapOvr>
  <p:transition spd="slow" advTm="1000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CodeNarc</a:t>
            </a:r>
            <a:r>
              <a:rPr lang="de-DE" dirty="0" smtClean="0"/>
              <a:t> im Browser</a:t>
            </a:r>
            <a:endParaRPr lang="de-DE" dirty="0"/>
          </a:p>
        </p:txBody>
      </p:sp>
      <p:pic>
        <p:nvPicPr>
          <p:cNvPr id="3174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88591" y="1368425"/>
            <a:ext cx="5366818" cy="38624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feld 5"/>
          <p:cNvSpPr txBox="1"/>
          <p:nvPr/>
        </p:nvSpPr>
        <p:spPr>
          <a:xfrm>
            <a:off x="1966960" y="5445224"/>
            <a:ext cx="52100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smtClean="0">
                <a:hlinkClick r:id="rId4"/>
              </a:rPr>
              <a:t>http://meetcodenarc.appspot.com/</a:t>
            </a:r>
            <a:endParaRPr lang="de-DE" sz="2400" b="1" dirty="0"/>
          </a:p>
        </p:txBody>
      </p:sp>
    </p:spTree>
  </p:cSld>
  <p:clrMapOvr>
    <a:masterClrMapping/>
  </p:clrMapOvr>
  <p:transition spd="slow" advTm="10000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CodeNarc</a:t>
            </a:r>
            <a:r>
              <a:rPr lang="de-DE" dirty="0" smtClean="0"/>
              <a:t> im Browser</a:t>
            </a:r>
            <a:endParaRPr lang="de-DE" dirty="0"/>
          </a:p>
        </p:txBody>
      </p:sp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2" cstate="print"/>
          <a:srcRect t="5242" r="51909" b="71221"/>
          <a:stretch>
            <a:fillRect/>
          </a:stretch>
        </p:blipFill>
        <p:spPr bwMode="auto">
          <a:xfrm>
            <a:off x="1851087" y="1484784"/>
            <a:ext cx="5441826" cy="191683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2772" name="Picture 4"/>
          <p:cNvPicPr>
            <a:picLocks noChangeAspect="1" noChangeArrowheads="1"/>
          </p:cNvPicPr>
          <p:nvPr/>
        </p:nvPicPr>
        <p:blipFill>
          <a:blip r:embed="rId2" cstate="print"/>
          <a:srcRect t="59726" r="35091" b="24358"/>
          <a:stretch>
            <a:fillRect/>
          </a:stretch>
        </p:blipFill>
        <p:spPr bwMode="auto">
          <a:xfrm>
            <a:off x="899592" y="4509120"/>
            <a:ext cx="7344816" cy="129614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Pfeil nach unten 7"/>
          <p:cNvSpPr/>
          <p:nvPr/>
        </p:nvSpPr>
        <p:spPr>
          <a:xfrm>
            <a:off x="3923928" y="3212976"/>
            <a:ext cx="1152128" cy="1296144"/>
          </a:xfrm>
          <a:prstGeom prst="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ransition spd="slow" advTm="10000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4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Eigene </a:t>
            </a:r>
            <a:r>
              <a:rPr lang="de-DE" dirty="0" err="1" smtClean="0"/>
              <a:t>CodeNarc</a:t>
            </a:r>
            <a:r>
              <a:rPr lang="de-DE" dirty="0" smtClean="0"/>
              <a:t> Regeln erstellen</a:t>
            </a:r>
            <a:endParaRPr lang="de-DE" dirty="0"/>
          </a:p>
        </p:txBody>
      </p:sp>
    </p:spTree>
  </p:cSld>
  <p:clrMapOvr>
    <a:masterClrMapping/>
  </p:clrMapOvr>
  <p:transition spd="slow" advTm="1000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Eigene </a:t>
            </a:r>
            <a:r>
              <a:rPr lang="de-DE" dirty="0" err="1" smtClean="0"/>
              <a:t>CodeNarc</a:t>
            </a:r>
            <a:r>
              <a:rPr lang="de-DE" dirty="0" smtClean="0"/>
              <a:t> Regeln erstellen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3000096" y="3136613"/>
            <a:ext cx="31438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 smtClean="0"/>
              <a:t>Anforderungen</a:t>
            </a:r>
            <a:endParaRPr lang="de-DE" sz="3200" b="1" dirty="0"/>
          </a:p>
        </p:txBody>
      </p:sp>
      <p:pic>
        <p:nvPicPr>
          <p:cNvPr id="7170" name="Picture 2" descr="http://media.xircles.codehaus.org/_projects/groovy/_logos/mediu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916832"/>
            <a:ext cx="1933575" cy="952500"/>
          </a:xfrm>
          <a:prstGeom prst="rect">
            <a:avLst/>
          </a:prstGeom>
          <a:noFill/>
        </p:spPr>
      </p:pic>
      <p:pic>
        <p:nvPicPr>
          <p:cNvPr id="7172" name="Picture 4" descr="http://luciotbc.files.wordpress.com/2011/04/maven_logo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9992" y="1916832"/>
            <a:ext cx="4400550" cy="1009650"/>
          </a:xfrm>
          <a:prstGeom prst="rect">
            <a:avLst/>
          </a:prstGeom>
          <a:noFill/>
        </p:spPr>
      </p:pic>
      <p:pic>
        <p:nvPicPr>
          <p:cNvPr id="7174" name="Picture 6" descr="http://static.raibledesigns.com/repository/images/subversion-log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59632" y="4077072"/>
            <a:ext cx="1543050" cy="1333501"/>
          </a:xfrm>
          <a:prstGeom prst="rect">
            <a:avLst/>
          </a:prstGeom>
          <a:noFill/>
        </p:spPr>
      </p:pic>
      <p:pic>
        <p:nvPicPr>
          <p:cNvPr id="7176" name="Picture 8" descr="http://www.tusharvjoshi.com/images/logo_intellij_idea.gi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283968" y="4625797"/>
            <a:ext cx="3668316" cy="706200"/>
          </a:xfrm>
          <a:prstGeom prst="rect">
            <a:avLst/>
          </a:prstGeom>
          <a:noFill/>
        </p:spPr>
      </p:pic>
      <p:sp>
        <p:nvSpPr>
          <p:cNvPr id="13" name="Textfeld 12"/>
          <p:cNvSpPr txBox="1"/>
          <p:nvPr/>
        </p:nvSpPr>
        <p:spPr>
          <a:xfrm>
            <a:off x="3923928" y="4316903"/>
            <a:ext cx="439094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200" dirty="0" smtClean="0">
                <a:solidFill>
                  <a:schemeClr val="bg1">
                    <a:lumMod val="50000"/>
                  </a:schemeClr>
                </a:solidFill>
              </a:rPr>
              <a:t>(              )</a:t>
            </a:r>
            <a:endParaRPr lang="de-DE" sz="7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spd="slow" advTm="1000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Eigene </a:t>
            </a:r>
            <a:r>
              <a:rPr lang="de-DE" dirty="0" err="1" smtClean="0"/>
              <a:t>CodeNarc</a:t>
            </a:r>
            <a:r>
              <a:rPr lang="de-DE" dirty="0" smtClean="0"/>
              <a:t> Regeln erstellen</a:t>
            </a:r>
            <a:endParaRPr lang="de-DE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1268760"/>
            <a:ext cx="5616624" cy="4006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feld 4"/>
          <p:cNvSpPr txBox="1"/>
          <p:nvPr/>
        </p:nvSpPr>
        <p:spPr>
          <a:xfrm>
            <a:off x="271785" y="5301208"/>
            <a:ext cx="860043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400" b="1" dirty="0" err="1" smtClean="0"/>
              <a:t>Checkout</a:t>
            </a:r>
            <a:r>
              <a:rPr lang="de-DE" sz="2400" b="1" dirty="0" smtClean="0"/>
              <a:t> der </a:t>
            </a:r>
            <a:r>
              <a:rPr lang="de-DE" sz="2400" b="1" dirty="0" err="1" smtClean="0"/>
              <a:t>Sourcen</a:t>
            </a:r>
            <a:r>
              <a:rPr lang="de-DE" sz="2400" b="1" dirty="0" smtClean="0"/>
              <a:t> von </a:t>
            </a:r>
            <a:r>
              <a:rPr lang="de-DE" sz="2400" b="1" dirty="0" err="1" smtClean="0"/>
              <a:t>SourceForge</a:t>
            </a:r>
            <a:endParaRPr lang="de-DE" sz="2400" b="1" dirty="0" smtClean="0"/>
          </a:p>
          <a:p>
            <a:pPr algn="ctr"/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svn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checkout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https://codenarc.svn.sourceforge.net/svnroot/codenarc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codenarc</a:t>
            </a:r>
            <a:endParaRPr lang="de-DE" sz="1600" dirty="0" smtClean="0">
              <a:latin typeface="Consolas" pitchFamily="49" charset="0"/>
              <a:cs typeface="Consolas" pitchFamily="49" charset="0"/>
            </a:endParaRPr>
          </a:p>
          <a:p>
            <a:pPr algn="ctr"/>
            <a:endParaRPr lang="de-DE" sz="2400" b="1" dirty="0"/>
          </a:p>
        </p:txBody>
      </p:sp>
      <p:sp>
        <p:nvSpPr>
          <p:cNvPr id="6" name="Abgerundetes Rechteck 5"/>
          <p:cNvSpPr/>
          <p:nvPr/>
        </p:nvSpPr>
        <p:spPr>
          <a:xfrm>
            <a:off x="1619672" y="4293096"/>
            <a:ext cx="4104456" cy="504056"/>
          </a:xfrm>
          <a:prstGeom prst="round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ransition spd="slow" advTm="10000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Eigene </a:t>
            </a:r>
            <a:r>
              <a:rPr lang="de-DE" dirty="0" err="1" smtClean="0"/>
              <a:t>CodeNarc</a:t>
            </a:r>
            <a:r>
              <a:rPr lang="de-DE" dirty="0" smtClean="0"/>
              <a:t> Regeln erstellen</a:t>
            </a:r>
            <a:endParaRPr lang="de-DE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7591" y="1719000"/>
            <a:ext cx="6088819" cy="34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feld 4"/>
          <p:cNvSpPr txBox="1"/>
          <p:nvPr/>
        </p:nvSpPr>
        <p:spPr>
          <a:xfrm>
            <a:off x="2170541" y="5301208"/>
            <a:ext cx="48029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smtClean="0"/>
              <a:t>Bauen des Projektes mit </a:t>
            </a:r>
            <a:r>
              <a:rPr lang="de-DE" sz="2400" b="1" dirty="0" err="1" smtClean="0"/>
              <a:t>Maven</a:t>
            </a:r>
            <a:endParaRPr lang="de-DE" sz="2400" b="1" dirty="0" smtClean="0"/>
          </a:p>
          <a:p>
            <a:pPr algn="ctr"/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mvn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install</a:t>
            </a:r>
            <a:endParaRPr lang="de-DE" sz="16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 spd="slow" advTm="10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nhaltsplatzhalter 7" descr="wer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622507" y="1368425"/>
            <a:ext cx="1898987" cy="4822825"/>
          </a:xfrm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Stefan Glase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228600" y="1368926"/>
            <a:ext cx="8686800" cy="4724370"/>
          </a:xfrm>
          <a:prstGeom prst="rect">
            <a:avLst/>
          </a:prstGeom>
          <a:solidFill>
            <a:schemeClr val="bg1">
              <a:alpha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de-DE" dirty="0" smtClean="0"/>
          </a:p>
          <a:p>
            <a:pPr algn="ctr"/>
            <a:endParaRPr lang="de-DE" dirty="0" smtClean="0"/>
          </a:p>
          <a:p>
            <a:pPr algn="ctr"/>
            <a:endParaRPr lang="de-DE" dirty="0" smtClean="0"/>
          </a:p>
          <a:p>
            <a:pPr algn="ctr"/>
            <a:endParaRPr lang="de-DE" dirty="0" smtClean="0"/>
          </a:p>
          <a:p>
            <a:pPr algn="ctr">
              <a:lnSpc>
                <a:spcPts val="3000"/>
              </a:lnSpc>
              <a:spcBef>
                <a:spcPct val="0"/>
              </a:spcBef>
            </a:pPr>
            <a:r>
              <a:rPr lang="de-DE" sz="2800" b="1" dirty="0" smtClean="0">
                <a:latin typeface="+mj-lt"/>
                <a:ea typeface="+mj-ea"/>
                <a:cs typeface="+mj-cs"/>
              </a:rPr>
              <a:t>Software-Entwickler</a:t>
            </a:r>
            <a:br>
              <a:rPr lang="de-DE" sz="2800" b="1" dirty="0" smtClean="0">
                <a:latin typeface="+mj-lt"/>
                <a:ea typeface="+mj-ea"/>
                <a:cs typeface="+mj-cs"/>
              </a:rPr>
            </a:br>
            <a:r>
              <a:rPr lang="de-DE" sz="2000" b="1" dirty="0" smtClean="0">
                <a:latin typeface="+mj-lt"/>
                <a:ea typeface="+mj-ea"/>
                <a:cs typeface="+mj-cs"/>
              </a:rPr>
              <a:t>Java EE, Spring, Groovy, </a:t>
            </a:r>
            <a:r>
              <a:rPr lang="de-DE" sz="2000" b="1" dirty="0" err="1" smtClean="0">
                <a:latin typeface="+mj-lt"/>
                <a:ea typeface="+mj-ea"/>
                <a:cs typeface="+mj-cs"/>
              </a:rPr>
              <a:t>Grails</a:t>
            </a:r>
            <a:endParaRPr lang="de-DE" sz="2000" b="1" dirty="0" smtClean="0">
              <a:latin typeface="+mj-lt"/>
              <a:ea typeface="+mj-ea"/>
              <a:cs typeface="+mj-cs"/>
            </a:endParaRPr>
          </a:p>
          <a:p>
            <a:pPr algn="ctr">
              <a:lnSpc>
                <a:spcPts val="3000"/>
              </a:lnSpc>
              <a:spcBef>
                <a:spcPct val="0"/>
              </a:spcBef>
            </a:pPr>
            <a:endParaRPr lang="de-DE" sz="2800" b="1" dirty="0" smtClean="0">
              <a:latin typeface="+mj-lt"/>
              <a:ea typeface="+mj-ea"/>
              <a:cs typeface="+mj-cs"/>
            </a:endParaRPr>
          </a:p>
          <a:p>
            <a:pPr algn="ctr">
              <a:lnSpc>
                <a:spcPts val="3000"/>
              </a:lnSpc>
              <a:spcBef>
                <a:spcPct val="0"/>
              </a:spcBef>
            </a:pPr>
            <a:r>
              <a:rPr lang="de-DE" sz="2800" b="1" dirty="0" smtClean="0">
                <a:latin typeface="+mj-lt"/>
                <a:ea typeface="+mj-ea"/>
                <a:cs typeface="+mj-cs"/>
              </a:rPr>
              <a:t>Trainer und Coach</a:t>
            </a:r>
          </a:p>
          <a:p>
            <a:pPr algn="ctr">
              <a:lnSpc>
                <a:spcPts val="3000"/>
              </a:lnSpc>
              <a:spcBef>
                <a:spcPct val="0"/>
              </a:spcBef>
            </a:pPr>
            <a:endParaRPr lang="de-DE" sz="2800" b="1" dirty="0" smtClean="0">
              <a:latin typeface="+mj-lt"/>
              <a:ea typeface="+mj-ea"/>
              <a:cs typeface="+mj-cs"/>
            </a:endParaRPr>
          </a:p>
          <a:p>
            <a:pPr algn="ctr">
              <a:lnSpc>
                <a:spcPts val="3000"/>
              </a:lnSpc>
              <a:spcBef>
                <a:spcPct val="0"/>
              </a:spcBef>
            </a:pPr>
            <a:r>
              <a:rPr lang="de-DE" sz="2800" b="1" dirty="0" smtClean="0">
                <a:latin typeface="+mj-lt"/>
                <a:ea typeface="+mj-ea"/>
                <a:cs typeface="+mj-cs"/>
              </a:rPr>
              <a:t>Sprecher und Autor</a:t>
            </a:r>
          </a:p>
          <a:p>
            <a:pPr algn="ctr">
              <a:lnSpc>
                <a:spcPts val="3000"/>
              </a:lnSpc>
              <a:spcBef>
                <a:spcPct val="0"/>
              </a:spcBef>
            </a:pPr>
            <a:endParaRPr lang="de-DE" sz="2800" b="1" dirty="0" smtClean="0">
              <a:latin typeface="+mj-lt"/>
              <a:ea typeface="+mj-ea"/>
              <a:cs typeface="+mj-cs"/>
            </a:endParaRPr>
          </a:p>
          <a:p>
            <a:pPr algn="ctr"/>
            <a:endParaRPr lang="de-DE" dirty="0" smtClean="0"/>
          </a:p>
          <a:p>
            <a:pPr algn="ctr"/>
            <a:endParaRPr lang="de-DE" dirty="0" smtClean="0"/>
          </a:p>
          <a:p>
            <a:pPr algn="ctr"/>
            <a:endParaRPr lang="de-DE" dirty="0" smtClean="0"/>
          </a:p>
        </p:txBody>
      </p:sp>
    </p:spTree>
  </p:cSld>
  <p:clrMapOvr>
    <a:masterClrMapping/>
  </p:clrMapOvr>
  <p:transition spd="slow" advTm="10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Eigene </a:t>
            </a:r>
            <a:r>
              <a:rPr lang="de-DE" dirty="0" err="1" smtClean="0"/>
              <a:t>CodeNarc</a:t>
            </a:r>
            <a:r>
              <a:rPr lang="de-DE" dirty="0" smtClean="0"/>
              <a:t> Regeln erstellen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315872" y="5301208"/>
            <a:ext cx="85122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400" b="1" dirty="0" smtClean="0"/>
              <a:t>Erstellen der Regel mit </a:t>
            </a:r>
            <a:r>
              <a:rPr lang="de-DE" sz="2400" b="1" dirty="0" err="1" smtClean="0"/>
              <a:t>CodeNarc</a:t>
            </a:r>
            <a:r>
              <a:rPr lang="de-DE" sz="2400" b="1" dirty="0" smtClean="0"/>
              <a:t> eigenem Groovy Script</a:t>
            </a:r>
          </a:p>
          <a:p>
            <a:pPr algn="ctr"/>
            <a:r>
              <a:rPr lang="de-DE" sz="1600" dirty="0" smtClean="0">
                <a:latin typeface="Consolas" pitchFamily="49" charset="0"/>
                <a:cs typeface="Consolas" pitchFamily="49" charset="0"/>
              </a:rPr>
              <a:t>groovy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codenarc.groovy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create-rule</a:t>
            </a:r>
            <a:endParaRPr lang="de-DE" sz="1600" dirty="0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7590" y="1719000"/>
            <a:ext cx="6088821" cy="34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 advTm="10000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Eigene </a:t>
            </a:r>
            <a:r>
              <a:rPr lang="de-DE" dirty="0" err="1" smtClean="0"/>
              <a:t>CodeNarc</a:t>
            </a:r>
            <a:r>
              <a:rPr lang="de-DE" dirty="0" smtClean="0"/>
              <a:t> Regeln erstellen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726244" y="5301208"/>
            <a:ext cx="76915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400" b="1" dirty="0" smtClean="0"/>
              <a:t>Editieren des </a:t>
            </a:r>
            <a:r>
              <a:rPr lang="de-DE" sz="2400" b="1" dirty="0" err="1" smtClean="0"/>
              <a:t>MessageBundle</a:t>
            </a:r>
            <a:r>
              <a:rPr lang="de-DE" sz="2400" b="1" dirty="0" smtClean="0"/>
              <a:t> (korrekte Sortierung)</a:t>
            </a:r>
          </a:p>
          <a:p>
            <a:pPr algn="ctr"/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src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/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main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/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resources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/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codenarc-base-messages.properties</a:t>
            </a:r>
            <a:endParaRPr lang="de-DE" sz="1600" dirty="0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5042" y="1719000"/>
            <a:ext cx="4853917" cy="34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 advTm="10000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Eigene </a:t>
            </a:r>
            <a:r>
              <a:rPr lang="de-DE" dirty="0" err="1" smtClean="0"/>
              <a:t>CodeNarc</a:t>
            </a:r>
            <a:r>
              <a:rPr lang="de-DE" dirty="0" smtClean="0"/>
              <a:t> Regeln erstellen</a:t>
            </a:r>
            <a:endParaRPr lang="de-DE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5042" y="1719000"/>
            <a:ext cx="4853917" cy="34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feld 4"/>
          <p:cNvSpPr txBox="1"/>
          <p:nvPr/>
        </p:nvSpPr>
        <p:spPr>
          <a:xfrm>
            <a:off x="384007" y="5301208"/>
            <a:ext cx="83760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400" b="1" dirty="0" smtClean="0"/>
              <a:t>Implementierung des Tests zur Absicherung der Regel</a:t>
            </a:r>
          </a:p>
          <a:p>
            <a:pPr algn="ctr"/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src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/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test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/groovy/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org.codenarc.rule.exceptions.AvoidPrintStackTraceRuleTest</a:t>
            </a:r>
            <a:endParaRPr lang="de-DE" sz="16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 spd="slow" advTm="10000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Eigene </a:t>
            </a:r>
            <a:r>
              <a:rPr lang="de-DE" dirty="0" err="1" smtClean="0"/>
              <a:t>CodeNarc</a:t>
            </a:r>
            <a:r>
              <a:rPr lang="de-DE" dirty="0" smtClean="0"/>
              <a:t> Regeln erstellen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552322" y="5301208"/>
            <a:ext cx="80393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400" b="1" dirty="0" smtClean="0"/>
              <a:t>Implementierung der Regel und des AST-</a:t>
            </a:r>
            <a:r>
              <a:rPr lang="de-DE" sz="2400" b="1" dirty="0" err="1" smtClean="0"/>
              <a:t>Visitors</a:t>
            </a:r>
            <a:endParaRPr lang="de-DE" sz="2400" b="1" dirty="0" smtClean="0"/>
          </a:p>
          <a:p>
            <a:pPr algn="ctr"/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src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/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main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/groovy/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org.codenarc.rule.exceptions.AvoidPrintStackTraceRule</a:t>
            </a:r>
            <a:endParaRPr lang="de-DE" sz="1600" dirty="0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5042" y="1719000"/>
            <a:ext cx="4853917" cy="34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 advTm="10000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Eigene </a:t>
            </a:r>
            <a:r>
              <a:rPr lang="de-DE" dirty="0" err="1" smtClean="0"/>
              <a:t>CodeNarc</a:t>
            </a:r>
            <a:r>
              <a:rPr lang="de-DE" dirty="0" smtClean="0"/>
              <a:t> Regeln erstellen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2188186" y="5631631"/>
            <a:ext cx="47676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400" b="1" dirty="0" smtClean="0"/>
              <a:t>Bereitstellen der eigenen Regel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 l="3893" t="53217" r="31731" b="2818"/>
          <a:stretch>
            <a:fillRect/>
          </a:stretch>
        </p:blipFill>
        <p:spPr bwMode="auto">
          <a:xfrm>
            <a:off x="611560" y="1484784"/>
            <a:ext cx="5328592" cy="2952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feld 5"/>
          <p:cNvSpPr txBox="1"/>
          <p:nvPr/>
        </p:nvSpPr>
        <p:spPr>
          <a:xfrm>
            <a:off x="6084168" y="1772816"/>
            <a:ext cx="19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1. Patch erstellen</a:t>
            </a:r>
            <a:endParaRPr lang="de-DE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67944" y="2399709"/>
            <a:ext cx="4608512" cy="31852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feld 7"/>
          <p:cNvSpPr txBox="1"/>
          <p:nvPr/>
        </p:nvSpPr>
        <p:spPr>
          <a:xfrm>
            <a:off x="551721" y="4798893"/>
            <a:ext cx="32281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2. Eintrag im </a:t>
            </a:r>
            <a:r>
              <a:rPr lang="de-DE" dirty="0" err="1" smtClean="0"/>
              <a:t>BugTracker</a:t>
            </a:r>
            <a:r>
              <a:rPr lang="de-DE" dirty="0" smtClean="0"/>
              <a:t>  mit </a:t>
            </a:r>
            <a:br>
              <a:rPr lang="de-DE" dirty="0" smtClean="0"/>
            </a:br>
            <a:r>
              <a:rPr lang="de-DE" dirty="0" smtClean="0"/>
              <a:t>angehängtem Patch erstellen</a:t>
            </a:r>
            <a:endParaRPr lang="de-DE" dirty="0"/>
          </a:p>
        </p:txBody>
      </p:sp>
    </p:spTree>
  </p:cSld>
  <p:clrMapOvr>
    <a:masterClrMapping/>
  </p:clrMapOvr>
  <p:transition spd="slow" advTm="10000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Eigene </a:t>
            </a:r>
            <a:r>
              <a:rPr lang="de-DE" dirty="0" err="1" smtClean="0"/>
              <a:t>CodeNarc</a:t>
            </a:r>
            <a:r>
              <a:rPr lang="de-DE" dirty="0" smtClean="0"/>
              <a:t> Regeln erstellen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de-DE" dirty="0" smtClean="0"/>
              <a:t>Mehr Informationen für Entwickler auf der </a:t>
            </a:r>
            <a:r>
              <a:rPr lang="de-DE" dirty="0" err="1" smtClean="0"/>
              <a:t>CodeNarc</a:t>
            </a:r>
            <a:r>
              <a:rPr lang="de-DE" dirty="0" smtClean="0"/>
              <a:t> Webseite</a:t>
            </a:r>
          </a:p>
          <a:p>
            <a:pPr algn="ctr">
              <a:buNone/>
            </a:pPr>
            <a:r>
              <a:rPr lang="de-DE" dirty="0" smtClean="0">
                <a:hlinkClick r:id="rId2"/>
              </a:rPr>
              <a:t>http://codenarc.sourceforge.net/codenarc-developer-guide.html</a:t>
            </a:r>
            <a:endParaRPr lang="de-DE" dirty="0"/>
          </a:p>
        </p:txBody>
      </p:sp>
      <p:pic>
        <p:nvPicPr>
          <p:cNvPr id="522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93746" y="2852936"/>
            <a:ext cx="4556509" cy="3149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 advTm="10000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5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Integration in </a:t>
            </a:r>
            <a:r>
              <a:rPr lang="de-DE" dirty="0" err="1" smtClean="0"/>
              <a:t>Gradle</a:t>
            </a:r>
            <a:r>
              <a:rPr lang="de-DE" dirty="0" smtClean="0"/>
              <a:t>-basierte Groovy-Anwendungen</a:t>
            </a:r>
          </a:p>
        </p:txBody>
      </p:sp>
    </p:spTree>
  </p:cSld>
  <p:clrMapOvr>
    <a:masterClrMapping/>
  </p:clrMapOvr>
  <p:transition spd="slow" advTm="10000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Integration in </a:t>
            </a:r>
            <a:r>
              <a:rPr lang="de-DE" dirty="0" err="1" smtClean="0"/>
              <a:t>Gradle</a:t>
            </a:r>
            <a:r>
              <a:rPr lang="de-DE" dirty="0" smtClean="0"/>
              <a:t>-basierte Groovy-Anwendungen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CodeNarc</a:t>
            </a:r>
            <a:r>
              <a:rPr lang="de-DE" dirty="0" smtClean="0"/>
              <a:t> ist fest integriert im </a:t>
            </a:r>
            <a:r>
              <a:rPr lang="de-DE" dirty="0" err="1" smtClean="0"/>
              <a:t>Gradle</a:t>
            </a:r>
            <a:r>
              <a:rPr lang="de-DE" dirty="0" smtClean="0"/>
              <a:t> Code Quality </a:t>
            </a:r>
            <a:r>
              <a:rPr lang="de-DE" dirty="0" err="1" smtClean="0"/>
              <a:t>Plugin</a:t>
            </a:r>
            <a:endParaRPr lang="de-DE" dirty="0" smtClean="0"/>
          </a:p>
          <a:p>
            <a:pPr lvl="1"/>
            <a:r>
              <a:rPr lang="de-DE" dirty="0" err="1" smtClean="0"/>
              <a:t>Gradle</a:t>
            </a:r>
            <a:r>
              <a:rPr lang="de-DE" dirty="0" smtClean="0"/>
              <a:t> 1.0 </a:t>
            </a:r>
            <a:r>
              <a:rPr lang="de-DE" dirty="0" err="1" smtClean="0"/>
              <a:t>Milestone</a:t>
            </a:r>
            <a:r>
              <a:rPr lang="de-DE" dirty="0" smtClean="0"/>
              <a:t> 3 enthält </a:t>
            </a:r>
            <a:r>
              <a:rPr lang="de-DE" dirty="0" err="1" smtClean="0"/>
              <a:t>CodeNarc</a:t>
            </a:r>
            <a:r>
              <a:rPr lang="de-DE" dirty="0" smtClean="0"/>
              <a:t> 0.13</a:t>
            </a:r>
          </a:p>
          <a:p>
            <a:pPr lvl="1"/>
            <a:endParaRPr lang="de-DE" dirty="0" smtClean="0"/>
          </a:p>
          <a:p>
            <a:pPr lvl="1"/>
            <a:endParaRPr lang="de-DE" dirty="0" smtClean="0"/>
          </a:p>
          <a:p>
            <a:pPr lvl="1"/>
            <a:endParaRPr lang="de-DE" dirty="0" smtClean="0"/>
          </a:p>
          <a:p>
            <a:r>
              <a:rPr lang="de-DE" dirty="0" smtClean="0"/>
              <a:t>Code </a:t>
            </a:r>
            <a:r>
              <a:rPr lang="de-DE" dirty="0" err="1" smtClean="0"/>
              <a:t>Qualitity</a:t>
            </a:r>
            <a:r>
              <a:rPr lang="de-DE" dirty="0" smtClean="0"/>
              <a:t> </a:t>
            </a:r>
            <a:r>
              <a:rPr lang="de-DE" dirty="0" err="1" smtClean="0"/>
              <a:t>Plugin</a:t>
            </a:r>
            <a:r>
              <a:rPr lang="de-DE" dirty="0" smtClean="0"/>
              <a:t> verwendet</a:t>
            </a:r>
          </a:p>
          <a:p>
            <a:pPr lvl="1"/>
            <a:r>
              <a:rPr lang="de-DE" dirty="0" smtClean="0"/>
              <a:t>Checkstyle für Java-Code</a:t>
            </a:r>
          </a:p>
          <a:p>
            <a:pPr lvl="1"/>
            <a:r>
              <a:rPr lang="de-DE" dirty="0" err="1" smtClean="0"/>
              <a:t>CodeNarc</a:t>
            </a:r>
            <a:r>
              <a:rPr lang="de-DE" dirty="0" smtClean="0"/>
              <a:t> für Groovy-Code</a:t>
            </a:r>
          </a:p>
          <a:p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Mehr dazu: </a:t>
            </a:r>
            <a:r>
              <a:rPr lang="de-DE" dirty="0" smtClean="0">
                <a:hlinkClick r:id="rId2"/>
              </a:rPr>
              <a:t>http://www.gradle.org/code_quality_plugin.html</a:t>
            </a:r>
            <a:endParaRPr lang="de-DE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92080" y="2518322"/>
            <a:ext cx="3456384" cy="2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 advTm="10000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Integration in </a:t>
            </a:r>
            <a:r>
              <a:rPr lang="de-DE" dirty="0" err="1" smtClean="0"/>
              <a:t>Gradle</a:t>
            </a:r>
            <a:r>
              <a:rPr lang="de-DE" dirty="0" smtClean="0"/>
              <a:t>-basierte Groovy-Anwendungen</a:t>
            </a:r>
            <a:endParaRPr lang="de-DE" dirty="0"/>
          </a:p>
        </p:txBody>
      </p:sp>
      <p:pic>
        <p:nvPicPr>
          <p:cNvPr id="6" name="Inhaltsplatzhalter 5" descr="976083_74231444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rcRect l="-8218" r="-8218"/>
          <a:stretch>
            <a:fillRect/>
          </a:stretch>
        </p:blipFill>
        <p:spPr>
          <a:xfrm>
            <a:off x="1835696" y="1412776"/>
            <a:ext cx="5518382" cy="3159608"/>
          </a:xfrm>
        </p:spPr>
      </p:pic>
      <p:sp>
        <p:nvSpPr>
          <p:cNvPr id="4" name="Textfeld 3"/>
          <p:cNvSpPr txBox="1"/>
          <p:nvPr/>
        </p:nvSpPr>
        <p:spPr>
          <a:xfrm>
            <a:off x="1829102" y="5199583"/>
            <a:ext cx="54857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smtClean="0"/>
              <a:t>Live-Demo… bitte Daumen drücken!</a:t>
            </a:r>
            <a:endParaRPr lang="de-DE" sz="2400" b="1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6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Integration in </a:t>
            </a:r>
            <a:r>
              <a:rPr lang="de-DE" dirty="0" err="1" smtClean="0"/>
              <a:t>Grails</a:t>
            </a:r>
            <a:r>
              <a:rPr lang="de-DE" dirty="0" smtClean="0"/>
              <a:t>-Anwendungen</a:t>
            </a:r>
            <a:endParaRPr lang="de-DE" dirty="0"/>
          </a:p>
        </p:txBody>
      </p:sp>
    </p:spTree>
  </p:cSld>
  <p:clrMapOvr>
    <a:masterClrMapping/>
  </p:clrMapOvr>
  <p:transition spd="slow" advTm="10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Tm="10000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upload.wikimedia.org/wikipedia/de/5/56/Grails_logo_2009_201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07904" y="1916832"/>
            <a:ext cx="4367214" cy="1216622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Was ist </a:t>
            </a:r>
            <a:r>
              <a:rPr lang="de-DE" dirty="0" err="1" smtClean="0"/>
              <a:t>Grails</a:t>
            </a:r>
            <a:r>
              <a:rPr lang="de-DE" dirty="0" smtClean="0"/>
              <a:t>?</a:t>
            </a:r>
            <a:endParaRPr lang="de-DE" dirty="0"/>
          </a:p>
        </p:txBody>
      </p:sp>
      <p:pic>
        <p:nvPicPr>
          <p:cNvPr id="4" name="Inhaltsplatzhalter 3" descr="warum.jpg"/>
          <p:cNvPicPr>
            <a:picLocks noGrp="1" noChangeAspect="1"/>
          </p:cNvPicPr>
          <p:nvPr>
            <p:ph idx="1"/>
          </p:nvPr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331640" y="1368425"/>
            <a:ext cx="3213207" cy="4822825"/>
          </a:xfr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/>
          <p:cNvSpPr txBox="1"/>
          <p:nvPr/>
        </p:nvSpPr>
        <p:spPr>
          <a:xfrm>
            <a:off x="251521" y="2074490"/>
            <a:ext cx="8692642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9900" dirty="0" smtClean="0">
                <a:solidFill>
                  <a:schemeClr val="bg1">
                    <a:lumMod val="50000"/>
                  </a:schemeClr>
                </a:solidFill>
              </a:rPr>
              <a:t>„</a:t>
            </a:r>
            <a:r>
              <a:rPr lang="de-DE" sz="800" dirty="0" smtClean="0">
                <a:solidFill>
                  <a:schemeClr val="bg1">
                    <a:lumMod val="50000"/>
                  </a:schemeClr>
                </a:solidFill>
              </a:rPr>
              <a:t>                </a:t>
            </a:r>
            <a:r>
              <a:rPr lang="de-DE" sz="19900" dirty="0" smtClean="0">
                <a:solidFill>
                  <a:schemeClr val="bg1">
                    <a:lumMod val="50000"/>
                  </a:schemeClr>
                </a:solidFill>
              </a:rPr>
              <a:t>         “</a:t>
            </a:r>
            <a:endParaRPr lang="de-DE" sz="19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Was ist </a:t>
            </a:r>
            <a:r>
              <a:rPr lang="de-DE" dirty="0" err="1" smtClean="0"/>
              <a:t>Grails</a:t>
            </a:r>
            <a:r>
              <a:rPr lang="de-DE" dirty="0" smtClean="0"/>
              <a:t>?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1187624" y="1367999"/>
            <a:ext cx="6768752" cy="4824000"/>
          </a:xfrm>
        </p:spPr>
        <p:txBody>
          <a:bodyPr/>
          <a:lstStyle/>
          <a:p>
            <a:pPr marL="0" indent="3175" algn="ctr">
              <a:buNone/>
            </a:pPr>
            <a:endParaRPr lang="de-DE" sz="700" dirty="0" smtClean="0">
              <a:solidFill>
                <a:schemeClr val="tx1"/>
              </a:solidFill>
            </a:endParaRPr>
          </a:p>
          <a:p>
            <a:pPr marL="0" indent="3175" algn="ctr">
              <a:buNone/>
            </a:pPr>
            <a:endParaRPr lang="de-DE" sz="700" dirty="0" smtClean="0">
              <a:solidFill>
                <a:schemeClr val="tx1"/>
              </a:solidFill>
            </a:endParaRPr>
          </a:p>
          <a:p>
            <a:pPr marL="0" indent="3175" algn="ctr">
              <a:buNone/>
            </a:pPr>
            <a:endParaRPr lang="en-US" sz="1800" dirty="0" smtClean="0">
              <a:solidFill>
                <a:schemeClr val="tx1"/>
              </a:solidFill>
            </a:endParaRPr>
          </a:p>
          <a:p>
            <a:pPr marL="0" indent="3175" algn="ctr">
              <a:buNone/>
            </a:pPr>
            <a:r>
              <a:rPr lang="en-US" sz="1800" dirty="0" smtClean="0">
                <a:solidFill>
                  <a:schemeClr val="tx1"/>
                </a:solidFill>
              </a:rPr>
              <a:t>Grails is an advanced and innovative </a:t>
            </a:r>
            <a:r>
              <a:rPr lang="en-US" sz="1800" dirty="0" smtClean="0">
                <a:solidFill>
                  <a:schemeClr val="accent6"/>
                </a:solidFill>
              </a:rPr>
              <a:t>open source web application platform</a:t>
            </a:r>
            <a:r>
              <a:rPr lang="en-US" sz="1800" dirty="0" smtClean="0">
                <a:solidFill>
                  <a:schemeClr val="tx1"/>
                </a:solidFill>
              </a:rPr>
              <a:t> that delivers new levels of developer productivity by applying principles like </a:t>
            </a:r>
            <a:r>
              <a:rPr lang="en-US" sz="1800" dirty="0" smtClean="0">
                <a:solidFill>
                  <a:schemeClr val="accent6"/>
                </a:solidFill>
              </a:rPr>
              <a:t>Convention over Configuration</a:t>
            </a:r>
            <a:r>
              <a:rPr lang="en-US" sz="1800" dirty="0" smtClean="0">
                <a:solidFill>
                  <a:schemeClr val="tx1"/>
                </a:solidFill>
              </a:rPr>
              <a:t>. Grails helps development teams</a:t>
            </a:r>
            <a:r>
              <a:rPr lang="en-US" sz="1800" dirty="0" smtClean="0">
                <a:solidFill>
                  <a:schemeClr val="accent6"/>
                </a:solidFill>
              </a:rPr>
              <a:t> embrace agile methodologies</a:t>
            </a:r>
            <a:r>
              <a:rPr lang="en-US" sz="1800" dirty="0" smtClean="0">
                <a:solidFill>
                  <a:schemeClr val="tx1"/>
                </a:solidFill>
              </a:rPr>
              <a:t>, deliver quality applications in reduced amounts of time, and focus on what really matters: creating high quality, easy to use applications that delight users. Grails naturally complements Java application development since it </a:t>
            </a:r>
            <a:r>
              <a:rPr lang="en-US" sz="1800" dirty="0" smtClean="0">
                <a:solidFill>
                  <a:schemeClr val="accent6"/>
                </a:solidFill>
              </a:rPr>
              <a:t>is built on Spring </a:t>
            </a:r>
            <a:r>
              <a:rPr lang="en-US" sz="1800" dirty="0" smtClean="0">
                <a:solidFill>
                  <a:schemeClr val="tx1"/>
                </a:solidFill>
              </a:rPr>
              <a:t>and </a:t>
            </a:r>
            <a:r>
              <a:rPr lang="en-US" sz="1800" dirty="0" smtClean="0">
                <a:solidFill>
                  <a:schemeClr val="accent6"/>
                </a:solidFill>
              </a:rPr>
              <a:t>based on Groovy</a:t>
            </a:r>
            <a:r>
              <a:rPr lang="en-US" sz="1800" dirty="0" smtClean="0">
                <a:solidFill>
                  <a:schemeClr val="tx1"/>
                </a:solidFill>
              </a:rPr>
              <a:t>, the leading dynamic language for the Java platform.</a:t>
            </a:r>
            <a:endParaRPr lang="de-DE" sz="2400" dirty="0">
              <a:solidFill>
                <a:schemeClr val="tx1"/>
              </a:solidFill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3849429" y="5795972"/>
            <a:ext cx="4827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hlinkClick r:id="rId2"/>
              </a:rPr>
              <a:t>http://www.springsource.com/developer/grails</a:t>
            </a:r>
            <a:endParaRPr lang="de-DE" dirty="0"/>
          </a:p>
        </p:txBody>
      </p:sp>
    </p:spTree>
  </p:cSld>
  <p:clrMapOvr>
    <a:masterClrMapping/>
  </p:clrMapOvr>
  <p:transition spd="slow" advTm="10000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Integration in </a:t>
            </a:r>
            <a:r>
              <a:rPr lang="de-DE" dirty="0" err="1" smtClean="0"/>
              <a:t>Grails</a:t>
            </a:r>
            <a:r>
              <a:rPr lang="de-DE" dirty="0" smtClean="0"/>
              <a:t>-Anwendungen</a:t>
            </a:r>
            <a:endParaRPr lang="de-DE" dirty="0"/>
          </a:p>
        </p:txBody>
      </p:sp>
      <p:pic>
        <p:nvPicPr>
          <p:cNvPr id="1025" name="Picture 1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825" y="1665184"/>
            <a:ext cx="5028350" cy="34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feld 4"/>
          <p:cNvSpPr txBox="1"/>
          <p:nvPr/>
        </p:nvSpPr>
        <p:spPr>
          <a:xfrm>
            <a:off x="690168" y="5229200"/>
            <a:ext cx="776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 smtClean="0"/>
              <a:t>Zur Integration von </a:t>
            </a:r>
            <a:r>
              <a:rPr lang="de-DE" b="1" dirty="0" err="1" smtClean="0"/>
              <a:t>CodeNarc</a:t>
            </a:r>
            <a:r>
              <a:rPr lang="de-DE" b="1" dirty="0" smtClean="0"/>
              <a:t> in </a:t>
            </a:r>
            <a:r>
              <a:rPr lang="de-DE" b="1" dirty="0" err="1" smtClean="0"/>
              <a:t>Grails</a:t>
            </a:r>
            <a:r>
              <a:rPr lang="de-DE" b="1" dirty="0" smtClean="0"/>
              <a:t> existiert das </a:t>
            </a:r>
            <a:r>
              <a:rPr lang="de-DE" b="1" dirty="0" err="1" smtClean="0"/>
              <a:t>CodeNarc</a:t>
            </a:r>
            <a:r>
              <a:rPr lang="de-DE" b="1" dirty="0" smtClean="0"/>
              <a:t> </a:t>
            </a:r>
            <a:r>
              <a:rPr lang="de-DE" b="1" dirty="0" err="1" smtClean="0"/>
              <a:t>Plugin</a:t>
            </a:r>
            <a:endParaRPr lang="de-DE" b="1" dirty="0" smtClean="0"/>
          </a:p>
          <a:p>
            <a:pPr algn="ctr"/>
            <a:r>
              <a:rPr lang="de-DE" dirty="0" smtClean="0">
                <a:hlinkClick r:id="rId3"/>
              </a:rPr>
              <a:t>http://grails.org/plugin/codenarc</a:t>
            </a:r>
            <a:endParaRPr lang="de-DE" dirty="0" smtClean="0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 spd="slow" advTm="10000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Integration in </a:t>
            </a:r>
            <a:r>
              <a:rPr lang="de-DE" dirty="0" err="1" smtClean="0"/>
              <a:t>Grails</a:t>
            </a:r>
            <a:r>
              <a:rPr lang="de-DE" dirty="0" smtClean="0"/>
              <a:t>-Anwendungen</a:t>
            </a:r>
            <a:endParaRPr lang="de-DE" dirty="0"/>
          </a:p>
        </p:txBody>
      </p:sp>
      <p:pic>
        <p:nvPicPr>
          <p:cNvPr id="6" name="Inhaltsplatzhalter 5" descr="976083_74231444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rcRect l="-8218" r="-8218"/>
          <a:stretch>
            <a:fillRect/>
          </a:stretch>
        </p:blipFill>
        <p:spPr>
          <a:xfrm>
            <a:off x="1835696" y="1412776"/>
            <a:ext cx="5518382" cy="3159608"/>
          </a:xfrm>
        </p:spPr>
      </p:pic>
      <p:sp>
        <p:nvSpPr>
          <p:cNvPr id="4" name="Textfeld 3"/>
          <p:cNvSpPr txBox="1"/>
          <p:nvPr/>
        </p:nvSpPr>
        <p:spPr>
          <a:xfrm>
            <a:off x="889742" y="5199583"/>
            <a:ext cx="73645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400" b="1" dirty="0" smtClean="0"/>
              <a:t>Live-Demo… bitte noch einmal Daumen drücken!</a:t>
            </a:r>
            <a:endParaRPr lang="de-DE" sz="2400" b="1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7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Weitere Integrationsmöglichkeiten</a:t>
            </a:r>
            <a:endParaRPr lang="de-DE" dirty="0"/>
          </a:p>
        </p:txBody>
      </p:sp>
    </p:spTree>
  </p:cSld>
  <p:clrMapOvr>
    <a:masterClrMapping/>
  </p:clrMapOvr>
  <p:transition spd="slow" advTm="10000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Weitere Integrationsmöglichkeiten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IDEs</a:t>
            </a:r>
          </a:p>
          <a:p>
            <a:pPr lvl="1"/>
            <a:r>
              <a:rPr lang="de-DE" dirty="0" err="1" smtClean="0"/>
              <a:t>IntelliJ</a:t>
            </a:r>
            <a:r>
              <a:rPr lang="de-DE" dirty="0" smtClean="0"/>
              <a:t>………………………............................ (IDEA </a:t>
            </a:r>
            <a:r>
              <a:rPr lang="de-DE" dirty="0" err="1" smtClean="0"/>
              <a:t>CodeNarc</a:t>
            </a:r>
            <a:r>
              <a:rPr lang="de-DE" dirty="0" smtClean="0"/>
              <a:t> </a:t>
            </a:r>
            <a:r>
              <a:rPr lang="de-DE" dirty="0" err="1" smtClean="0"/>
              <a:t>Plugin</a:t>
            </a:r>
            <a:r>
              <a:rPr lang="de-DE" dirty="0" smtClean="0"/>
              <a:t>)</a:t>
            </a:r>
          </a:p>
          <a:p>
            <a:r>
              <a:rPr lang="de-DE" dirty="0" err="1" smtClean="0"/>
              <a:t>Application</a:t>
            </a:r>
            <a:r>
              <a:rPr lang="de-DE" dirty="0" smtClean="0"/>
              <a:t> Frameworks</a:t>
            </a:r>
          </a:p>
          <a:p>
            <a:pPr lvl="1"/>
            <a:r>
              <a:rPr lang="de-DE" dirty="0" err="1" smtClean="0"/>
              <a:t>Grails</a:t>
            </a:r>
            <a:r>
              <a:rPr lang="de-DE" dirty="0" smtClean="0"/>
              <a:t> ………………………............................ (</a:t>
            </a:r>
            <a:r>
              <a:rPr lang="de-DE" dirty="0" err="1" smtClean="0"/>
              <a:t>Grails</a:t>
            </a:r>
            <a:r>
              <a:rPr lang="de-DE" dirty="0" smtClean="0"/>
              <a:t> </a:t>
            </a:r>
            <a:r>
              <a:rPr lang="de-DE" dirty="0" err="1" smtClean="0"/>
              <a:t>CodeNarc</a:t>
            </a:r>
            <a:r>
              <a:rPr lang="de-DE" dirty="0" smtClean="0"/>
              <a:t> </a:t>
            </a:r>
            <a:r>
              <a:rPr lang="de-DE" dirty="0" err="1" smtClean="0"/>
              <a:t>Plugin</a:t>
            </a:r>
            <a:r>
              <a:rPr lang="de-DE" dirty="0" smtClean="0"/>
              <a:t>)</a:t>
            </a:r>
          </a:p>
          <a:p>
            <a:pPr lvl="1"/>
            <a:r>
              <a:rPr lang="de-DE" dirty="0" smtClean="0"/>
              <a:t>Griffon ………………………………………….. (Griffon </a:t>
            </a:r>
            <a:r>
              <a:rPr lang="de-DE" dirty="0" err="1" smtClean="0"/>
              <a:t>CodeNarc</a:t>
            </a:r>
            <a:r>
              <a:rPr lang="de-DE" dirty="0" smtClean="0"/>
              <a:t> </a:t>
            </a:r>
            <a:r>
              <a:rPr lang="de-DE" dirty="0" err="1" smtClean="0"/>
              <a:t>Plugin</a:t>
            </a:r>
            <a:r>
              <a:rPr lang="de-DE" dirty="0" smtClean="0"/>
              <a:t>)</a:t>
            </a:r>
          </a:p>
          <a:p>
            <a:r>
              <a:rPr lang="de-DE" dirty="0" err="1" smtClean="0"/>
              <a:t>Build</a:t>
            </a:r>
            <a:r>
              <a:rPr lang="de-DE" dirty="0" smtClean="0"/>
              <a:t>- und Code-Analyse-Werkzeuge</a:t>
            </a:r>
          </a:p>
          <a:p>
            <a:pPr lvl="1"/>
            <a:r>
              <a:rPr lang="de-DE" dirty="0" err="1" smtClean="0"/>
              <a:t>Gradle</a:t>
            </a:r>
            <a:r>
              <a:rPr lang="de-DE" dirty="0" smtClean="0"/>
              <a:t> ………………………………………….. (</a:t>
            </a:r>
            <a:r>
              <a:rPr lang="de-DE" dirty="0" err="1" smtClean="0"/>
              <a:t>Gradle</a:t>
            </a:r>
            <a:r>
              <a:rPr lang="de-DE" dirty="0" smtClean="0"/>
              <a:t> Code Quality </a:t>
            </a:r>
            <a:r>
              <a:rPr lang="de-DE" dirty="0" err="1" smtClean="0"/>
              <a:t>Plugin</a:t>
            </a:r>
            <a:r>
              <a:rPr lang="de-DE" dirty="0" smtClean="0"/>
              <a:t>)</a:t>
            </a:r>
          </a:p>
          <a:p>
            <a:pPr lvl="1"/>
            <a:r>
              <a:rPr lang="de-DE" dirty="0" err="1" smtClean="0"/>
              <a:t>Maven</a:t>
            </a:r>
            <a:r>
              <a:rPr lang="de-DE" dirty="0" smtClean="0"/>
              <a:t> ………………………………………….. (</a:t>
            </a:r>
            <a:r>
              <a:rPr lang="de-DE" dirty="0" err="1" smtClean="0"/>
              <a:t>Maven</a:t>
            </a:r>
            <a:r>
              <a:rPr lang="de-DE" dirty="0" smtClean="0"/>
              <a:t> </a:t>
            </a:r>
            <a:r>
              <a:rPr lang="de-DE" dirty="0" err="1" smtClean="0"/>
              <a:t>CodeNarc</a:t>
            </a:r>
            <a:r>
              <a:rPr lang="de-DE" dirty="0" smtClean="0"/>
              <a:t> </a:t>
            </a:r>
            <a:r>
              <a:rPr lang="de-DE" dirty="0" err="1" smtClean="0"/>
              <a:t>Plugin</a:t>
            </a:r>
            <a:r>
              <a:rPr lang="de-DE" dirty="0" smtClean="0"/>
              <a:t>)</a:t>
            </a:r>
          </a:p>
          <a:p>
            <a:pPr lvl="1"/>
            <a:r>
              <a:rPr lang="de-DE" dirty="0" smtClean="0"/>
              <a:t>Hudson/Jenkins ……………………………..... (Hudson </a:t>
            </a:r>
            <a:r>
              <a:rPr lang="de-DE" dirty="0" err="1" smtClean="0"/>
              <a:t>Violations</a:t>
            </a:r>
            <a:r>
              <a:rPr lang="de-DE" dirty="0" smtClean="0"/>
              <a:t> </a:t>
            </a:r>
            <a:r>
              <a:rPr lang="de-DE" dirty="0" err="1" smtClean="0"/>
              <a:t>Plugin</a:t>
            </a:r>
            <a:r>
              <a:rPr lang="de-DE" dirty="0" smtClean="0"/>
              <a:t>)</a:t>
            </a:r>
          </a:p>
          <a:p>
            <a:pPr lvl="1"/>
            <a:r>
              <a:rPr lang="de-DE" dirty="0" smtClean="0"/>
              <a:t>Sonar …………………………………………... (Sonar Groovy </a:t>
            </a:r>
            <a:r>
              <a:rPr lang="de-DE" dirty="0" err="1" smtClean="0"/>
              <a:t>Plugin</a:t>
            </a:r>
            <a:r>
              <a:rPr lang="de-DE" dirty="0" smtClean="0"/>
              <a:t>)</a:t>
            </a:r>
          </a:p>
          <a:p>
            <a:pPr marL="0" indent="0" algn="ctr">
              <a:buNone/>
            </a:pPr>
            <a:endParaRPr lang="de-DE" sz="1800" dirty="0" smtClean="0">
              <a:hlinkClick r:id="rId2"/>
            </a:endParaRPr>
          </a:p>
          <a:p>
            <a:pPr marL="0" indent="0" algn="ctr">
              <a:buNone/>
            </a:pPr>
            <a:r>
              <a:rPr lang="de-DE" sz="1800" dirty="0" smtClean="0">
                <a:hlinkClick r:id="rId2"/>
              </a:rPr>
              <a:t>http://codenarc.sourceforge.net/codenarc-other-tools-frameworks.html</a:t>
            </a:r>
            <a:endParaRPr lang="de-DE" sz="1800" dirty="0" smtClean="0"/>
          </a:p>
        </p:txBody>
      </p:sp>
    </p:spTree>
  </p:cSld>
  <p:clrMapOvr>
    <a:masterClrMapping/>
  </p:clrMapOvr>
  <p:transition spd="slow" advTm="10000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Fazit</a:t>
            </a:r>
            <a:endParaRPr lang="de-DE" dirty="0"/>
          </a:p>
        </p:txBody>
      </p:sp>
      <p:pic>
        <p:nvPicPr>
          <p:cNvPr id="6" name="Inhaltsplatzhalter 5" descr="puzzle01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566041" y="1268700"/>
            <a:ext cx="8011918" cy="4822825"/>
          </a:xfr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Im Netz...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323410" y="1628750"/>
            <a:ext cx="8497180" cy="45981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de-DE" sz="2800" b="1" dirty="0" err="1" smtClean="0"/>
              <a:t>CodeNarc</a:t>
            </a:r>
            <a:r>
              <a:rPr lang="de-DE" sz="2800" b="1" dirty="0" smtClean="0"/>
              <a:t>:</a:t>
            </a:r>
          </a:p>
          <a:p>
            <a:pPr algn="ctr">
              <a:lnSpc>
                <a:spcPct val="120000"/>
              </a:lnSpc>
            </a:pPr>
            <a:r>
              <a:rPr lang="de-DE" sz="2400" dirty="0" smtClean="0">
                <a:hlinkClick r:id="rId2"/>
              </a:rPr>
              <a:t>http://codenarc.sourceforge.net/</a:t>
            </a:r>
            <a:endParaRPr lang="de-DE" sz="2400" dirty="0" smtClean="0"/>
          </a:p>
          <a:p>
            <a:pPr algn="ctr">
              <a:lnSpc>
                <a:spcPct val="120000"/>
              </a:lnSpc>
            </a:pPr>
            <a:r>
              <a:rPr lang="de-DE" sz="2400" dirty="0" smtClean="0">
                <a:hlinkClick r:id="rId3"/>
              </a:rPr>
              <a:t>http://meetcodenarc.appspot.com/</a:t>
            </a:r>
            <a:endParaRPr lang="de-DE" sz="2400" dirty="0" smtClean="0"/>
          </a:p>
          <a:p>
            <a:pPr algn="ctr">
              <a:lnSpc>
                <a:spcPct val="120000"/>
              </a:lnSpc>
            </a:pPr>
            <a:r>
              <a:rPr lang="de-DE" sz="2400" dirty="0" smtClean="0">
                <a:hlinkClick r:id="rId4"/>
              </a:rPr>
              <a:t>http://www.youtube.com/watch?v=ZPu8FaZZwRw</a:t>
            </a:r>
            <a:endParaRPr lang="de-DE" sz="2400" dirty="0"/>
          </a:p>
          <a:p>
            <a:pPr algn="ctr">
              <a:lnSpc>
                <a:spcPct val="120000"/>
              </a:lnSpc>
            </a:pPr>
            <a:endParaRPr lang="de-DE" sz="2400" dirty="0" smtClean="0"/>
          </a:p>
          <a:p>
            <a:pPr algn="ctr">
              <a:lnSpc>
                <a:spcPct val="120000"/>
              </a:lnSpc>
            </a:pPr>
            <a:r>
              <a:rPr lang="de-DE" sz="2400" b="1" dirty="0" smtClean="0"/>
              <a:t>Beispiele:</a:t>
            </a:r>
          </a:p>
          <a:p>
            <a:pPr algn="ctr">
              <a:lnSpc>
                <a:spcPct val="120000"/>
              </a:lnSpc>
            </a:pPr>
            <a:r>
              <a:rPr lang="de-DE" sz="2400" dirty="0" smtClean="0">
                <a:hlinkClick r:id="rId5"/>
              </a:rPr>
              <a:t>https://</a:t>
            </a:r>
            <a:r>
              <a:rPr lang="de-DE" sz="2400" dirty="0" smtClean="0">
                <a:hlinkClick r:id="rId5"/>
              </a:rPr>
              <a:t>github.com/codescape/presentations</a:t>
            </a:r>
            <a:endParaRPr lang="de-DE" sz="2400" dirty="0" smtClean="0"/>
          </a:p>
          <a:p>
            <a:pPr algn="ctr">
              <a:lnSpc>
                <a:spcPct val="120000"/>
              </a:lnSpc>
            </a:pPr>
            <a:endParaRPr lang="de-DE" sz="2400" b="1" dirty="0" smtClean="0"/>
          </a:p>
          <a:p>
            <a:pPr algn="ctr">
              <a:lnSpc>
                <a:spcPct val="120000"/>
              </a:lnSpc>
            </a:pPr>
            <a:r>
              <a:rPr lang="de-DE" sz="2400" b="1" dirty="0" err="1" smtClean="0"/>
              <a:t>Twitter</a:t>
            </a:r>
            <a:r>
              <a:rPr lang="de-DE" sz="2400" b="1" dirty="0" smtClean="0"/>
              <a:t>:</a:t>
            </a:r>
          </a:p>
          <a:p>
            <a:pPr algn="ctr">
              <a:lnSpc>
                <a:spcPct val="120000"/>
              </a:lnSpc>
            </a:pPr>
            <a:r>
              <a:rPr lang="de-DE" sz="2400" dirty="0" smtClean="0">
                <a:hlinkClick r:id="rId6"/>
              </a:rPr>
              <a:t>@</a:t>
            </a:r>
            <a:r>
              <a:rPr lang="de-DE" sz="2400" dirty="0" err="1" smtClean="0">
                <a:hlinkClick r:id="rId6"/>
              </a:rPr>
              <a:t>stefanglase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xmlns="" val="1364891894"/>
      </p:ext>
    </p:extLst>
  </p:cSld>
  <p:clrMapOvr>
    <a:masterClrMapping/>
  </p:clrMapOvr>
  <p:transition spd="slow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Fragen und Antworten</a:t>
            </a:r>
            <a:endParaRPr lang="de-DE" dirty="0"/>
          </a:p>
        </p:txBody>
      </p:sp>
    </p:spTree>
  </p:cSld>
  <p:clrMapOvr>
    <a:masterClrMapping/>
  </p:clrMapOvr>
  <p:transition spd="slow" advTm="10000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Kontakt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Stefan Glase</a:t>
            </a:r>
            <a:endParaRPr dirty="0" smtClean="0"/>
          </a:p>
          <a:p>
            <a:pPr lvl="1"/>
            <a:r>
              <a:rPr lang="de-DE" dirty="0" smtClean="0"/>
              <a:t>Senior Consultant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dirty="0" smtClean="0"/>
              <a:t>OPITZ CONSULTING </a:t>
            </a:r>
            <a:r>
              <a:rPr dirty="0" err="1" smtClean="0"/>
              <a:t>Gummersbach</a:t>
            </a:r>
            <a:r>
              <a:rPr dirty="0" smtClean="0"/>
              <a:t> GmbH</a:t>
            </a:r>
            <a:br>
              <a:rPr dirty="0" smtClean="0"/>
            </a:br>
            <a:r>
              <a:rPr dirty="0" smtClean="0"/>
              <a:t>Kirchstr. 6</a:t>
            </a:r>
            <a:r>
              <a:rPr lang="de-DE" dirty="0" smtClean="0"/>
              <a:t>,</a:t>
            </a:r>
            <a:r>
              <a:rPr dirty="0" smtClean="0"/>
              <a:t> </a:t>
            </a:r>
            <a:r>
              <a:rPr lang="nl-NL" dirty="0" smtClean="0">
                <a:sym typeface="Wingdings"/>
              </a:rPr>
              <a:t> 51647 Gummersbach</a:t>
            </a:r>
            <a:br>
              <a:rPr lang="nl-NL" dirty="0" smtClean="0">
                <a:sym typeface="Wingdings"/>
              </a:rPr>
            </a:br>
            <a:r>
              <a:rPr lang="nl-NL" dirty="0" smtClean="0">
                <a:sym typeface="Wingdings"/>
              </a:rPr>
              <a:t>Tel. +49 (2261) 6001 – 0</a:t>
            </a:r>
            <a:br>
              <a:rPr lang="nl-NL" dirty="0" smtClean="0">
                <a:sym typeface="Wingdings"/>
              </a:rPr>
            </a:br>
            <a:r>
              <a:rPr lang="nl-NL" dirty="0" smtClean="0">
                <a:sym typeface="Wingdings"/>
                <a:hlinkClick r:id="rId2"/>
              </a:rPr>
              <a:t>stefan.glase@opitz-consulting.com</a:t>
            </a:r>
            <a:r>
              <a:rPr lang="nl-NL" dirty="0" smtClean="0">
                <a:sym typeface="Wingdings"/>
              </a:rPr>
              <a:t> </a:t>
            </a:r>
          </a:p>
        </p:txBody>
      </p:sp>
      <p:pic>
        <p:nvPicPr>
          <p:cNvPr id="12" name="Bildplatzhalter 11" descr="opitz_glase-2754.jpg"/>
          <p:cNvPicPr>
            <a:picLocks noGrp="1" noChangeAspect="1"/>
          </p:cNvPicPr>
          <p:nvPr>
            <p:ph type="pic" sz="quarter" idx="12"/>
          </p:nvPr>
        </p:nvPicPr>
        <p:blipFill>
          <a:blip r:embed="rId3" cstate="print"/>
          <a:srcRect t="4367" b="22604"/>
          <a:stretch>
            <a:fillRect/>
          </a:stretch>
        </p:blipFill>
        <p:spPr>
          <a:xfrm>
            <a:off x="6357950" y="1343618"/>
            <a:ext cx="2428892" cy="2661446"/>
          </a:xfr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Was ist </a:t>
            </a:r>
            <a:r>
              <a:rPr lang="de-DE" dirty="0" err="1" smtClean="0"/>
              <a:t>CodeNarc</a:t>
            </a:r>
            <a:r>
              <a:rPr lang="de-DE" dirty="0" smtClean="0"/>
              <a:t>?</a:t>
            </a:r>
          </a:p>
          <a:p>
            <a:r>
              <a:rPr lang="de-DE" dirty="0" err="1" smtClean="0"/>
              <a:t>CodeNarc</a:t>
            </a:r>
            <a:r>
              <a:rPr lang="de-DE" dirty="0" smtClean="0"/>
              <a:t> Regeln und Regelwerke</a:t>
            </a:r>
          </a:p>
          <a:p>
            <a:r>
              <a:rPr lang="de-DE" dirty="0" err="1" smtClean="0"/>
              <a:t>CodeNarc</a:t>
            </a:r>
            <a:r>
              <a:rPr lang="de-DE" dirty="0" smtClean="0"/>
              <a:t> im Browser</a:t>
            </a:r>
          </a:p>
          <a:p>
            <a:r>
              <a:rPr lang="de-DE" dirty="0" smtClean="0"/>
              <a:t>Eigene </a:t>
            </a:r>
            <a:r>
              <a:rPr lang="de-DE" dirty="0" err="1" smtClean="0"/>
              <a:t>CodeNarc</a:t>
            </a:r>
            <a:r>
              <a:rPr lang="de-DE" dirty="0" smtClean="0"/>
              <a:t> Regeln erstellen </a:t>
            </a:r>
          </a:p>
          <a:p>
            <a:r>
              <a:rPr lang="de-DE" dirty="0" smtClean="0"/>
              <a:t>Integration in </a:t>
            </a:r>
            <a:r>
              <a:rPr lang="de-DE" dirty="0" err="1" smtClean="0"/>
              <a:t>Gradle</a:t>
            </a:r>
            <a:r>
              <a:rPr lang="de-DE" dirty="0" smtClean="0"/>
              <a:t>-basierte Groovy-Anwendungen</a:t>
            </a:r>
          </a:p>
          <a:p>
            <a:r>
              <a:rPr lang="de-DE" dirty="0" smtClean="0"/>
              <a:t>Integration in </a:t>
            </a:r>
            <a:r>
              <a:rPr lang="de-DE" dirty="0" err="1" smtClean="0"/>
              <a:t>Grails</a:t>
            </a:r>
            <a:r>
              <a:rPr lang="de-DE" dirty="0" smtClean="0"/>
              <a:t>-Anwendungen</a:t>
            </a:r>
          </a:p>
          <a:p>
            <a:r>
              <a:rPr lang="de-DE" dirty="0" smtClean="0"/>
              <a:t>Weitere Integrationsmöglichkeiten</a:t>
            </a:r>
          </a:p>
          <a:p>
            <a:r>
              <a:rPr lang="de-DE" dirty="0" smtClean="0"/>
              <a:t>Fazit</a:t>
            </a:r>
            <a:endParaRPr lang="de-DE" dirty="0"/>
          </a:p>
        </p:txBody>
      </p:sp>
    </p:spTree>
  </p:cSld>
  <p:clrMapOvr>
    <a:masterClrMapping/>
  </p:clrMapOvr>
  <p:transition spd="slow" advTm="1000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1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Was ist </a:t>
            </a:r>
            <a:r>
              <a:rPr lang="de-DE" dirty="0" err="1" smtClean="0"/>
              <a:t>CodeNarc</a:t>
            </a:r>
            <a:r>
              <a:rPr lang="de-DE" dirty="0" smtClean="0"/>
              <a:t>?</a:t>
            </a:r>
          </a:p>
        </p:txBody>
      </p:sp>
    </p:spTree>
  </p:cSld>
  <p:clrMapOvr>
    <a:masterClrMapping/>
  </p:clrMapOvr>
  <p:transition spd="slow" advTm="1000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/>
          <p:cNvSpPr txBox="1"/>
          <p:nvPr/>
        </p:nvSpPr>
        <p:spPr>
          <a:xfrm>
            <a:off x="539552" y="2074490"/>
            <a:ext cx="8260595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9900" dirty="0" smtClean="0">
                <a:solidFill>
                  <a:schemeClr val="bg1">
                    <a:lumMod val="50000"/>
                  </a:schemeClr>
                </a:solidFill>
              </a:rPr>
              <a:t>„         “</a:t>
            </a:r>
            <a:endParaRPr lang="de-DE" sz="19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Was ist </a:t>
            </a:r>
            <a:r>
              <a:rPr lang="de-DE" dirty="0" err="1" smtClean="0"/>
              <a:t>CodeNarc</a:t>
            </a:r>
            <a:r>
              <a:rPr lang="de-DE" dirty="0" smtClean="0"/>
              <a:t>?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1187624" y="1367999"/>
            <a:ext cx="6768752" cy="4824000"/>
          </a:xfrm>
        </p:spPr>
        <p:txBody>
          <a:bodyPr/>
          <a:lstStyle/>
          <a:p>
            <a:pPr marL="0" indent="3175" algn="ctr">
              <a:buNone/>
            </a:pPr>
            <a:endParaRPr lang="de-DE" dirty="0" smtClean="0"/>
          </a:p>
          <a:p>
            <a:pPr marL="0" indent="3175" algn="ctr">
              <a:buNone/>
            </a:pPr>
            <a:endParaRPr lang="de-DE" sz="2400" dirty="0" smtClean="0">
              <a:solidFill>
                <a:schemeClr val="tx1"/>
              </a:solidFill>
            </a:endParaRPr>
          </a:p>
          <a:p>
            <a:pPr marL="0" indent="3175" algn="ctr">
              <a:buNone/>
            </a:pPr>
            <a:endParaRPr lang="de-DE" sz="2400" dirty="0" smtClean="0">
              <a:solidFill>
                <a:schemeClr val="tx1"/>
              </a:solidFill>
            </a:endParaRPr>
          </a:p>
          <a:p>
            <a:pPr marL="0" indent="3175" algn="ctr">
              <a:buNone/>
            </a:pPr>
            <a:endParaRPr lang="de-DE" sz="1800" dirty="0" smtClean="0">
              <a:solidFill>
                <a:schemeClr val="tx1"/>
              </a:solidFill>
            </a:endParaRPr>
          </a:p>
          <a:p>
            <a:pPr marL="0" indent="3175" algn="ctr">
              <a:buNone/>
            </a:pPr>
            <a:r>
              <a:rPr lang="de-DE" sz="2400" dirty="0" err="1" smtClean="0">
                <a:solidFill>
                  <a:schemeClr val="tx1"/>
                </a:solidFill>
              </a:rPr>
              <a:t>CodeNarc</a:t>
            </a:r>
            <a:r>
              <a:rPr lang="de-DE" sz="2400" dirty="0" smtClean="0">
                <a:solidFill>
                  <a:schemeClr val="tx1"/>
                </a:solidFill>
              </a:rPr>
              <a:t> </a:t>
            </a:r>
            <a:r>
              <a:rPr lang="de-DE" sz="2400" dirty="0" err="1" smtClean="0">
                <a:solidFill>
                  <a:schemeClr val="tx1"/>
                </a:solidFill>
              </a:rPr>
              <a:t>analyzes</a:t>
            </a:r>
            <a:r>
              <a:rPr lang="de-DE" sz="2400" dirty="0" smtClean="0">
                <a:solidFill>
                  <a:schemeClr val="tx1"/>
                </a:solidFill>
              </a:rPr>
              <a:t> Groovy </a:t>
            </a:r>
            <a:r>
              <a:rPr lang="de-DE" sz="2400" dirty="0" err="1" smtClean="0">
                <a:solidFill>
                  <a:schemeClr val="tx1"/>
                </a:solidFill>
              </a:rPr>
              <a:t>code</a:t>
            </a:r>
            <a:r>
              <a:rPr lang="de-DE" sz="2400" dirty="0" smtClean="0">
                <a:solidFill>
                  <a:schemeClr val="tx1"/>
                </a:solidFill>
              </a:rPr>
              <a:t> </a:t>
            </a:r>
            <a:r>
              <a:rPr lang="de-DE" sz="2400" dirty="0" err="1" smtClean="0">
                <a:solidFill>
                  <a:schemeClr val="tx1"/>
                </a:solidFill>
              </a:rPr>
              <a:t>for</a:t>
            </a:r>
            <a:r>
              <a:rPr lang="de-DE" sz="2400" dirty="0" smtClean="0">
                <a:solidFill>
                  <a:schemeClr val="tx1"/>
                </a:solidFill>
              </a:rPr>
              <a:t> </a:t>
            </a:r>
            <a:r>
              <a:rPr lang="de-DE" sz="2400" dirty="0" err="1" smtClean="0">
                <a:solidFill>
                  <a:schemeClr val="tx1"/>
                </a:solidFill>
              </a:rPr>
              <a:t>defects</a:t>
            </a:r>
            <a:r>
              <a:rPr lang="de-DE" sz="2400" dirty="0" smtClean="0">
                <a:solidFill>
                  <a:schemeClr val="tx1"/>
                </a:solidFill>
              </a:rPr>
              <a:t>, </a:t>
            </a:r>
            <a:r>
              <a:rPr lang="de-DE" sz="2400" dirty="0" err="1" smtClean="0">
                <a:solidFill>
                  <a:schemeClr val="tx1"/>
                </a:solidFill>
              </a:rPr>
              <a:t>bad</a:t>
            </a:r>
            <a:r>
              <a:rPr lang="de-DE" sz="2400" dirty="0" smtClean="0">
                <a:solidFill>
                  <a:schemeClr val="tx1"/>
                </a:solidFill>
              </a:rPr>
              <a:t> </a:t>
            </a:r>
            <a:r>
              <a:rPr lang="de-DE" sz="2400" dirty="0" err="1" smtClean="0">
                <a:solidFill>
                  <a:schemeClr val="tx1"/>
                </a:solidFill>
              </a:rPr>
              <a:t>practices</a:t>
            </a:r>
            <a:r>
              <a:rPr lang="de-DE" sz="2400" dirty="0" smtClean="0">
                <a:solidFill>
                  <a:schemeClr val="tx1"/>
                </a:solidFill>
              </a:rPr>
              <a:t>, </a:t>
            </a:r>
            <a:r>
              <a:rPr lang="de-DE" sz="2400" dirty="0" err="1" smtClean="0">
                <a:solidFill>
                  <a:schemeClr val="tx1"/>
                </a:solidFill>
              </a:rPr>
              <a:t>inconsistencies</a:t>
            </a:r>
            <a:r>
              <a:rPr lang="de-DE" sz="2400" dirty="0" smtClean="0">
                <a:solidFill>
                  <a:schemeClr val="tx1"/>
                </a:solidFill>
              </a:rPr>
              <a:t>, style </a:t>
            </a:r>
            <a:r>
              <a:rPr lang="de-DE" sz="2400" dirty="0" err="1" smtClean="0">
                <a:solidFill>
                  <a:schemeClr val="tx1"/>
                </a:solidFill>
              </a:rPr>
              <a:t>issues</a:t>
            </a:r>
            <a:r>
              <a:rPr lang="de-DE" sz="2400" dirty="0" smtClean="0">
                <a:solidFill>
                  <a:schemeClr val="tx1"/>
                </a:solidFill>
              </a:rPr>
              <a:t> </a:t>
            </a:r>
            <a:r>
              <a:rPr lang="de-DE" sz="2400" dirty="0" err="1" smtClean="0">
                <a:solidFill>
                  <a:schemeClr val="tx1"/>
                </a:solidFill>
              </a:rPr>
              <a:t>and</a:t>
            </a:r>
            <a:r>
              <a:rPr lang="de-DE" sz="2400" dirty="0" smtClean="0">
                <a:solidFill>
                  <a:schemeClr val="tx1"/>
                </a:solidFill>
              </a:rPr>
              <a:t> </a:t>
            </a:r>
            <a:r>
              <a:rPr lang="de-DE" sz="2400" dirty="0" err="1" smtClean="0">
                <a:solidFill>
                  <a:schemeClr val="tx1"/>
                </a:solidFill>
              </a:rPr>
              <a:t>more</a:t>
            </a:r>
            <a:r>
              <a:rPr lang="de-DE" sz="2400" dirty="0" smtClean="0">
                <a:solidFill>
                  <a:schemeClr val="tx1"/>
                </a:solidFill>
              </a:rPr>
              <a:t>.</a:t>
            </a:r>
            <a:endParaRPr lang="de-DE" sz="2400" dirty="0">
              <a:solidFill>
                <a:schemeClr val="tx1"/>
              </a:solidFill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5220072" y="5733256"/>
            <a:ext cx="3441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hlinkClick r:id="rId2"/>
              </a:rPr>
              <a:t>http://codenarc.sourceforge.net/</a:t>
            </a:r>
            <a:endParaRPr lang="de-DE" dirty="0"/>
          </a:p>
        </p:txBody>
      </p:sp>
    </p:spTree>
  </p:cSld>
  <p:clrMapOvr>
    <a:masterClrMapping/>
  </p:clrMapOvr>
  <p:transition spd="slow" advTm="1000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Was ist </a:t>
            </a:r>
            <a:r>
              <a:rPr lang="de-DE" dirty="0" err="1" smtClean="0"/>
              <a:t>CodeNarc</a:t>
            </a:r>
            <a:r>
              <a:rPr lang="de-DE" dirty="0" smtClean="0"/>
              <a:t>?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Aktuelle Version </a:t>
            </a:r>
            <a:r>
              <a:rPr lang="de-DE" dirty="0" smtClean="0"/>
              <a:t>0.15</a:t>
            </a:r>
            <a:endParaRPr lang="de-DE" dirty="0" smtClean="0"/>
          </a:p>
          <a:p>
            <a:r>
              <a:rPr lang="de-DE" dirty="0" smtClean="0"/>
              <a:t>Bibliothek ist im </a:t>
            </a:r>
            <a:r>
              <a:rPr lang="de-DE" dirty="0" err="1" smtClean="0"/>
              <a:t>Maven</a:t>
            </a:r>
            <a:r>
              <a:rPr lang="de-DE" dirty="0" smtClean="0"/>
              <a:t> Central Repository verfügbar</a:t>
            </a:r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264 </a:t>
            </a:r>
            <a:r>
              <a:rPr lang="de-DE" dirty="0" smtClean="0"/>
              <a:t>Regeln in kategorisierten Regelwerken</a:t>
            </a:r>
          </a:p>
          <a:p>
            <a:r>
              <a:rPr lang="de-DE" dirty="0" smtClean="0"/>
              <a:t>Verschiedene Arten von Reports: XML, HTML, Text</a:t>
            </a:r>
          </a:p>
          <a:p>
            <a:r>
              <a:rPr lang="de-DE" dirty="0" smtClean="0"/>
              <a:t>Kontakt zu den Entwicklern Chris Mair und Hamlet </a:t>
            </a:r>
            <a:r>
              <a:rPr lang="de-DE" dirty="0" err="1" smtClean="0"/>
              <a:t>D'Arcy</a:t>
            </a:r>
            <a:r>
              <a:rPr lang="de-DE" dirty="0" smtClean="0"/>
              <a:t> via Mailing-Liste, </a:t>
            </a:r>
            <a:r>
              <a:rPr lang="de-DE" dirty="0" err="1" smtClean="0"/>
              <a:t>BugTracker</a:t>
            </a:r>
            <a:r>
              <a:rPr lang="de-DE" dirty="0" smtClean="0"/>
              <a:t> oder </a:t>
            </a:r>
            <a:r>
              <a:rPr lang="de-DE" dirty="0" err="1" smtClean="0"/>
              <a:t>Twitter</a:t>
            </a:r>
            <a:endParaRPr lang="de-DE" dirty="0" smtClean="0"/>
          </a:p>
        </p:txBody>
      </p:sp>
      <p:sp>
        <p:nvSpPr>
          <p:cNvPr id="6" name="Textfeld 5"/>
          <p:cNvSpPr txBox="1"/>
          <p:nvPr/>
        </p:nvSpPr>
        <p:spPr>
          <a:xfrm>
            <a:off x="1907704" y="2527736"/>
            <a:ext cx="487024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de-DE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de-DE" dirty="0" err="1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dependency</a:t>
            </a:r>
            <a:r>
              <a:rPr lang="de-DE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>
              <a:buNone/>
            </a:pPr>
            <a:r>
              <a:rPr lang="de-DE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    &lt;</a:t>
            </a:r>
            <a:r>
              <a:rPr lang="de-DE" dirty="0" err="1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groupId</a:t>
            </a:r>
            <a:r>
              <a:rPr lang="de-DE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de-DE" dirty="0" err="1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org.codenarc</a:t>
            </a:r>
            <a:r>
              <a:rPr lang="de-DE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de-DE" dirty="0" err="1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groupId</a:t>
            </a:r>
            <a:r>
              <a:rPr lang="de-DE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>
              <a:buNone/>
            </a:pPr>
            <a:r>
              <a:rPr lang="de-DE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    &lt;</a:t>
            </a:r>
            <a:r>
              <a:rPr lang="de-DE" dirty="0" err="1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artifactId</a:t>
            </a:r>
            <a:r>
              <a:rPr lang="de-DE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de-DE" dirty="0" err="1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CodeNarc</a:t>
            </a:r>
            <a:r>
              <a:rPr lang="de-DE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de-DE" dirty="0" err="1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artifactId</a:t>
            </a:r>
            <a:r>
              <a:rPr lang="de-DE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>
              <a:buNone/>
            </a:pPr>
            <a:r>
              <a:rPr lang="de-DE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    &lt;</a:t>
            </a:r>
            <a:r>
              <a:rPr lang="de-DE" dirty="0" err="1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version</a:t>
            </a:r>
            <a:r>
              <a:rPr lang="de-DE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&gt;0.15&lt;/</a:t>
            </a:r>
            <a:r>
              <a:rPr lang="de-DE" dirty="0" err="1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version</a:t>
            </a:r>
            <a:r>
              <a:rPr lang="de-DE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>
              <a:buNone/>
            </a:pPr>
            <a:r>
              <a:rPr lang="de-DE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de-DE" dirty="0" err="1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dependency</a:t>
            </a:r>
            <a:r>
              <a:rPr lang="de-DE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</p:txBody>
      </p:sp>
    </p:spTree>
  </p:cSld>
  <p:clrMapOvr>
    <a:masterClrMapping/>
  </p:clrMapOvr>
  <p:transition spd="slow" advTm="10000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Was ist </a:t>
            </a:r>
            <a:r>
              <a:rPr lang="de-DE" dirty="0" err="1" smtClean="0"/>
              <a:t>CodeNarc</a:t>
            </a:r>
            <a:r>
              <a:rPr lang="de-DE" dirty="0" smtClean="0"/>
              <a:t>?</a:t>
            </a:r>
          </a:p>
        </p:txBody>
      </p:sp>
      <p:pic>
        <p:nvPicPr>
          <p:cNvPr id="552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1412776"/>
            <a:ext cx="6336704" cy="3740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feld 4"/>
          <p:cNvSpPr txBox="1"/>
          <p:nvPr/>
        </p:nvSpPr>
        <p:spPr>
          <a:xfrm>
            <a:off x="2872657" y="5445224"/>
            <a:ext cx="33986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400" b="1" dirty="0" smtClean="0"/>
              <a:t>Beispiel HTML-Report</a:t>
            </a:r>
            <a:endParaRPr lang="de-DE" sz="2400" b="1" dirty="0"/>
          </a:p>
        </p:txBody>
      </p:sp>
    </p:spTree>
  </p:cSld>
  <p:clrMapOvr>
    <a:masterClrMapping/>
  </p:clrMapOvr>
  <p:transition spd="slow" advTm="10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2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CodeNarc</a:t>
            </a:r>
            <a:r>
              <a:rPr lang="de-DE" dirty="0" smtClean="0"/>
              <a:t> Regeln und Regelwerke</a:t>
            </a:r>
            <a:endParaRPr lang="de-DE" dirty="0"/>
          </a:p>
        </p:txBody>
      </p:sp>
    </p:spTree>
  </p:cSld>
  <p:clrMapOvr>
    <a:masterClrMapping/>
  </p:clrMapOvr>
  <p:transition spd="slow" advTm="1000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 - OC Vorlage lokal">
  <a:themeElements>
    <a:clrScheme name="OC 2009">
      <a:dk1>
        <a:srgbClr val="1E2959"/>
      </a:dk1>
      <a:lt1>
        <a:srgbClr val="FFFFFF"/>
      </a:lt1>
      <a:dk2>
        <a:srgbClr val="000000"/>
      </a:dk2>
      <a:lt2>
        <a:srgbClr val="B0B3B2"/>
      </a:lt2>
      <a:accent1>
        <a:srgbClr val="4F5151"/>
      </a:accent1>
      <a:accent2>
        <a:srgbClr val="979A99"/>
      </a:accent2>
      <a:accent3>
        <a:srgbClr val="B0B3B2"/>
      </a:accent3>
      <a:accent4>
        <a:srgbClr val="F2CC23"/>
      </a:accent4>
      <a:accent5>
        <a:srgbClr val="C73E3A"/>
      </a:accent5>
      <a:accent6>
        <a:srgbClr val="377BBA"/>
      </a:accent6>
      <a:hlink>
        <a:srgbClr val="377BBA"/>
      </a:hlink>
      <a:folHlink>
        <a:srgbClr val="1E2959"/>
      </a:folHlink>
    </a:clrScheme>
    <a:fontScheme name="OC 2009">
      <a:majorFont>
        <a:latin typeface="Arial"/>
        <a:ea typeface="ヒラギノ角ゴ Pro W3"/>
        <a:cs typeface=""/>
      </a:majorFont>
      <a:minorFont>
        <a:latin typeface="Arial"/>
        <a:ea typeface="ヒラギノ角ゴ Pro W3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p:properties xmlns:p="http://schemas.microsoft.com/office/2006/metadata/properties" xmlns:xsi="http://www.w3.org/2001/XMLSchema-instance">
  <documentManagement>
    <_dlc_DocId xmlns="8cc9f148-63af-4ae4-b4c0-3a33ca8129b3">DOCID-7-65</_dlc_DocId>
    <_dlc_DocIdUrl xmlns="8cc9f148-63af-4ae4-b4c0-3a33ca8129b3">
      <Url>https://portal.opitz-consulting.de/_layouts/DocIdRedir.aspx?ID=DOCID-7-65</Url>
      <Description>DOCID-7-65</Description>
    </_dlc_DocIdUrl>
  </documentManagement>
</p:properti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F0B52A70371B6E438CF9C392B7191A29" ma:contentTypeVersion="11" ma:contentTypeDescription="Ein neues Dokument erstellen." ma:contentTypeScope="" ma:versionID="3e0049091e97ddc6c5a9b1c13a68b96a">
  <xsd:schema xmlns:xsd="http://www.w3.org/2001/XMLSchema" xmlns:xs="http://www.w3.org/2001/XMLSchema" xmlns:p="http://schemas.microsoft.com/office/2006/metadata/properties" xmlns:ns2="8cc9f148-63af-4ae4-b4c0-3a33ca8129b3" targetNamespace="http://schemas.microsoft.com/office/2006/metadata/properties" ma:root="true" ma:fieldsID="387f7d665b09c33f4d21a96ec7b2b776" ns2:_="">
    <xsd:import namespace="8cc9f148-63af-4ae4-b4c0-3a33ca8129b3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cc9f148-63af-4ae4-b4c0-3a33ca8129b3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Wert der Dokument-ID" ma:description="Der Wert der diesem Element zugewiesenen Dokument-ID." ma:internalName="_dlc_DocId" ma:readOnly="true">
      <xsd:simpleType>
        <xsd:restriction base="dms:Text"/>
      </xsd:simpleType>
    </xsd:element>
    <xsd:element name="_dlc_DocIdUrl" ma:index="9" nillable="true" ma:displayName="Dokument-ID" ma:description="Permanenter Hyperlink zu diesem Dok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E7A0F45-7BDE-4AA7-A1BB-E146938E811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D36A60C-181D-47DA-909E-3F329EE9755B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AF7E4967-43BC-4F71-AEEC-BDE09349FE60}">
  <ds:schemaRefs>
    <ds:schemaRef ds:uri="http://schemas.microsoft.com/office/2006/metadata/properties"/>
    <ds:schemaRef ds:uri="8cc9f148-63af-4ae4-b4c0-3a33ca8129b3"/>
  </ds:schemaRefs>
</ds:datastoreItem>
</file>

<file path=customXml/itemProps4.xml><?xml version="1.0" encoding="utf-8"?>
<ds:datastoreItem xmlns:ds="http://schemas.openxmlformats.org/officeDocument/2006/customXml" ds:itemID="{C7C1A758-3BEA-47D2-B285-59AD51FEA79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cc9f148-63af-4ae4-b4c0-3a33ca8129b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2 - OC Vorlage lokal</Template>
  <TotalTime>0</TotalTime>
  <Words>591</Words>
  <Application>Microsoft Office PowerPoint</Application>
  <PresentationFormat>Bildschirmpräsentation (4:3)</PresentationFormat>
  <Paragraphs>186</Paragraphs>
  <Slides>39</Slides>
  <Notes>5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39</vt:i4>
      </vt:variant>
    </vt:vector>
  </HeadingPairs>
  <TitlesOfParts>
    <vt:vector size="40" baseType="lpstr">
      <vt:lpstr>2 - OC Vorlage lokal</vt:lpstr>
      <vt:lpstr>Statische Code-Analyse für  Groovy &amp; Grails mit CodeNarc</vt:lpstr>
      <vt:lpstr>Stefan Glase</vt:lpstr>
      <vt:lpstr>Folie 3</vt:lpstr>
      <vt:lpstr>Agenda</vt:lpstr>
      <vt:lpstr>Was ist CodeNarc?</vt:lpstr>
      <vt:lpstr>Was ist CodeNarc?</vt:lpstr>
      <vt:lpstr>Was ist CodeNarc?</vt:lpstr>
      <vt:lpstr>Was ist CodeNarc?</vt:lpstr>
      <vt:lpstr>CodeNarc Regeln und Regelwerke</vt:lpstr>
      <vt:lpstr>CodeNarc Regeln und Regelwerke</vt:lpstr>
      <vt:lpstr>CodeNarc Regeln und Regelwerke</vt:lpstr>
      <vt:lpstr>CodeNarc Regeln und Regelwerke</vt:lpstr>
      <vt:lpstr>CodeNarc im Browser</vt:lpstr>
      <vt:lpstr>CodeNarc im Browser</vt:lpstr>
      <vt:lpstr>CodeNarc im Browser</vt:lpstr>
      <vt:lpstr>Eigene CodeNarc Regeln erstellen</vt:lpstr>
      <vt:lpstr>Eigene CodeNarc Regeln erstellen</vt:lpstr>
      <vt:lpstr>Eigene CodeNarc Regeln erstellen</vt:lpstr>
      <vt:lpstr>Eigene CodeNarc Regeln erstellen</vt:lpstr>
      <vt:lpstr>Eigene CodeNarc Regeln erstellen</vt:lpstr>
      <vt:lpstr>Eigene CodeNarc Regeln erstellen</vt:lpstr>
      <vt:lpstr>Eigene CodeNarc Regeln erstellen</vt:lpstr>
      <vt:lpstr>Eigene CodeNarc Regeln erstellen</vt:lpstr>
      <vt:lpstr>Eigene CodeNarc Regeln erstellen</vt:lpstr>
      <vt:lpstr>Eigene CodeNarc Regeln erstellen</vt:lpstr>
      <vt:lpstr>Integration in Gradle-basierte Groovy-Anwendungen</vt:lpstr>
      <vt:lpstr>Integration in Gradle-basierte Groovy-Anwendungen</vt:lpstr>
      <vt:lpstr>Integration in Gradle-basierte Groovy-Anwendungen</vt:lpstr>
      <vt:lpstr>Integration in Grails-Anwendungen</vt:lpstr>
      <vt:lpstr>Was ist Grails?</vt:lpstr>
      <vt:lpstr>Was ist Grails?</vt:lpstr>
      <vt:lpstr>Integration in Grails-Anwendungen</vt:lpstr>
      <vt:lpstr>Integration in Grails-Anwendungen</vt:lpstr>
      <vt:lpstr>Weitere Integrationsmöglichkeiten</vt:lpstr>
      <vt:lpstr>Weitere Integrationsmöglichkeiten</vt:lpstr>
      <vt:lpstr>Fazit</vt:lpstr>
      <vt:lpstr>Im Netz...</vt:lpstr>
      <vt:lpstr>Fragen und Antworten</vt:lpstr>
      <vt:lpstr>Kontakt</vt:lpstr>
    </vt:vector>
  </TitlesOfParts>
  <Company>OPITZ CONSULTING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Statische Code-Analyse für Groovy &amp; Grails mit CodeNarc</dc:title>
  <dc:subject/>
  <dc:creator>Stefan Glase</dc:creator>
  <cp:keywords>CodeNarc, Groovy, Grails, Java, Statische Codeanalyse</cp:keywords>
  <dc:description>Dieser Vortrag stellt CodeNarc - ein Werkzeug für die statische Code-Analyse für Groovy &amp; Grails - vor. Mit CodeNarc kann Groovy-Code auf Defekte, schlechte Praktiken, Inkonsistenzen und Formatfehler überprüft werden. CodeNarc stellt außerdem ein flexibles Framework für Regeln und Regelwerke bereit. Über Plugins kann CodeNarc in das Build-Management über Ant, Maven, Gradle, Grails, Griffon, Sonar und Hudson eingebunden werden. Eine Live-Demo demonstriert den Einsatz von CodeNarc.</dc:description>
  <cp:lastModifiedBy>Stefan Glase</cp:lastModifiedBy>
  <cp:revision>105</cp:revision>
  <dcterms:created xsi:type="dcterms:W3CDTF">2011-06-06T07:05:48Z</dcterms:created>
  <dcterms:modified xsi:type="dcterms:W3CDTF">2011-09-02T08:09:09Z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0x010100F0B52A70371B6E438CF9C392B7191A29</vt:lpwstr>
  </property>
  <property fmtid="{D5CDD505-2E9C-101B-9397-08002B2CF9AE}" pid="3" name="_dlc_DocIdItemGuid">
    <vt:lpwstr>9e5dab3a-7ee8-4d92-9ab1-fba94f59fc4a</vt:lpwstr>
  </property>
</Properties>
</file>