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5"/>
  </p:sldMasterIdLst>
  <p:notesMasterIdLst>
    <p:notesMasterId r:id="rId42"/>
  </p:notesMasterIdLst>
  <p:handoutMasterIdLst>
    <p:handoutMasterId r:id="rId43"/>
  </p:handoutMasterIdLst>
  <p:sldIdLst>
    <p:sldId id="256" r:id="rId6"/>
    <p:sldId id="257" r:id="rId7"/>
    <p:sldId id="324" r:id="rId8"/>
    <p:sldId id="259" r:id="rId9"/>
    <p:sldId id="274" r:id="rId10"/>
    <p:sldId id="307" r:id="rId11"/>
    <p:sldId id="312" r:id="rId12"/>
    <p:sldId id="308" r:id="rId13"/>
    <p:sldId id="317" r:id="rId14"/>
    <p:sldId id="318" r:id="rId15"/>
    <p:sldId id="326" r:id="rId16"/>
    <p:sldId id="319" r:id="rId17"/>
    <p:sldId id="320" r:id="rId18"/>
    <p:sldId id="325" r:id="rId19"/>
    <p:sldId id="306" r:id="rId20"/>
    <p:sldId id="295" r:id="rId21"/>
    <p:sldId id="297" r:id="rId22"/>
    <p:sldId id="298" r:id="rId23"/>
    <p:sldId id="301" r:id="rId24"/>
    <p:sldId id="302" r:id="rId25"/>
    <p:sldId id="299" r:id="rId26"/>
    <p:sldId id="300" r:id="rId27"/>
    <p:sldId id="310" r:id="rId28"/>
    <p:sldId id="323" r:id="rId29"/>
    <p:sldId id="304" r:id="rId30"/>
    <p:sldId id="305" r:id="rId31"/>
    <p:sldId id="303" r:id="rId32"/>
    <p:sldId id="311" r:id="rId33"/>
    <p:sldId id="322" r:id="rId34"/>
    <p:sldId id="321" r:id="rId35"/>
    <p:sldId id="309" r:id="rId36"/>
    <p:sldId id="313" r:id="rId37"/>
    <p:sldId id="266" r:id="rId38"/>
    <p:sldId id="265" r:id="rId39"/>
    <p:sldId id="262" r:id="rId40"/>
    <p:sldId id="316" r:id="rId4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4" autoAdjust="0"/>
    <p:restoredTop sz="90595" autoAdjust="0"/>
  </p:normalViewPr>
  <p:slideViewPr>
    <p:cSldViewPr>
      <p:cViewPr varScale="1">
        <p:scale>
          <a:sx n="69" d="100"/>
          <a:sy n="69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A44078-6723-471E-9EE8-E500D68F584B}" type="doc">
      <dgm:prSet loTypeId="urn:microsoft.com/office/officeart/2005/8/layout/matrix1" loCatId="matrix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de-DE"/>
        </a:p>
      </dgm:t>
    </dgm:pt>
    <dgm:pt modelId="{322F7167-D7E5-435C-A8CC-52B42FC6266D}">
      <dgm:prSet phldrT="[Text]"/>
      <dgm:spPr/>
      <dgm:t>
        <a:bodyPr/>
        <a:lstStyle/>
        <a:p>
          <a:r>
            <a:rPr lang="de-DE" b="1" dirty="0" err="1" smtClean="0">
              <a:solidFill>
                <a:schemeClr val="tx2"/>
              </a:solidFill>
            </a:rPr>
            <a:t>Grails</a:t>
          </a:r>
          <a:endParaRPr lang="de-DE" b="1" dirty="0">
            <a:solidFill>
              <a:schemeClr val="tx2"/>
            </a:solidFill>
          </a:endParaRPr>
        </a:p>
      </dgm:t>
    </dgm:pt>
    <dgm:pt modelId="{4F1DB36A-DA11-4FC6-B205-425407F144A3}" type="parTrans" cxnId="{50E8153B-4E47-44FC-B6BE-4CD8520B6BC2}">
      <dgm:prSet/>
      <dgm:spPr/>
      <dgm:t>
        <a:bodyPr/>
        <a:lstStyle/>
        <a:p>
          <a:endParaRPr lang="de-DE"/>
        </a:p>
      </dgm:t>
    </dgm:pt>
    <dgm:pt modelId="{106FF330-C0D9-40BC-91A0-3C43A17B8498}" type="sibTrans" cxnId="{50E8153B-4E47-44FC-B6BE-4CD8520B6BC2}">
      <dgm:prSet/>
      <dgm:spPr/>
      <dgm:t>
        <a:bodyPr/>
        <a:lstStyle/>
        <a:p>
          <a:endParaRPr lang="de-DE"/>
        </a:p>
      </dgm:t>
    </dgm:pt>
    <dgm:pt modelId="{50C3BD8F-FA35-49F1-A571-92963C2C793A}">
      <dgm:prSet phldrT="[Text]"/>
      <dgm:spPr>
        <a:solidFill>
          <a:srgbClr val="92D050"/>
        </a:solidFill>
      </dgm:spPr>
      <dgm:t>
        <a:bodyPr/>
        <a:lstStyle/>
        <a:p>
          <a:r>
            <a:rPr lang="de-DE" smtClean="0"/>
            <a:t>Spring</a:t>
          </a:r>
          <a:endParaRPr lang="de-DE" dirty="0"/>
        </a:p>
      </dgm:t>
    </dgm:pt>
    <dgm:pt modelId="{9BB94167-7A35-4231-AA02-49CB216E6D62}" type="parTrans" cxnId="{A4303F15-0D9A-4086-AE14-98BBB28075D6}">
      <dgm:prSet/>
      <dgm:spPr/>
      <dgm:t>
        <a:bodyPr/>
        <a:lstStyle/>
        <a:p>
          <a:endParaRPr lang="de-DE"/>
        </a:p>
      </dgm:t>
    </dgm:pt>
    <dgm:pt modelId="{C472C849-4A5C-43BB-903D-5ED6B655CEEC}" type="sibTrans" cxnId="{A4303F15-0D9A-4086-AE14-98BBB28075D6}">
      <dgm:prSet/>
      <dgm:spPr/>
      <dgm:t>
        <a:bodyPr/>
        <a:lstStyle/>
        <a:p>
          <a:endParaRPr lang="de-DE"/>
        </a:p>
      </dgm:t>
    </dgm:pt>
    <dgm:pt modelId="{3EA38FB7-077E-4699-860B-B7481A9FF50F}">
      <dgm:prSet phldrT="[Text]"/>
      <dgm:spPr>
        <a:solidFill>
          <a:schemeClr val="tx1"/>
        </a:solidFill>
      </dgm:spPr>
      <dgm:t>
        <a:bodyPr/>
        <a:lstStyle/>
        <a:p>
          <a:r>
            <a:rPr lang="de-DE" smtClean="0"/>
            <a:t>Groovy</a:t>
          </a:r>
          <a:endParaRPr lang="de-DE" dirty="0"/>
        </a:p>
      </dgm:t>
    </dgm:pt>
    <dgm:pt modelId="{4DD7F543-659B-4F40-8415-BF27977ED8CD}" type="parTrans" cxnId="{BD74DB50-200D-4700-A3BD-7C0511274F22}">
      <dgm:prSet/>
      <dgm:spPr/>
      <dgm:t>
        <a:bodyPr/>
        <a:lstStyle/>
        <a:p>
          <a:endParaRPr lang="de-DE"/>
        </a:p>
      </dgm:t>
    </dgm:pt>
    <dgm:pt modelId="{68EF7038-8C23-4620-9AB0-30A383CCC59B}" type="sibTrans" cxnId="{BD74DB50-200D-4700-A3BD-7C0511274F22}">
      <dgm:prSet/>
      <dgm:spPr/>
      <dgm:t>
        <a:bodyPr/>
        <a:lstStyle/>
        <a:p>
          <a:endParaRPr lang="de-DE"/>
        </a:p>
      </dgm:t>
    </dgm:pt>
    <dgm:pt modelId="{F7671500-8297-4F3E-BDCE-879BE72411ED}">
      <dgm:prSet phldrT="[Text]"/>
      <dgm:spPr/>
      <dgm:t>
        <a:bodyPr/>
        <a:lstStyle/>
        <a:p>
          <a:r>
            <a:rPr lang="de-DE" smtClean="0"/>
            <a:t>Hibernate</a:t>
          </a:r>
          <a:endParaRPr lang="de-DE" dirty="0"/>
        </a:p>
      </dgm:t>
    </dgm:pt>
    <dgm:pt modelId="{6A162757-755C-4BE7-A32E-0D79424AAB30}" type="parTrans" cxnId="{796A0834-7EE0-4FCF-8BCA-2A3F4B0F8FBB}">
      <dgm:prSet/>
      <dgm:spPr/>
      <dgm:t>
        <a:bodyPr/>
        <a:lstStyle/>
        <a:p>
          <a:endParaRPr lang="de-DE"/>
        </a:p>
      </dgm:t>
    </dgm:pt>
    <dgm:pt modelId="{E5521926-4E6E-4688-9BFB-89AD5F90115B}" type="sibTrans" cxnId="{796A0834-7EE0-4FCF-8BCA-2A3F4B0F8FBB}">
      <dgm:prSet/>
      <dgm:spPr/>
      <dgm:t>
        <a:bodyPr/>
        <a:lstStyle/>
        <a:p>
          <a:endParaRPr lang="de-DE"/>
        </a:p>
      </dgm:t>
    </dgm:pt>
    <dgm:pt modelId="{7D353D93-D951-4728-A871-2B312A5FAE0D}">
      <dgm:prSet phldrT="[Text]"/>
      <dgm:spPr/>
      <dgm:t>
        <a:bodyPr/>
        <a:lstStyle/>
        <a:p>
          <a:r>
            <a:rPr lang="de-DE" smtClean="0"/>
            <a:t>SiteMesh</a:t>
          </a:r>
          <a:endParaRPr lang="de-DE" dirty="0"/>
        </a:p>
      </dgm:t>
    </dgm:pt>
    <dgm:pt modelId="{E6C0A325-08B0-4A14-B39C-CBE8CF28F93A}" type="parTrans" cxnId="{2F7114BA-DE38-44AF-B2B1-36241EBDACDE}">
      <dgm:prSet/>
      <dgm:spPr/>
      <dgm:t>
        <a:bodyPr/>
        <a:lstStyle/>
        <a:p>
          <a:endParaRPr lang="de-DE"/>
        </a:p>
      </dgm:t>
    </dgm:pt>
    <dgm:pt modelId="{701BD626-1384-439B-863C-EAB96A370847}" type="sibTrans" cxnId="{2F7114BA-DE38-44AF-B2B1-36241EBDACDE}">
      <dgm:prSet/>
      <dgm:spPr/>
      <dgm:t>
        <a:bodyPr/>
        <a:lstStyle/>
        <a:p>
          <a:endParaRPr lang="de-DE"/>
        </a:p>
      </dgm:t>
    </dgm:pt>
    <dgm:pt modelId="{00F9D2A5-285E-4263-BDA4-C5ECC3BB5457}" type="pres">
      <dgm:prSet presAssocID="{2CA44078-6723-471E-9EE8-E500D68F584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66C5C42-6939-480F-9798-40DDC3EDD9FB}" type="pres">
      <dgm:prSet presAssocID="{2CA44078-6723-471E-9EE8-E500D68F584B}" presName="matrix" presStyleCnt="0"/>
      <dgm:spPr/>
      <dgm:t>
        <a:bodyPr/>
        <a:lstStyle/>
        <a:p>
          <a:endParaRPr lang="de-DE"/>
        </a:p>
      </dgm:t>
    </dgm:pt>
    <dgm:pt modelId="{2C465FEE-CF80-4909-804E-3204153E6FF1}" type="pres">
      <dgm:prSet presAssocID="{2CA44078-6723-471E-9EE8-E500D68F584B}" presName="tile1" presStyleLbl="node1" presStyleIdx="0" presStyleCnt="4"/>
      <dgm:spPr/>
      <dgm:t>
        <a:bodyPr/>
        <a:lstStyle/>
        <a:p>
          <a:endParaRPr lang="de-DE"/>
        </a:p>
      </dgm:t>
    </dgm:pt>
    <dgm:pt modelId="{D057D4C4-7C7C-437F-9AA7-E77B3A3EC01F}" type="pres">
      <dgm:prSet presAssocID="{2CA44078-6723-471E-9EE8-E500D68F584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83AB4E9-A066-4C32-9B94-64C1161EA86D}" type="pres">
      <dgm:prSet presAssocID="{2CA44078-6723-471E-9EE8-E500D68F584B}" presName="tile2" presStyleLbl="node1" presStyleIdx="1" presStyleCnt="4"/>
      <dgm:spPr/>
      <dgm:t>
        <a:bodyPr/>
        <a:lstStyle/>
        <a:p>
          <a:endParaRPr lang="de-DE"/>
        </a:p>
      </dgm:t>
    </dgm:pt>
    <dgm:pt modelId="{707396D3-4F4C-4E1B-AE8E-A842EB5E2755}" type="pres">
      <dgm:prSet presAssocID="{2CA44078-6723-471E-9EE8-E500D68F584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BCBC29C-5067-4C24-BDB5-16718A53AE6A}" type="pres">
      <dgm:prSet presAssocID="{2CA44078-6723-471E-9EE8-E500D68F584B}" presName="tile3" presStyleLbl="node1" presStyleIdx="2" presStyleCnt="4"/>
      <dgm:spPr/>
      <dgm:t>
        <a:bodyPr/>
        <a:lstStyle/>
        <a:p>
          <a:endParaRPr lang="de-DE"/>
        </a:p>
      </dgm:t>
    </dgm:pt>
    <dgm:pt modelId="{94717272-4243-488C-95AF-FD69DB98ADDE}" type="pres">
      <dgm:prSet presAssocID="{2CA44078-6723-471E-9EE8-E500D68F584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498BBB4-A080-4839-A4BC-B30620E40F49}" type="pres">
      <dgm:prSet presAssocID="{2CA44078-6723-471E-9EE8-E500D68F584B}" presName="tile4" presStyleLbl="node1" presStyleIdx="3" presStyleCnt="4"/>
      <dgm:spPr/>
      <dgm:t>
        <a:bodyPr/>
        <a:lstStyle/>
        <a:p>
          <a:endParaRPr lang="de-DE"/>
        </a:p>
      </dgm:t>
    </dgm:pt>
    <dgm:pt modelId="{D19FF58C-E800-439B-B9A6-81525D5A3885}" type="pres">
      <dgm:prSet presAssocID="{2CA44078-6723-471E-9EE8-E500D68F584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EA20F8-272A-400E-B692-FE1C3CF6C51C}" type="pres">
      <dgm:prSet presAssocID="{2CA44078-6723-471E-9EE8-E500D68F584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</dgm:ptLst>
  <dgm:cxnLst>
    <dgm:cxn modelId="{FA87375C-D0A7-4452-B481-67F727AAA2AA}" type="presOf" srcId="{F7671500-8297-4F3E-BDCE-879BE72411ED}" destId="{2BCBC29C-5067-4C24-BDB5-16718A53AE6A}" srcOrd="0" destOrd="0" presId="urn:microsoft.com/office/officeart/2005/8/layout/matrix1"/>
    <dgm:cxn modelId="{1E87FFFD-6E68-4A9F-82A9-205D3F5EF0EF}" type="presOf" srcId="{50C3BD8F-FA35-49F1-A571-92963C2C793A}" destId="{2C465FEE-CF80-4909-804E-3204153E6FF1}" srcOrd="0" destOrd="0" presId="urn:microsoft.com/office/officeart/2005/8/layout/matrix1"/>
    <dgm:cxn modelId="{3BC4F52A-0D84-4006-A828-69AD9FE7BBD7}" type="presOf" srcId="{7D353D93-D951-4728-A871-2B312A5FAE0D}" destId="{D19FF58C-E800-439B-B9A6-81525D5A3885}" srcOrd="1" destOrd="0" presId="urn:microsoft.com/office/officeart/2005/8/layout/matrix1"/>
    <dgm:cxn modelId="{EF2ED0C1-7510-4117-A3B4-E1722361DB55}" type="presOf" srcId="{2CA44078-6723-471E-9EE8-E500D68F584B}" destId="{00F9D2A5-285E-4263-BDA4-C5ECC3BB5457}" srcOrd="0" destOrd="0" presId="urn:microsoft.com/office/officeart/2005/8/layout/matrix1"/>
    <dgm:cxn modelId="{A4303F15-0D9A-4086-AE14-98BBB28075D6}" srcId="{322F7167-D7E5-435C-A8CC-52B42FC6266D}" destId="{50C3BD8F-FA35-49F1-A571-92963C2C793A}" srcOrd="0" destOrd="0" parTransId="{9BB94167-7A35-4231-AA02-49CB216E6D62}" sibTransId="{C472C849-4A5C-43BB-903D-5ED6B655CEEC}"/>
    <dgm:cxn modelId="{796A0834-7EE0-4FCF-8BCA-2A3F4B0F8FBB}" srcId="{322F7167-D7E5-435C-A8CC-52B42FC6266D}" destId="{F7671500-8297-4F3E-BDCE-879BE72411ED}" srcOrd="2" destOrd="0" parTransId="{6A162757-755C-4BE7-A32E-0D79424AAB30}" sibTransId="{E5521926-4E6E-4688-9BFB-89AD5F90115B}"/>
    <dgm:cxn modelId="{2F7114BA-DE38-44AF-B2B1-36241EBDACDE}" srcId="{322F7167-D7E5-435C-A8CC-52B42FC6266D}" destId="{7D353D93-D951-4728-A871-2B312A5FAE0D}" srcOrd="3" destOrd="0" parTransId="{E6C0A325-08B0-4A14-B39C-CBE8CF28F93A}" sibTransId="{701BD626-1384-439B-863C-EAB96A370847}"/>
    <dgm:cxn modelId="{F4103C12-A425-44D8-866D-553E2C235872}" type="presOf" srcId="{F7671500-8297-4F3E-BDCE-879BE72411ED}" destId="{94717272-4243-488C-95AF-FD69DB98ADDE}" srcOrd="1" destOrd="0" presId="urn:microsoft.com/office/officeart/2005/8/layout/matrix1"/>
    <dgm:cxn modelId="{6E08934A-26D5-4A10-9C2A-702221EB1C66}" type="presOf" srcId="{7D353D93-D951-4728-A871-2B312A5FAE0D}" destId="{F498BBB4-A080-4839-A4BC-B30620E40F49}" srcOrd="0" destOrd="0" presId="urn:microsoft.com/office/officeart/2005/8/layout/matrix1"/>
    <dgm:cxn modelId="{797A5495-0C2E-4990-B05E-B75AD751CE1E}" type="presOf" srcId="{50C3BD8F-FA35-49F1-A571-92963C2C793A}" destId="{D057D4C4-7C7C-437F-9AA7-E77B3A3EC01F}" srcOrd="1" destOrd="0" presId="urn:microsoft.com/office/officeart/2005/8/layout/matrix1"/>
    <dgm:cxn modelId="{50E8153B-4E47-44FC-B6BE-4CD8520B6BC2}" srcId="{2CA44078-6723-471E-9EE8-E500D68F584B}" destId="{322F7167-D7E5-435C-A8CC-52B42FC6266D}" srcOrd="0" destOrd="0" parTransId="{4F1DB36A-DA11-4FC6-B205-425407F144A3}" sibTransId="{106FF330-C0D9-40BC-91A0-3C43A17B8498}"/>
    <dgm:cxn modelId="{BB320B12-6487-4989-9CA8-ECD92005A8C1}" type="presOf" srcId="{3EA38FB7-077E-4699-860B-B7481A9FF50F}" destId="{707396D3-4F4C-4E1B-AE8E-A842EB5E2755}" srcOrd="1" destOrd="0" presId="urn:microsoft.com/office/officeart/2005/8/layout/matrix1"/>
    <dgm:cxn modelId="{E7A28185-E3B0-45A7-85E0-A10425BC2D41}" type="presOf" srcId="{3EA38FB7-077E-4699-860B-B7481A9FF50F}" destId="{C83AB4E9-A066-4C32-9B94-64C1161EA86D}" srcOrd="0" destOrd="0" presId="urn:microsoft.com/office/officeart/2005/8/layout/matrix1"/>
    <dgm:cxn modelId="{BDB2C959-37C7-4C56-8F10-702F4A7DD51B}" type="presOf" srcId="{322F7167-D7E5-435C-A8CC-52B42FC6266D}" destId="{D5EA20F8-272A-400E-B692-FE1C3CF6C51C}" srcOrd="0" destOrd="0" presId="urn:microsoft.com/office/officeart/2005/8/layout/matrix1"/>
    <dgm:cxn modelId="{BD74DB50-200D-4700-A3BD-7C0511274F22}" srcId="{322F7167-D7E5-435C-A8CC-52B42FC6266D}" destId="{3EA38FB7-077E-4699-860B-B7481A9FF50F}" srcOrd="1" destOrd="0" parTransId="{4DD7F543-659B-4F40-8415-BF27977ED8CD}" sibTransId="{68EF7038-8C23-4620-9AB0-30A383CCC59B}"/>
    <dgm:cxn modelId="{1767F454-5B5F-474C-BF93-C3BB5ECEBF28}" type="presParOf" srcId="{00F9D2A5-285E-4263-BDA4-C5ECC3BB5457}" destId="{B66C5C42-6939-480F-9798-40DDC3EDD9FB}" srcOrd="0" destOrd="0" presId="urn:microsoft.com/office/officeart/2005/8/layout/matrix1"/>
    <dgm:cxn modelId="{76204FB3-8E05-4F4F-B365-5B87C0DE2A86}" type="presParOf" srcId="{B66C5C42-6939-480F-9798-40DDC3EDD9FB}" destId="{2C465FEE-CF80-4909-804E-3204153E6FF1}" srcOrd="0" destOrd="0" presId="urn:microsoft.com/office/officeart/2005/8/layout/matrix1"/>
    <dgm:cxn modelId="{C1EDFD6D-B385-4009-A8E5-EC6C93564758}" type="presParOf" srcId="{B66C5C42-6939-480F-9798-40DDC3EDD9FB}" destId="{D057D4C4-7C7C-437F-9AA7-E77B3A3EC01F}" srcOrd="1" destOrd="0" presId="urn:microsoft.com/office/officeart/2005/8/layout/matrix1"/>
    <dgm:cxn modelId="{8108B6A2-826C-4FC1-A455-FD49DD2395EB}" type="presParOf" srcId="{B66C5C42-6939-480F-9798-40DDC3EDD9FB}" destId="{C83AB4E9-A066-4C32-9B94-64C1161EA86D}" srcOrd="2" destOrd="0" presId="urn:microsoft.com/office/officeart/2005/8/layout/matrix1"/>
    <dgm:cxn modelId="{873D8340-229C-4192-91F8-DFD8DB37E6BA}" type="presParOf" srcId="{B66C5C42-6939-480F-9798-40DDC3EDD9FB}" destId="{707396D3-4F4C-4E1B-AE8E-A842EB5E2755}" srcOrd="3" destOrd="0" presId="urn:microsoft.com/office/officeart/2005/8/layout/matrix1"/>
    <dgm:cxn modelId="{FEA720F6-1E1F-4B5B-A5F5-BBB07FCD547C}" type="presParOf" srcId="{B66C5C42-6939-480F-9798-40DDC3EDD9FB}" destId="{2BCBC29C-5067-4C24-BDB5-16718A53AE6A}" srcOrd="4" destOrd="0" presId="urn:microsoft.com/office/officeart/2005/8/layout/matrix1"/>
    <dgm:cxn modelId="{6FE32A3A-524F-4F4F-936F-C60ED5464C48}" type="presParOf" srcId="{B66C5C42-6939-480F-9798-40DDC3EDD9FB}" destId="{94717272-4243-488C-95AF-FD69DB98ADDE}" srcOrd="5" destOrd="0" presId="urn:microsoft.com/office/officeart/2005/8/layout/matrix1"/>
    <dgm:cxn modelId="{6908A325-AE22-470E-AA97-CCA57D133E7F}" type="presParOf" srcId="{B66C5C42-6939-480F-9798-40DDC3EDD9FB}" destId="{F498BBB4-A080-4839-A4BC-B30620E40F49}" srcOrd="6" destOrd="0" presId="urn:microsoft.com/office/officeart/2005/8/layout/matrix1"/>
    <dgm:cxn modelId="{A371FC35-7563-43E4-A854-1574026F0EA9}" type="presParOf" srcId="{B66C5C42-6939-480F-9798-40DDC3EDD9FB}" destId="{D19FF58C-E800-439B-B9A6-81525D5A3885}" srcOrd="7" destOrd="0" presId="urn:microsoft.com/office/officeart/2005/8/layout/matrix1"/>
    <dgm:cxn modelId="{FD6A170C-53B9-445D-81F1-81CFEC506CAC}" type="presParOf" srcId="{00F9D2A5-285E-4263-BDA4-C5ECC3BB5457}" destId="{D5EA20F8-272A-400E-B692-FE1C3CF6C51C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2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7E1CC-5804-4FAA-A440-E3B0242BB0EE}" type="datetimeFigureOut">
              <a:rPr lang="de-DE" smtClean="0"/>
              <a:pPr/>
              <a:t>12.06.2012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/>
            </a:lvl1pPr>
          </a:lstStyle>
          <a:p>
            <a:fld id="{9D7A4AB8-1B52-4FEE-B7F9-A2946B8488F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990" y="8588580"/>
            <a:ext cx="1189260" cy="4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75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2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A7168-685E-42A5-A6B5-B6E3AF6AADAA}" type="datetimeFigureOut">
              <a:rPr lang="de-DE" smtClean="0"/>
              <a:pPr/>
              <a:t>12.06.2012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286C6-4904-4CD0-891D-2F37ADC6A93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52" y="8572528"/>
            <a:ext cx="1189260" cy="4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22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769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 Java-Entwickler fallen hier sofort diverse Unterschiede zu altbekanntem Java-Code auf: 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Mit dem Schlüsselwort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werden dynamische Typen deklariert.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Die Sichtbarkeit von Methoden ist standardmäßig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Felder sind automatisch mittels Setter und Getter zugreifbar.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Semikolons am Zeilenende eines Ausdrucks sind optional.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Variablen innerhalb von Groovy Strings werden aufgelöst.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Schlüsselwort ist optional.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Es gibt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Map-Konstruktoren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für die Felder einer Groovy Bean.</a:t>
            </a:r>
          </a:p>
          <a:p>
            <a:pPr lvl="0">
              <a:buFontTx/>
              <a:buChar char="-"/>
            </a:pP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Für bestimmte Java-Ausdrücke wie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gibt es Kurzformen.</a:t>
            </a:r>
          </a:p>
          <a:p>
            <a:pPr lvl="0">
              <a:buFontTx/>
              <a:buChar char="-"/>
            </a:pP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33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36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7.jpeg"/><Relationship Id="rId7" Type="http://schemas.openxmlformats.org/officeDocument/2006/relationships/image" Target="../media/image4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eg"/><Relationship Id="rId11" Type="http://schemas.openxmlformats.org/officeDocument/2006/relationships/image" Target="../media/image20.png"/><Relationship Id="rId5" Type="http://schemas.openxmlformats.org/officeDocument/2006/relationships/image" Target="../media/image2.jpeg"/><Relationship Id="rId10" Type="http://schemas.openxmlformats.org/officeDocument/2006/relationships/image" Target="../media/image19.gif"/><Relationship Id="rId4" Type="http://schemas.openxmlformats.org/officeDocument/2006/relationships/image" Target="../media/image18.png"/><Relationship Id="rId9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17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20" name="Grafik 19" descr="RF-84596508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2" name="Grafik 21" descr="RF-200380389-001.jp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3" name="Grafik 22" descr="RF-IS725-063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4" name="Grafik 23" descr="RF-PAA152000062-neu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1" name="Grafik 30" descr="Headline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grpSp>
        <p:nvGrpSpPr>
          <p:cNvPr id="4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2" hasCustomPrompt="1"/>
          </p:nvPr>
        </p:nvSpPr>
        <p:spPr>
          <a:xfrm>
            <a:off x="6357938" y="3071810"/>
            <a:ext cx="2428875" cy="2357438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&lt;Bild zu Tätigkeitsfeld oder </a:t>
            </a:r>
            <a:r>
              <a:rPr lang="de-DE" dirty="0" err="1" smtClean="0"/>
              <a:t>Keyvisual</a:t>
            </a:r>
            <a:r>
              <a:rPr lang="de-DE" dirty="0" smtClean="0"/>
              <a:t> zu Thema&gt;</a:t>
            </a: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Logo</a:t>
            </a:r>
            <a:r>
              <a:rPr lang="de-DE" sz="1400" dirty="0" smtClean="0"/>
              <a:t>: Optional. </a:t>
            </a:r>
            <a:br>
              <a:rPr lang="de-DE" sz="1400" dirty="0" smtClean="0"/>
            </a:br>
            <a:r>
              <a:rPr lang="de-DE" sz="1400" dirty="0" smtClean="0"/>
              <a:t>Entweder ein Kunden/ oder themenbezogenes Logo verwenden.</a:t>
            </a:r>
            <a:r>
              <a:rPr lang="de-DE" sz="1400" baseline="0" dirty="0" smtClean="0"/>
              <a:t> </a:t>
            </a:r>
            <a:r>
              <a:rPr lang="de-DE" sz="1400" dirty="0" smtClean="0"/>
              <a:t>Ideal quadratisch, 3 Raster</a:t>
            </a:r>
            <a:r>
              <a:rPr lang="de-DE" sz="1400" baseline="0" dirty="0" smtClean="0"/>
              <a:t> breit.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8431200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57158" y="2714625"/>
            <a:ext cx="714375" cy="714375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algn="ctr">
              <a:buFontTx/>
              <a:buNone/>
              <a:defRPr sz="3800">
                <a:solidFill>
                  <a:schemeClr val="bg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1214414" y="2636438"/>
            <a:ext cx="5857916" cy="864000"/>
          </a:xfrm>
        </p:spPr>
        <p:txBody>
          <a:bodyPr anchor="b" anchorCtr="0">
            <a:noAutofit/>
          </a:bodyPr>
          <a:lstStyle>
            <a:lvl1pPr algn="l">
              <a:defRPr sz="2800" b="1" cap="none" baseline="0"/>
            </a:lvl1pPr>
          </a:lstStyle>
          <a:p>
            <a:r>
              <a:rPr lang="de-DE" dirty="0" smtClean="0"/>
              <a:t>(Titel des jeweiligen neuen Teils gemäß Agenda)</a:t>
            </a:r>
            <a:endParaRPr lang="de-DE" dirty="0"/>
          </a:p>
        </p:txBody>
      </p:sp>
      <p:sp>
        <p:nvSpPr>
          <p:cNvPr id="27" name="Rechteck 2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err="1" smtClean="0"/>
              <a:t>Teiltrenner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Trennseiten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zwischen Teilen in einer Präsentation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Bitte den Titel immer auf die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Agenda abstimmen.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Bitte die Teile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gemäß Agenda nummerieren.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Eine Grafik ist auf dieser Seite </a:t>
            </a:r>
            <a:r>
              <a:rPr lang="de-DE" sz="1400" b="1" u="sng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nicht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vorgesehen.</a:t>
            </a:r>
          </a:p>
        </p:txBody>
      </p:sp>
    </p:spTree>
  </p:cSld>
  <p:clrMapOvr>
    <a:masterClrMapping/>
  </p:clrMapOvr>
  <p:transition spd="slow" advTm="1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 und Antwor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6696000" cy="864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Fragen und Antworten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Fragen und Antworten: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kann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als Q&amp;A Folie verwendet werden, sofern dies überhaupt nötig ist.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Alten Folien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F&amp;A, Q&amp;A (mit/ohne Schatten, aus anderen Design abgekupfert oder wie auch immer, werden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NICHT MEHR EINGESETZT.)</a:t>
            </a:r>
            <a:endParaRPr lang="de-DE" sz="1400" b="1" dirty="0" smtClean="0"/>
          </a:p>
        </p:txBody>
      </p:sp>
      <p:pic>
        <p:nvPicPr>
          <p:cNvPr id="8" name="Picture 9" descr="PAA313000015-A3-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643050"/>
            <a:ext cx="8429684" cy="4143404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10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1fa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(bitte betiteln: Kontakt, Ansprechpartner o.ä.)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1357298"/>
            <a:ext cx="5857916" cy="785818"/>
          </a:xfrm>
        </p:spPr>
        <p:txBody>
          <a:bodyPr>
            <a:noAutofit/>
          </a:bodyPr>
          <a:lstStyle>
            <a:lvl1pPr>
              <a:buNone/>
              <a:defRPr sz="2200" b="1" baseline="0"/>
            </a:lvl1pPr>
            <a:lvl2pPr marL="361950" indent="-361950">
              <a:buNone/>
              <a:defRPr sz="18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Funktion auf 2. Abs. (2. Ebene)</a:t>
            </a:r>
          </a:p>
          <a:p>
            <a:pPr lvl="1"/>
            <a:r>
              <a:rPr lang="de-DE" dirty="0" smtClean="0"/>
              <a:t>&lt;Funktion&gt;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/>
          </p:nvPr>
        </p:nvSpPr>
        <p:spPr>
          <a:xfrm>
            <a:off x="6357950" y="1357298"/>
            <a:ext cx="2428892" cy="2428892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1. fach: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wird als vorletzte Folie genutzt,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um den individuellen Bezug zum Referenten herzustellen.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 muss ein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quadratisches Foto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des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Das Foto geht über 3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</a:t>
            </a:r>
            <a:r>
              <a:rPr lang="de-DE" sz="1400" b="0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vollst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 eingegeben werden</a:t>
            </a:r>
            <a:endParaRPr lang="de-DE" sz="1400" b="0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2357438"/>
            <a:ext cx="5857875" cy="1428752"/>
          </a:xfrm>
        </p:spPr>
        <p:txBody>
          <a:bodyPr anchor="b" anchorCtr="0">
            <a:noAutofit/>
          </a:bodyPr>
          <a:lstStyle>
            <a:lvl1pPr marL="0" indent="0">
              <a:buFontTx/>
              <a:buNone/>
              <a:defRPr sz="18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hier eintragen.</a:t>
            </a:r>
          </a:p>
        </p:txBody>
      </p:sp>
      <p:cxnSp>
        <p:nvCxnSpPr>
          <p:cNvPr id="13" name="Gerade Verbindung mit Pfeil 12"/>
          <p:cNvCxnSpPr/>
          <p:nvPr userDrawn="1"/>
        </p:nvCxnSpPr>
        <p:spPr>
          <a:xfrm>
            <a:off x="-785850" y="285749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10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2fa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(bitte betiteln: Kontakt, Ansprechpartner o.ä.)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1357298"/>
            <a:ext cx="6715172" cy="428628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/>
          </p:nvPr>
        </p:nvSpPr>
        <p:spPr>
          <a:xfrm>
            <a:off x="7215224" y="1357298"/>
            <a:ext cx="1571636" cy="1571636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2fach: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wird als vorletzte Folie genutzt,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um den individuellen Bezug zu 2 Referenten herzustellen.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Fotos müssen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 Fotos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Fotos geht über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vollständig eingegeben werden</a:t>
            </a:r>
            <a:endParaRPr lang="de-DE" sz="1400" b="0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1785926"/>
            <a:ext cx="6715142" cy="11430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cxnSp>
        <p:nvCxnSpPr>
          <p:cNvPr id="13" name="Gerade Verbindung mit Pfeil 12"/>
          <p:cNvCxnSpPr/>
          <p:nvPr userDrawn="1"/>
        </p:nvCxnSpPr>
        <p:spPr>
          <a:xfrm>
            <a:off x="-785850" y="285749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58" y="3357562"/>
            <a:ext cx="6715172" cy="428628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  <a:endParaRPr lang="de-DE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786190"/>
            <a:ext cx="6715142" cy="1143008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sp>
        <p:nvSpPr>
          <p:cNvPr id="21" name="Bildplatzhalter 20"/>
          <p:cNvSpPr>
            <a:spLocks noGrp="1"/>
          </p:cNvSpPr>
          <p:nvPr>
            <p:ph type="pic" sz="quarter" idx="16"/>
          </p:nvPr>
        </p:nvSpPr>
        <p:spPr>
          <a:xfrm>
            <a:off x="7215206" y="3357562"/>
            <a:ext cx="1571625" cy="1571625"/>
          </a:xfrm>
        </p:spPr>
        <p:txBody>
          <a:bodyPr/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</p:cSld>
  <p:clrMapOvr>
    <a:masterClrMapping/>
  </p:clrMapOvr>
  <p:transition spd="slow" advTm="100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Variant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2016000"/>
            <a:ext cx="8424000" cy="4176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800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864000"/>
            <a:ext cx="8424000" cy="864000"/>
          </a:xfrm>
        </p:spPr>
        <p:txBody>
          <a:bodyPr anchor="b" anchorCtr="0"/>
          <a:lstStyle>
            <a:lvl1pPr>
              <a:defRPr sz="2800"/>
            </a:lvl1pPr>
          </a:lstStyle>
          <a:p>
            <a:r>
              <a:rPr lang="de-DE" dirty="0" smtClean="0"/>
              <a:t>(Folientitel max. 1zeilig)</a:t>
            </a:r>
            <a:endParaRPr lang="de-DE" dirty="0"/>
          </a:p>
        </p:txBody>
      </p:sp>
      <p:sp>
        <p:nvSpPr>
          <p:cNvPr id="35" name="Rechteck 3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Inhalt (</a:t>
            </a:r>
            <a:r>
              <a:rPr lang="de-DE" b="1" dirty="0" err="1" smtClean="0"/>
              <a:t>Var</a:t>
            </a:r>
            <a:r>
              <a:rPr lang="de-DE" b="1" dirty="0" smtClean="0"/>
              <a:t>. 2):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ausschließliche für die Firmenpräsentations-</a:t>
            </a:r>
            <a:r>
              <a:rPr lang="de-DE" sz="1400" b="1" kern="120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seiten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grpSp>
        <p:nvGrpSpPr>
          <p:cNvPr id="5" name="Gruppieren 31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33" name="Grafik 32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4" name="Grafik 33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6" name="Grafik 35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7" name="Grafik 36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8" name="Grafik 37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Firmenpräsent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35" name="Rechteck 34"/>
          <p:cNvSpPr/>
          <p:nvPr userDrawn="1"/>
        </p:nvSpPr>
        <p:spPr>
          <a:xfrm>
            <a:off x="-3071866" y="0"/>
            <a:ext cx="2714644" cy="36450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(</a:t>
            </a:r>
            <a:r>
              <a:rPr lang="de-DE" b="1" dirty="0" err="1" smtClean="0"/>
              <a:t>Firmenpräs</a:t>
            </a:r>
            <a:r>
              <a:rPr lang="de-DE" b="1" dirty="0" smtClean="0"/>
              <a:t>.)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ausschließliche für die Firmenpräsentations-</a:t>
            </a:r>
            <a:r>
              <a:rPr lang="de-DE" sz="1400" b="1" kern="120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seiten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 muss ein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quadratisches Foto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des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Das Foto geht über 2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vollständig eingegeben werden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 abschließender Text beendet die Präsentation</a:t>
            </a:r>
            <a:endParaRPr lang="de-DE" sz="1400" b="0" dirty="0" smtClean="0"/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12"/>
          </p:nvPr>
        </p:nvSpPr>
        <p:spPr>
          <a:xfrm>
            <a:off x="4643438" y="2000240"/>
            <a:ext cx="1571636" cy="1573200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9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43438" y="3786198"/>
            <a:ext cx="4143392" cy="571496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 sz="16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</a:p>
          <a:p>
            <a:pPr lvl="1"/>
            <a:endParaRPr lang="de-DE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43468" y="4357702"/>
            <a:ext cx="4143374" cy="11430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sp>
        <p:nvSpPr>
          <p:cNvPr id="32" name="Textplatzhalt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357158" y="2000244"/>
            <a:ext cx="4071966" cy="1571632"/>
          </a:xfrm>
        </p:spPr>
        <p:txBody>
          <a:bodyPr>
            <a:noAutofit/>
          </a:bodyPr>
          <a:lstStyle>
            <a:lvl1pPr marL="0" indent="0">
              <a:buNone/>
              <a:defRPr sz="1800" b="1" baseline="0"/>
            </a:lvl1pPr>
            <a:lvl2pPr marL="0" indent="0">
              <a:buNone/>
              <a:defRPr sz="1600" b="0"/>
            </a:lvl2pPr>
            <a:lvl3pPr marL="0" indent="0">
              <a:buNone/>
              <a:defRPr sz="1800" b="0"/>
            </a:lvl3pPr>
            <a:lvl4pPr marL="0" indent="0">
              <a:buNone/>
              <a:defRPr sz="1800" b="0"/>
            </a:lvl4pPr>
            <a:lvl5pPr marL="0" indent="0">
              <a:buNone/>
              <a:defRPr sz="1800" b="0"/>
            </a:lvl5pPr>
          </a:lstStyle>
          <a:p>
            <a:pPr lvl="0"/>
            <a:r>
              <a:rPr lang="de-DE" dirty="0" smtClean="0"/>
              <a:t>(Hier ein wertschätzender Abschlussspruch)</a:t>
            </a:r>
          </a:p>
          <a:p>
            <a:pPr lvl="1"/>
            <a:r>
              <a:rPr lang="de-DE" dirty="0" smtClean="0"/>
              <a:t>Text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</p:txBody>
      </p:sp>
      <p:grpSp>
        <p:nvGrpSpPr>
          <p:cNvPr id="3" name="Gruppieren 20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25" name="Grafik 24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8" name="Grafik 2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1" name="Grafik 30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3" name="Grafik 32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4" name="Grafik 33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sp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 descr="Brushdreieck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5595621" y="785794"/>
            <a:ext cx="3548379" cy="51435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4414" y="2279248"/>
            <a:ext cx="6696000" cy="122119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Vorspann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Wird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als „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Vorspann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“ eingesetzt, z.B. vor / nach Veranstaltungen, zum </a:t>
            </a:r>
            <a:r>
              <a:rPr lang="de-DE" sz="1400" b="0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Beamerwarmleuchten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etc.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 Titel ist optional,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kann ggf. entfallen.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Geeignet ist z.B. der Titel der Veranstaltung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 t="-6720" r="-1849"/>
          <a:stretch>
            <a:fillRect/>
          </a:stretch>
        </p:blipFill>
        <p:spPr bwMode="auto">
          <a:xfrm>
            <a:off x="2214546" y="5535408"/>
            <a:ext cx="4786300" cy="132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uppieren 11"/>
          <p:cNvGrpSpPr/>
          <p:nvPr userDrawn="1"/>
        </p:nvGrpSpPr>
        <p:grpSpPr>
          <a:xfrm>
            <a:off x="2928926" y="714356"/>
            <a:ext cx="3286148" cy="714380"/>
            <a:chOff x="2786050" y="2000240"/>
            <a:chExt cx="3286148" cy="714380"/>
          </a:xfrm>
        </p:grpSpPr>
        <p:pic>
          <p:nvPicPr>
            <p:cNvPr id="7" name="Grafik 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3643306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  <p:pic>
          <p:nvPicPr>
            <p:cNvPr id="8" name="Grafik 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2786050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  <p:pic>
          <p:nvPicPr>
            <p:cNvPr id="9" name="Grafik 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5357818" y="2000240"/>
              <a:ext cx="714380" cy="714380"/>
            </a:xfrm>
            <a:prstGeom prst="rect">
              <a:avLst/>
            </a:prstGeom>
            <a:ln w="196850">
              <a:noFill/>
            </a:ln>
          </p:spPr>
        </p:pic>
        <p:pic>
          <p:nvPicPr>
            <p:cNvPr id="10" name="Grafik 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4500562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</p:grpSp>
      <p:pic>
        <p:nvPicPr>
          <p:cNvPr id="11" name="Grafik 1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3286118" y="1643050"/>
            <a:ext cx="2571763" cy="157241"/>
          </a:xfrm>
          <a:prstGeom prst="rect">
            <a:avLst/>
          </a:prstGeom>
        </p:spPr>
      </p:pic>
    </p:spTree>
  </p:cSld>
  <p:clrMapOvr>
    <a:masterClrMapping/>
  </p:clrMapOvr>
  <p:transition spd="slow" advTm="1000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ITZ CONSULTING 1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rapezoid 38"/>
          <p:cNvSpPr/>
          <p:nvPr userDrawn="1"/>
        </p:nvSpPr>
        <p:spPr>
          <a:xfrm rot="5400000">
            <a:off x="110725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6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8" name="Trapezoid 37"/>
          <p:cNvSpPr/>
          <p:nvPr userDrawn="1"/>
        </p:nvSpPr>
        <p:spPr>
          <a:xfrm rot="5400000">
            <a:off x="-997505" y="2805817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35" name="Rechteck 3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 für den 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Einsatz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bei Konferenzen,</a:t>
            </a:r>
            <a:b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ext. Veranstaltungen etc.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obligatorisch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Die Folie ist Folie 2 (nach der Titelfolie)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 darf nicht verändert werden.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Ausnahme: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Block Märkte darf situativ um Partnerlogos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(ORACLE, etc.) ergänzt werden</a:t>
            </a:r>
          </a:p>
        </p:txBody>
      </p:sp>
      <p:sp>
        <p:nvSpPr>
          <p:cNvPr id="31" name="Textfeld 30"/>
          <p:cNvSpPr txBox="1"/>
          <p:nvPr userDrawn="1"/>
        </p:nvSpPr>
        <p:spPr>
          <a:xfrm>
            <a:off x="500034" y="2071678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Märkte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ORACLE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BI/DWH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Outtasking</a:t>
            </a: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Textfeld 32"/>
          <p:cNvSpPr txBox="1"/>
          <p:nvPr userDrawn="1"/>
        </p:nvSpPr>
        <p:spPr>
          <a:xfrm>
            <a:off x="2643174" y="2071678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Kunden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Branchen-übergreifend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Über 600 Kunden</a:t>
            </a: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Trapezoid 39"/>
          <p:cNvSpPr/>
          <p:nvPr userDrawn="1"/>
        </p:nvSpPr>
        <p:spPr>
          <a:xfrm rot="5400000">
            <a:off x="325039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4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" name="Trapezoid 40"/>
          <p:cNvSpPr/>
          <p:nvPr userDrawn="1"/>
        </p:nvSpPr>
        <p:spPr>
          <a:xfrm rot="5400000">
            <a:off x="539353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25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Textfeld 33"/>
          <p:cNvSpPr txBox="1"/>
          <p:nvPr userDrawn="1"/>
        </p:nvSpPr>
        <p:spPr>
          <a:xfrm>
            <a:off x="4786314" y="2071678"/>
            <a:ext cx="1857388" cy="38776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Leistungs-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angebot</a:t>
            </a: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IT-Strategie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Beratung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Implementierung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Betrieb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Training</a:t>
            </a: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lvl="1" indent="-27305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Textfeld 35"/>
          <p:cNvSpPr txBox="1"/>
          <p:nvPr userDrawn="1"/>
        </p:nvSpPr>
        <p:spPr>
          <a:xfrm>
            <a:off x="6929454" y="2071678"/>
            <a:ext cx="1857388" cy="26432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Fakten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Gründung 1990 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 Mitarbeiter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 Standorte in D/PL</a:t>
            </a: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Textfeld 44"/>
          <p:cNvSpPr txBox="1"/>
          <p:nvPr userDrawn="1"/>
        </p:nvSpPr>
        <p:spPr>
          <a:xfrm>
            <a:off x="2500298" y="4357694"/>
            <a:ext cx="788720" cy="2810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dirty="0" smtClean="0"/>
              <a:t>Industrie / Versorger / </a:t>
            </a:r>
            <a:br>
              <a:rPr lang="de-DE" sz="600" dirty="0" smtClean="0"/>
            </a:br>
            <a:r>
              <a:rPr lang="de-DE" sz="600" dirty="0" smtClean="0"/>
              <a:t>Telekommunikation </a:t>
            </a:r>
            <a:r>
              <a:rPr lang="de-DE" sz="600" b="1" dirty="0" smtClean="0"/>
              <a:t>29%</a:t>
            </a:r>
            <a:r>
              <a:rPr lang="de-DE" sz="600" dirty="0" smtClean="0"/>
              <a:t> </a:t>
            </a:r>
            <a:br>
              <a:rPr lang="de-DE" sz="600" dirty="0" smtClean="0"/>
            </a:br>
            <a:endParaRPr lang="de-DE" sz="600" dirty="0"/>
          </a:p>
        </p:txBody>
      </p:sp>
      <p:sp>
        <p:nvSpPr>
          <p:cNvPr id="46" name="Textfeld 45"/>
          <p:cNvSpPr txBox="1"/>
          <p:nvPr userDrawn="1"/>
        </p:nvSpPr>
        <p:spPr>
          <a:xfrm>
            <a:off x="3714744" y="4357694"/>
            <a:ext cx="714380" cy="2970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dirty="0" smtClean="0"/>
              <a:t>Handel / Logistik / Dienstleistungen</a:t>
            </a:r>
            <a:br>
              <a:rPr lang="de-DE" sz="600" dirty="0" smtClean="0"/>
            </a:br>
            <a:r>
              <a:rPr lang="de-DE" sz="600" b="1" dirty="0" smtClean="0"/>
              <a:t>29%</a:t>
            </a:r>
            <a:endParaRPr lang="de-DE" sz="600" b="1" dirty="0"/>
          </a:p>
        </p:txBody>
      </p:sp>
      <p:sp>
        <p:nvSpPr>
          <p:cNvPr id="47" name="Textfeld 46"/>
          <p:cNvSpPr txBox="1"/>
          <p:nvPr userDrawn="1"/>
        </p:nvSpPr>
        <p:spPr>
          <a:xfrm>
            <a:off x="2751713" y="5193719"/>
            <a:ext cx="1480654" cy="1794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b="1" dirty="0" smtClean="0"/>
              <a:t>42%</a:t>
            </a:r>
            <a:r>
              <a:rPr lang="de-DE" sz="600" dirty="0" smtClean="0"/>
              <a:t> </a:t>
            </a:r>
            <a:br>
              <a:rPr lang="de-DE" sz="600" dirty="0" smtClean="0"/>
            </a:br>
            <a:r>
              <a:rPr lang="de-DE" sz="600" dirty="0" smtClean="0"/>
              <a:t>Öffentliche</a:t>
            </a:r>
            <a:r>
              <a:rPr lang="de-DE" sz="600" baseline="0" dirty="0" smtClean="0"/>
              <a:t> Auftraggeber / </a:t>
            </a:r>
            <a:br>
              <a:rPr lang="de-DE" sz="600" baseline="0" dirty="0" smtClean="0"/>
            </a:br>
            <a:r>
              <a:rPr lang="de-DE" sz="600" baseline="0" dirty="0" smtClean="0"/>
              <a:t>Banken &amp; Versicherungen / </a:t>
            </a:r>
            <a:br>
              <a:rPr lang="de-DE" sz="600" baseline="0" dirty="0" smtClean="0"/>
            </a:br>
            <a:r>
              <a:rPr lang="de-DE" sz="600" baseline="0" dirty="0" smtClean="0"/>
              <a:t>Vereine &amp; Verbände</a:t>
            </a:r>
            <a:endParaRPr lang="de-DE" sz="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72331" y="4638766"/>
            <a:ext cx="1117543" cy="537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JAHR"/>
          <p:cNvSpPr txBox="1">
            <a:spLocks noChangeArrowheads="1"/>
          </p:cNvSpPr>
          <p:nvPr userDrawn="1"/>
        </p:nvSpPr>
        <p:spPr bwMode="auto">
          <a:xfrm>
            <a:off x="6357950" y="6477750"/>
            <a:ext cx="17843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© OPITZ CONSULTING GmbH 2011</a:t>
            </a:r>
            <a:endParaRPr lang="de-DE" sz="800" dirty="0">
              <a:solidFill>
                <a:srgbClr val="4F5150"/>
              </a:solidFill>
            </a:endParaRPr>
          </a:p>
        </p:txBody>
      </p:sp>
      <p:grpSp>
        <p:nvGrpSpPr>
          <p:cNvPr id="3" name="Gruppieren 51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53" name="Grafik 52" descr="RF-84596508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4" name="Grafik 53" descr="RF-200380389-001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5" name="Grafik 54" descr="RF-IS725-063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6" name="Grafik 55" descr="RF-PAA152000062-neu.jpg"/>
            <p:cNvPicPr>
              <a:picLocks noChangeAspect="1"/>
            </p:cNvPicPr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7" name="Grafik 56" descr="Headline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pic>
        <p:nvPicPr>
          <p:cNvPr id="37" name="Grafik 36" descr="länderkarte.gif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 rot="21180000">
            <a:off x="6827268" y="4082819"/>
            <a:ext cx="1932782" cy="1391898"/>
          </a:xfrm>
          <a:prstGeom prst="rect">
            <a:avLst/>
          </a:prstGeom>
        </p:spPr>
      </p:pic>
      <p:sp>
        <p:nvSpPr>
          <p:cNvPr id="43" name="Rechteck 42"/>
          <p:cNvSpPr/>
          <p:nvPr userDrawn="1"/>
        </p:nvSpPr>
        <p:spPr>
          <a:xfrm>
            <a:off x="2051720" y="6421586"/>
            <a:ext cx="42484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8" name="Picture 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865780" y="4332717"/>
            <a:ext cx="1563608" cy="116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 advTm="1000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tags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(bitte betiteln: Lunchbreak/Imbiss o.ä.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Lunchbreak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bei Veranstaltungen zur Ankündigung der Mittagspause genutzt.</a:t>
            </a:r>
            <a:endParaRPr lang="de-DE" sz="1400" b="0" dirty="0" smtClean="0"/>
          </a:p>
        </p:txBody>
      </p:sp>
      <p:sp>
        <p:nvSpPr>
          <p:cNvPr id="6" name="Textfeld 5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ffee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(bitte betiteln: Kaffeepause o.ä.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Kaffeepause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bei Veranstaltungen zur Ankündigung der Kaffeepause genutzt.</a:t>
            </a:r>
            <a:endParaRPr lang="de-DE" sz="1400" b="0" dirty="0" smtClean="0"/>
          </a:p>
        </p:txBody>
      </p:sp>
      <p:sp>
        <p:nvSpPr>
          <p:cNvPr id="6" name="Textfeld 5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ür Veranstal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1285860"/>
            <a:ext cx="171451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6588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</a:t>
            </a:r>
            <a:r>
              <a:rPr lang="de-DE" b="1" baseline="0" dirty="0" smtClean="0"/>
              <a:t> für Veranstaltungen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 in einer OC Veranstaltung.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Kapitelnummer:</a:t>
            </a:r>
            <a:br>
              <a:rPr lang="de-DE" sz="1400" b="1" dirty="0" smtClean="0"/>
            </a:br>
            <a:r>
              <a:rPr lang="de-DE" sz="1400" b="1" dirty="0" smtClean="0"/>
              <a:t>Die Nummer</a:t>
            </a:r>
            <a:r>
              <a:rPr lang="de-DE" sz="1400" b="1" baseline="0" dirty="0" smtClean="0"/>
              <a:t> des Vortrags</a:t>
            </a:r>
            <a:br>
              <a:rPr lang="de-DE" sz="1400" b="1" baseline="0" dirty="0" smtClean="0"/>
            </a:br>
            <a:r>
              <a:rPr lang="de-DE" sz="1400" b="1" baseline="0" dirty="0" smtClean="0"/>
              <a:t>in der Tagesagenda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6572296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7072330" y="1285872"/>
            <a:ext cx="1714512" cy="1714500"/>
          </a:xfrm>
          <a:solidFill>
            <a:srgbClr val="979A99">
              <a:alpha val="40000"/>
            </a:srgbClr>
          </a:solidFill>
          <a:ln w="9525">
            <a:solidFill>
              <a:srgbClr val="979A99">
                <a:alpha val="40000"/>
              </a:srgbClr>
            </a:solidFill>
          </a:ln>
        </p:spPr>
        <p:txBody>
          <a:bodyPr anchor="ctr" anchorCtr="0">
            <a:noAutofit/>
          </a:bodyPr>
          <a:lstStyle>
            <a:lvl1pPr algn="ctr">
              <a:buNone/>
              <a:defRPr sz="9600">
                <a:solidFill>
                  <a:schemeClr val="bg1"/>
                </a:solidFill>
              </a:defRPr>
            </a:lvl1pPr>
            <a:lvl2pPr algn="ctr">
              <a:buNone/>
              <a:defRPr sz="9600">
                <a:solidFill>
                  <a:schemeClr val="tx1"/>
                </a:solidFill>
              </a:defRPr>
            </a:lvl2pPr>
            <a:lvl3pPr algn="ctr">
              <a:buNone/>
              <a:defRPr sz="9600">
                <a:solidFill>
                  <a:schemeClr val="tx1"/>
                </a:solidFill>
              </a:defRPr>
            </a:lvl3pPr>
            <a:lvl4pPr algn="ctr">
              <a:buNone/>
              <a:defRPr sz="9600">
                <a:solidFill>
                  <a:schemeClr val="tx1"/>
                </a:solidFill>
              </a:defRPr>
            </a:lvl4pPr>
            <a:lvl5pPr algn="ctr">
              <a:buNone/>
              <a:defRPr sz="9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99</a:t>
            </a:r>
            <a:endParaRPr lang="de-DE" dirty="0"/>
          </a:p>
        </p:txBody>
      </p:sp>
      <p:sp>
        <p:nvSpPr>
          <p:cNvPr id="39" name="Rechteck 38"/>
          <p:cNvSpPr/>
          <p:nvPr userDrawn="1"/>
        </p:nvSpPr>
        <p:spPr>
          <a:xfrm>
            <a:off x="7072330" y="3143248"/>
            <a:ext cx="1714512" cy="3071834"/>
          </a:xfrm>
          <a:prstGeom prst="rect">
            <a:avLst/>
          </a:prstGeom>
          <a:solidFill>
            <a:srgbClr val="B0B3B2">
              <a:alpha val="20000"/>
            </a:srgbClr>
          </a:solidFill>
          <a:ln w="9525">
            <a:solidFill>
              <a:srgbClr val="B0B3B2">
                <a:alpha val="20000"/>
              </a:srgbClr>
            </a:solidFill>
          </a:ln>
        </p:spPr>
        <p:txBody>
          <a:bodyPr vert="horz" lIns="0" tIns="0" rIns="0" bIns="0" rtlCol="0" anchor="ctr" anchorCtr="0">
            <a:noAutofit/>
          </a:bodyPr>
          <a:lstStyle/>
          <a:p>
            <a:pPr marL="361950" lvl="0" indent="-361950" algn="ctr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</a:pPr>
            <a:endParaRPr kumimoji="0" lang="de-DE" sz="9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45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47" name="Grafik 4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8" name="Grafik 4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9" name="Grafik 4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0" name="Grafik 4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1" name="Grafik 5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Zitat: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zum Hervorheben eines einzelnen Zitats genutzt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Zitierte muss genannt werden.</a:t>
            </a:r>
            <a:endParaRPr lang="de-DE" sz="1400" dirty="0" smtClean="0"/>
          </a:p>
        </p:txBody>
      </p:sp>
      <p:sp>
        <p:nvSpPr>
          <p:cNvPr id="6" name="Rechteck 5"/>
          <p:cNvSpPr/>
          <p:nvPr userDrawn="1"/>
        </p:nvSpPr>
        <p:spPr>
          <a:xfrm>
            <a:off x="323528" y="1052736"/>
            <a:ext cx="856895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 userDrawn="1"/>
        </p:nvSpPr>
        <p:spPr>
          <a:xfrm>
            <a:off x="1223249" y="2420888"/>
            <a:ext cx="673200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800" b="1" dirty="0" smtClean="0"/>
              <a:t>Hier steht</a:t>
            </a:r>
            <a:r>
              <a:rPr lang="de-DE" sz="2800" b="1" baseline="0" dirty="0" smtClean="0"/>
              <a:t> das Zitat in mind. 22 und max. 28 </a:t>
            </a:r>
            <a:r>
              <a:rPr lang="de-DE" sz="2800" b="1" baseline="0" dirty="0" err="1" smtClean="0"/>
              <a:t>pt</a:t>
            </a:r>
            <a:r>
              <a:rPr lang="de-DE" sz="2800" b="1" baseline="0" dirty="0" smtClean="0"/>
              <a:t> und fett – je nach Länge.</a:t>
            </a:r>
            <a:endParaRPr lang="de-DE" sz="2800" b="1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323528" y="1605808"/>
            <a:ext cx="11521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0" b="1" dirty="0" smtClean="0">
                <a:solidFill>
                  <a:schemeClr val="accent2"/>
                </a:solidFill>
              </a:rPr>
              <a:t>„</a:t>
            </a:r>
            <a:endParaRPr lang="de-DE" sz="15000" b="1" dirty="0">
              <a:solidFill>
                <a:schemeClr val="accent2"/>
              </a:solidFill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7740352" y="1427683"/>
            <a:ext cx="11521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0" b="1" dirty="0" smtClean="0">
                <a:solidFill>
                  <a:schemeClr val="accent2"/>
                </a:solidFill>
              </a:rPr>
              <a:t>“</a:t>
            </a:r>
            <a:endParaRPr lang="de-DE" sz="15000" b="1" dirty="0">
              <a:solidFill>
                <a:schemeClr val="accent2"/>
              </a:solidFill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1295257" y="4643844"/>
            <a:ext cx="67687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800" b="0" dirty="0" smtClean="0">
                <a:solidFill>
                  <a:schemeClr val="accent2"/>
                </a:solidFill>
              </a:rPr>
              <a:t>Vorname Nachname des Zitierten</a:t>
            </a:r>
            <a:endParaRPr lang="de-DE" sz="1800" b="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llenverw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1026" name="Picture 2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206" y="1368000"/>
            <a:ext cx="1568794" cy="4847082"/>
          </a:xfrm>
          <a:prstGeom prst="rect">
            <a:avLst/>
          </a:prstGeom>
          <a:noFill/>
        </p:spPr>
      </p:pic>
      <p:sp>
        <p:nvSpPr>
          <p:cNvPr id="14" name="Textplatzhalt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87" y="1368000"/>
            <a:ext cx="6715143" cy="4680000"/>
          </a:xfrm>
        </p:spPr>
        <p:txBody>
          <a:bodyPr>
            <a:normAutofit/>
          </a:bodyPr>
          <a:lstStyle>
            <a:lvl1pPr marL="1703388" indent="-1703388">
              <a:buNone/>
              <a:tabLst>
                <a:tab pos="1260475" algn="l"/>
              </a:tabLst>
              <a:defRPr sz="1800" b="0"/>
            </a:lvl1pPr>
          </a:lstStyle>
          <a:p>
            <a:pPr lvl="0"/>
            <a:r>
              <a:rPr lang="de-DE" dirty="0" smtClean="0"/>
              <a:t>[WWWW09] 	Die vier ersten Buchstaben des Autors und zweistelliges Jahr in eckiger Klammer, anschließend der eigentliche Text bestehend aus Autor(en), Titel, Erscheinungsort, Verlag, Jahr bzw. die URL und Datum des Abrufs</a:t>
            </a:r>
          </a:p>
        </p:txBody>
      </p:sp>
      <p:sp>
        <p:nvSpPr>
          <p:cNvPr id="5" name="Textfeld 4"/>
          <p:cNvSpPr txBox="1"/>
          <p:nvPr userDrawn="1"/>
        </p:nvSpPr>
        <p:spPr>
          <a:xfrm rot="1800000">
            <a:off x="-289634" y="2666337"/>
            <a:ext cx="9722325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Quellenverweis: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Foto OC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Bibliothek</a:t>
            </a:r>
            <a:endParaRPr lang="de-DE" sz="1400" dirty="0" smtClean="0"/>
          </a:p>
        </p:txBody>
      </p:sp>
    </p:spTree>
  </p:cSld>
  <p:clrMapOvr>
    <a:masterClrMapping/>
  </p:clrMapOvr>
  <p:transition spd="slow" advTm="1000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60000" y="2304000"/>
            <a:ext cx="2088000" cy="1440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Projektbeschreibung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60000" y="3816000"/>
            <a:ext cx="2088000" cy="648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Projektdauer/-umfang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4536000"/>
            <a:ext cx="2088000" cy="1584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Kundennutzen</a:t>
            </a:r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0" hasCustomPrompt="1"/>
          </p:nvPr>
        </p:nvSpPr>
        <p:spPr>
          <a:xfrm>
            <a:off x="360000" y="1368000"/>
            <a:ext cx="2088000" cy="864000"/>
          </a:xfrm>
          <a:solidFill>
            <a:schemeClr val="accent4"/>
          </a:solidFill>
        </p:spPr>
        <p:txBody>
          <a:bodyPr anchor="ctr" anchorCtr="1"/>
          <a:lstStyle>
            <a:lvl1pPr algn="ctr">
              <a:buNone/>
              <a:defRPr/>
            </a:lvl1pPr>
          </a:lstStyle>
          <a:p>
            <a:r>
              <a:rPr lang="de-DE" smtClean="0"/>
              <a:t>&lt;Kundenlogo&gt;</a:t>
            </a:r>
            <a:endParaRPr lang="de-DE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520000" y="1368000"/>
            <a:ext cx="6264000" cy="864000"/>
          </a:xfrm>
          <a:solidFill>
            <a:schemeClr val="bg2"/>
          </a:solidFill>
        </p:spPr>
        <p:txBody>
          <a:bodyPr anchor="ctr" anchorCtr="0"/>
          <a:lstStyle>
            <a:lvl1pPr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&lt;Kunde/Branche&gt;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0" y="2304000"/>
            <a:ext cx="6264000" cy="1440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&lt;Hier sollte eine Kurzbeschreibung des Projektes stehen (2-3 Stichpunkte)&gt;</a:t>
            </a:r>
            <a:endParaRPr lang="de-DE"/>
          </a:p>
        </p:txBody>
      </p:sp>
      <p:sp>
        <p:nvSpPr>
          <p:cNvPr id="25" name="Textplatzhalt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2520000" y="3816000"/>
            <a:ext cx="6264000" cy="648000"/>
          </a:xfr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&lt;Projektdauer in Monaten/Jahren&gt;</a:t>
            </a:r>
            <a:br>
              <a:rPr lang="de-DE" smtClean="0"/>
            </a:br>
            <a:r>
              <a:rPr lang="de-DE" smtClean="0"/>
              <a:t>&lt;Projektumfang (Anzahl Personen Kunde und OC / Personentage)&gt;</a:t>
            </a:r>
            <a:endParaRPr lang="de-DE"/>
          </a:p>
        </p:txBody>
      </p:sp>
      <p:sp>
        <p:nvSpPr>
          <p:cNvPr id="26" name="Textplatzhalt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2520000" y="4536000"/>
            <a:ext cx="6264000" cy="1584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&lt;Hier sollte kurz der Kundennutzen beschrieben werden (2-3 Stichpunkte)&gt;</a:t>
            </a:r>
            <a:endParaRPr lang="de-DE"/>
          </a:p>
        </p:txBody>
      </p:sp>
      <p:sp>
        <p:nvSpPr>
          <p:cNvPr id="11" name="Textfeld 10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Referenz: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Inhalt und Form.</a:t>
            </a:r>
            <a:endParaRPr lang="de-DE" sz="1400" dirty="0" smtClean="0"/>
          </a:p>
        </p:txBody>
      </p:sp>
    </p:spTree>
  </p:cSld>
  <p:clrMapOvr>
    <a:masterClrMapping/>
  </p:clrMapOvr>
  <p:transition spd="slow" advTm="1000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uerungsseite (NICHT NUTZEN!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Steuerungsseite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Dieses Layout wird nicht in Präsentationen genutzt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Dient zur Steuerung und um Metainformationen zu halten.</a:t>
            </a:r>
            <a:endParaRPr lang="de-DE" sz="1400" dirty="0" smtClean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Steuerungsseite</a:t>
            </a:r>
          </a:p>
        </p:txBody>
      </p:sp>
    </p:spTree>
  </p:cSld>
  <p:clrMapOvr>
    <a:masterClrMapping/>
  </p:clrMapOvr>
  <p:transition spd="slow" advTm="1000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476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für Veranstal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1285860"/>
            <a:ext cx="171451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6588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60848" y="0"/>
            <a:ext cx="2703626" cy="3861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</a:t>
            </a:r>
            <a:r>
              <a:rPr lang="de-DE" b="1" baseline="0" dirty="0" smtClean="0"/>
              <a:t> für Veranstaltungen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 in einer OC Veranstaltung.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Kapitelnummer:</a:t>
            </a:r>
            <a:br>
              <a:rPr lang="de-DE" sz="1400" b="1" dirty="0" smtClean="0"/>
            </a:br>
            <a:r>
              <a:rPr lang="de-DE" sz="1400" b="1" dirty="0" smtClean="0"/>
              <a:t>Die Nummer</a:t>
            </a:r>
            <a:r>
              <a:rPr lang="de-DE" sz="1400" b="1" baseline="0" dirty="0" smtClean="0"/>
              <a:t> des Vortrags</a:t>
            </a:r>
            <a:br>
              <a:rPr lang="de-DE" sz="1400" b="1" baseline="0" dirty="0" smtClean="0"/>
            </a:br>
            <a:r>
              <a:rPr lang="de-DE" sz="1400" b="1" baseline="0" dirty="0" smtClean="0"/>
              <a:t>in der Tagesagenda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baseline="0" dirty="0" smtClean="0"/>
              <a:t>Im Quadrat darunter sollte ein Bild zum Tätigkeitsfeld oder ein </a:t>
            </a:r>
            <a:r>
              <a:rPr lang="de-DE" sz="1400" b="1" baseline="0" dirty="0" err="1" smtClean="0"/>
              <a:t>Keyvisual</a:t>
            </a:r>
            <a:r>
              <a:rPr lang="de-DE" sz="1400" b="1" baseline="0" dirty="0" smtClean="0"/>
              <a:t> zum Thema eingefügt werden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6572296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7072330" y="1285872"/>
            <a:ext cx="1714512" cy="1714500"/>
          </a:xfrm>
          <a:solidFill>
            <a:srgbClr val="979A99">
              <a:alpha val="40000"/>
            </a:srgbClr>
          </a:solidFill>
          <a:ln w="9525">
            <a:solidFill>
              <a:srgbClr val="979A99">
                <a:alpha val="40000"/>
              </a:srgbClr>
            </a:solidFill>
          </a:ln>
        </p:spPr>
        <p:txBody>
          <a:bodyPr anchor="ctr" anchorCtr="0">
            <a:noAutofit/>
          </a:bodyPr>
          <a:lstStyle>
            <a:lvl1pPr algn="ctr">
              <a:buNone/>
              <a:defRPr sz="9600">
                <a:solidFill>
                  <a:schemeClr val="bg1"/>
                </a:solidFill>
              </a:defRPr>
            </a:lvl1pPr>
            <a:lvl2pPr algn="ctr">
              <a:buNone/>
              <a:defRPr sz="9600">
                <a:solidFill>
                  <a:schemeClr val="tx1"/>
                </a:solidFill>
              </a:defRPr>
            </a:lvl2pPr>
            <a:lvl3pPr algn="ctr">
              <a:buNone/>
              <a:defRPr sz="9600">
                <a:solidFill>
                  <a:schemeClr val="tx1"/>
                </a:solidFill>
              </a:defRPr>
            </a:lvl3pPr>
            <a:lvl4pPr algn="ctr">
              <a:buNone/>
              <a:defRPr sz="9600">
                <a:solidFill>
                  <a:schemeClr val="tx1"/>
                </a:solidFill>
              </a:defRPr>
            </a:lvl4pPr>
            <a:lvl5pPr algn="ctr">
              <a:buNone/>
              <a:defRPr sz="9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99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45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47" name="Grafik 4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8" name="Grafik 4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9" name="Grafik 4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0" name="Grafik 4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1" name="Grafik 5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sp>
        <p:nvSpPr>
          <p:cNvPr id="24" name="Bildplatzhalter 18"/>
          <p:cNvSpPr>
            <a:spLocks noGrp="1"/>
          </p:cNvSpPr>
          <p:nvPr>
            <p:ph type="pic" sz="quarter" idx="13" hasCustomPrompt="1"/>
          </p:nvPr>
        </p:nvSpPr>
        <p:spPr>
          <a:xfrm>
            <a:off x="7067588" y="3154455"/>
            <a:ext cx="1713600" cy="1713600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&lt;Bild zu Tätigkeitsfeld oder </a:t>
            </a:r>
            <a:r>
              <a:rPr lang="de-DE" dirty="0" err="1" smtClean="0"/>
              <a:t>Keyvisual</a:t>
            </a:r>
            <a:r>
              <a:rPr lang="de-DE" dirty="0" smtClean="0"/>
              <a:t> zu Thema&gt;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367999"/>
            <a:ext cx="8424000" cy="4824000"/>
          </a:xfrm>
        </p:spPr>
        <p:txBody>
          <a:bodyPr>
            <a:noAutofit/>
          </a:bodyPr>
          <a:lstStyle>
            <a:lvl1pPr marL="355600" indent="-355600">
              <a:spcBef>
                <a:spcPts val="1200"/>
              </a:spcBef>
              <a:defRPr sz="2200"/>
            </a:lvl1pPr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buFont typeface="Wingdings" pitchFamily="2" charset="2"/>
              <a:buChar char=""/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Inhalt: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das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Haupttemplate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für Inhaltsseiten.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1-2zeilig!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</p:spTree>
  </p:cSld>
  <p:clrMapOvr>
    <a:masterClrMapping/>
  </p:clrMapOvr>
  <p:transition spd="slow" advTm="1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Nur Titel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eine Variante des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Haupttemplates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für Inhaltsseiten, ohne vordefinierten Textbereich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1-2zeilig!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Grafik/Diagramm etc. aus externen Quellen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</p:spTree>
  </p:cSld>
  <p:clrMapOvr>
    <a:masterClrMapping/>
  </p:clrMapOvr>
  <p:transition spd="slow" advTm="1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Folie nur mit Bild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Design und Inhalt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eine Variante des Haupttemplates für Seiten mit einem großflächigen Bild und ohne Textbereich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ohne Titel!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Grafik/Diagramm etc. aus externen Quellen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Fußzeile:</a:t>
            </a:r>
            <a:r>
              <a:rPr lang="de-DE" sz="1400" dirty="0" smtClean="0"/>
              <a:t> ohne Fußzeile</a:t>
            </a:r>
          </a:p>
        </p:txBody>
      </p:sp>
      <p:sp>
        <p:nvSpPr>
          <p:cNvPr id="5" name="Rechteck 4"/>
          <p:cNvSpPr/>
          <p:nvPr userDrawn="1"/>
        </p:nvSpPr>
        <p:spPr>
          <a:xfrm>
            <a:off x="251520" y="980728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1985322" y="6309320"/>
            <a:ext cx="6973056" cy="29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18"/>
          <p:cNvSpPr>
            <a:spLocks noGrp="1"/>
          </p:cNvSpPr>
          <p:nvPr>
            <p:ph type="pic" sz="quarter" idx="13" hasCustomPrompt="1"/>
          </p:nvPr>
        </p:nvSpPr>
        <p:spPr>
          <a:xfrm>
            <a:off x="359909" y="404664"/>
            <a:ext cx="8427600" cy="5616624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&lt;Großflächiges Bild / Foto / Grafik&gt;</a:t>
            </a:r>
            <a:endParaRPr lang="de-DE" dirty="0"/>
          </a:p>
        </p:txBody>
      </p:sp>
    </p:spTree>
  </p:cSld>
  <p:clrMapOvr>
    <a:masterClrMapping/>
  </p:clrMapOvr>
  <p:transition spd="slow" advTm="1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(hier die Agenda betiteln </a:t>
            </a:r>
            <a:r>
              <a:rPr lang="de-DE" dirty="0" err="1" smtClean="0"/>
              <a:t>bsp</a:t>
            </a:r>
            <a:r>
              <a:rPr lang="de-DE" dirty="0" smtClean="0"/>
              <a:t>. mit Agenda)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60000" y="1367999"/>
            <a:ext cx="8424000" cy="4824000"/>
          </a:xfrm>
        </p:spPr>
        <p:txBody>
          <a:bodyPr>
            <a:noAutofit/>
          </a:bodyPr>
          <a:lstStyle>
            <a:lvl1pPr marL="536575" indent="-536575">
              <a:lnSpc>
                <a:spcPct val="100000"/>
              </a:lnSpc>
              <a:spcBef>
                <a:spcPts val="3000"/>
              </a:spcBef>
              <a:buSzPct val="150000"/>
              <a:buFont typeface="+mj-lt"/>
              <a:buAutoNum type="arabicPeriod"/>
              <a:defRPr sz="2200" baseline="0"/>
            </a:lvl1pPr>
            <a:lvl2pPr marL="803275" indent="-266700">
              <a:defRPr baseline="0"/>
            </a:lvl2pPr>
            <a:lvl3pPr marL="900113" indent="-273050">
              <a:defRPr/>
            </a:lvl3pPr>
            <a:lvl4pPr marL="1077913" indent="-177800">
              <a:buFont typeface="Wingdings" pitchFamily="2" charset="2"/>
              <a:buChar char=""/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dirty="0" smtClean="0"/>
              <a:t>Hier den Titel für Teil 1 der Präsentation eingeben usw.</a:t>
            </a:r>
          </a:p>
          <a:p>
            <a:pPr lvl="1"/>
            <a:r>
              <a:rPr lang="de-DE" dirty="0" smtClean="0"/>
              <a:t>Ggf. weitere Details zu Teil 1</a:t>
            </a:r>
          </a:p>
          <a:p>
            <a:pPr lvl="1"/>
            <a:r>
              <a:rPr lang="de-DE" dirty="0" smtClean="0"/>
              <a:t>Ggf. weitere Details zu Teil 1</a:t>
            </a:r>
          </a:p>
          <a:p>
            <a:pPr lvl="0"/>
            <a:r>
              <a:rPr lang="de-DE" dirty="0" smtClean="0"/>
              <a:t>Hier den Titel für Teil 2 der Präsentation eingeben</a:t>
            </a:r>
          </a:p>
          <a:p>
            <a:pPr lvl="1"/>
            <a:r>
              <a:rPr lang="de-DE" dirty="0" smtClean="0"/>
              <a:t>Usw.</a:t>
            </a:r>
          </a:p>
          <a:p>
            <a:pPr lvl="0"/>
            <a:r>
              <a:rPr lang="de-DE" dirty="0" smtClean="0"/>
              <a:t>Usw.</a:t>
            </a:r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Agenda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dient zur Darstellung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der Agenda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Agenda sollte möglichst nur die Hauptteile erläutern.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1. Ebene ist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numeriert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Sofern Ebene 2 genutzt wird, ist </a:t>
            </a:r>
            <a:r>
              <a:rPr lang="de-DE" sz="1400" b="1" kern="1200" baseline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als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Spiegelstrichaufzählung zu gestalten.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Wichtig: Die Agenda ist kein Inhaltsverzeichnis!!!</a:t>
            </a:r>
          </a:p>
        </p:txBody>
      </p:sp>
    </p:spTree>
  </p:cSld>
  <p:clrMapOvr>
    <a:masterClrMapping/>
  </p:clrMapOvr>
  <p:transition spd="slow" advTm="1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5"/>
          <p:cNvSpPr>
            <a:spLocks noGrp="1"/>
          </p:cNvSpPr>
          <p:nvPr>
            <p:ph sz="quarter" idx="11"/>
          </p:nvPr>
        </p:nvSpPr>
        <p:spPr>
          <a:xfrm>
            <a:off x="4643438" y="1368000"/>
            <a:ext cx="4140000" cy="4680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0"/>
          </p:nvPr>
        </p:nvSpPr>
        <p:spPr>
          <a:xfrm>
            <a:off x="360000" y="1368000"/>
            <a:ext cx="4140000" cy="4680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898525" indent="-271463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2 Inhalte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2spaltige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Listen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Achtung: </a:t>
            </a:r>
            <a:r>
              <a:rPr lang="de-DE" sz="1400" b="0" dirty="0" smtClean="0"/>
              <a:t>Sofern Text 1. Spalte zu Dicht an 2. Spalte,</a:t>
            </a:r>
            <a:r>
              <a:rPr lang="de-DE" sz="1400" b="0" baseline="0" dirty="0" smtClean="0"/>
              <a:t> korrigiere Textboxbreite!</a:t>
            </a:r>
            <a:endParaRPr lang="de-DE" sz="1400" b="0" dirty="0" smtClean="0"/>
          </a:p>
        </p:txBody>
      </p:sp>
    </p:spTree>
  </p:cSld>
  <p:clrMapOvr>
    <a:masterClrMapping/>
  </p:clrMapOvr>
  <p:transition spd="slow" advTm="1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60000" y="1071546"/>
            <a:ext cx="4140000" cy="648000"/>
          </a:xfrm>
        </p:spPr>
        <p:txBody>
          <a:bodyPr anchor="b">
            <a:noAutofit/>
          </a:bodyPr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(Rubriküberschrift 1zeilig)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4" y="1071546"/>
            <a:ext cx="4140000" cy="648000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(Rubriküberschrift 1zeilig)</a:t>
            </a:r>
          </a:p>
        </p:txBody>
      </p:sp>
      <p:sp>
        <p:nvSpPr>
          <p:cNvPr id="17" name="Titel 16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19" name="Inhaltsplatzhalter 18"/>
          <p:cNvSpPr>
            <a:spLocks noGrp="1"/>
          </p:cNvSpPr>
          <p:nvPr>
            <p:ph sz="quarter" idx="10"/>
          </p:nvPr>
        </p:nvSpPr>
        <p:spPr>
          <a:xfrm>
            <a:off x="360000" y="2016000"/>
            <a:ext cx="4140000" cy="4032000"/>
          </a:xfrm>
        </p:spPr>
        <p:txBody>
          <a:bodyPr>
            <a:noAutofit/>
          </a:bodyPr>
          <a:lstStyle>
            <a:lvl1pPr marL="355600" indent="-355600">
              <a:defRPr/>
            </a:lvl1pPr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0" name="Inhaltsplatzhalter 18"/>
          <p:cNvSpPr>
            <a:spLocks noGrp="1"/>
          </p:cNvSpPr>
          <p:nvPr>
            <p:ph sz="quarter" idx="11"/>
          </p:nvPr>
        </p:nvSpPr>
        <p:spPr>
          <a:xfrm>
            <a:off x="4643438" y="2016000"/>
            <a:ext cx="4140000" cy="4032000"/>
          </a:xfrm>
        </p:spPr>
        <p:txBody>
          <a:bodyPr>
            <a:noAutofit/>
          </a:bodyPr>
          <a:lstStyle>
            <a:lvl1pPr marL="355600" indent="-355600">
              <a:defRPr/>
            </a:lvl1pPr>
            <a:lvl2pPr marL="630238" indent="-274638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2 Inhalte mit Überschriften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2 spaltige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Listen</a:t>
            </a:r>
            <a:b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mit Überschriften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Überschriften 1zeilig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3-5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Achtung: </a:t>
            </a:r>
            <a:r>
              <a:rPr lang="de-DE" sz="1400" b="0" dirty="0" smtClean="0"/>
              <a:t>Sofern Text 1. Spalte zu Dicht an 2. Spalte,</a:t>
            </a:r>
            <a:r>
              <a:rPr lang="de-DE" sz="1400" b="0" baseline="0" dirty="0" smtClean="0"/>
              <a:t> korrigiere Textboxbreite!</a:t>
            </a:r>
            <a:endParaRPr lang="de-DE" sz="1400" b="0" dirty="0" smtClean="0"/>
          </a:p>
        </p:txBody>
      </p:sp>
      <p:sp>
        <p:nvSpPr>
          <p:cNvPr id="37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4140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Line 18"/>
          <p:cNvSpPr>
            <a:spLocks noChangeShapeType="1"/>
          </p:cNvSpPr>
          <p:nvPr userDrawn="1"/>
        </p:nvSpPr>
        <p:spPr bwMode="auto">
          <a:xfrm>
            <a:off x="4643438" y="1857364"/>
            <a:ext cx="4140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slow" advTm="1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6696000" cy="86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7158" y="1368000"/>
            <a:ext cx="8424000" cy="484708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de-DE" dirty="0" smtClean="0"/>
              <a:t>Vierte Ebene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5"/>
          <p:cNvSpPr>
            <a:spLocks noChangeArrowheads="1"/>
          </p:cNvSpPr>
          <p:nvPr/>
        </p:nvSpPr>
        <p:spPr bwMode="auto">
          <a:xfrm>
            <a:off x="179388" y="179388"/>
            <a:ext cx="8784000" cy="6480000"/>
          </a:xfrm>
          <a:prstGeom prst="rect">
            <a:avLst/>
          </a:prstGeom>
          <a:noFill/>
          <a:ln w="9525">
            <a:solidFill>
              <a:srgbClr val="B1B3B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10" name="Line 48"/>
          <p:cNvSpPr>
            <a:spLocks noChangeShapeType="1"/>
          </p:cNvSpPr>
          <p:nvPr/>
        </p:nvSpPr>
        <p:spPr bwMode="auto">
          <a:xfrm>
            <a:off x="2088000" y="6403975"/>
            <a:ext cx="6876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JAHR"/>
          <p:cNvSpPr txBox="1">
            <a:spLocks noChangeArrowheads="1"/>
          </p:cNvSpPr>
          <p:nvPr/>
        </p:nvSpPr>
        <p:spPr bwMode="auto">
          <a:xfrm>
            <a:off x="6357950" y="6477750"/>
            <a:ext cx="17843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© OPITZ CONSULTING GmbH 2011</a:t>
            </a:r>
            <a:endParaRPr lang="de-DE" sz="800" dirty="0">
              <a:solidFill>
                <a:srgbClr val="4F5150"/>
              </a:solidFill>
            </a:endParaRPr>
          </a:p>
        </p:txBody>
      </p:sp>
      <p:sp>
        <p:nvSpPr>
          <p:cNvPr id="17" name="Rectangle 77"/>
          <p:cNvSpPr>
            <a:spLocks noChangeArrowheads="1"/>
          </p:cNvSpPr>
          <p:nvPr/>
        </p:nvSpPr>
        <p:spPr bwMode="auto">
          <a:xfrm>
            <a:off x="7330538" y="6477750"/>
            <a:ext cx="1457325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r"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Folie </a:t>
            </a:r>
            <a:fld id="{7207D92C-6328-4E97-A90E-A9EC5D9E5030}" type="slidenum">
              <a:rPr lang="de-DE" sz="800">
                <a:solidFill>
                  <a:srgbClr val="4F5150"/>
                </a:solidFill>
              </a:rPr>
              <a:pPr algn="r">
                <a:defRPr/>
              </a:pPr>
              <a:t>‹Nr.›</a:t>
            </a:fld>
            <a:endParaRPr lang="de-DE" sz="800" dirty="0">
              <a:solidFill>
                <a:srgbClr val="4F5150"/>
              </a:solidFill>
            </a:endParaRPr>
          </a:p>
        </p:txBody>
      </p:sp>
      <p:sp>
        <p:nvSpPr>
          <p:cNvPr id="18" name="TITEL"/>
          <p:cNvSpPr txBox="1">
            <a:spLocks noChangeArrowheads="1"/>
          </p:cNvSpPr>
          <p:nvPr/>
        </p:nvSpPr>
        <p:spPr bwMode="auto">
          <a:xfrm>
            <a:off x="2073287" y="6477750"/>
            <a:ext cx="4141787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800" b="1" dirty="0" err="1" smtClean="0">
                <a:solidFill>
                  <a:srgbClr val="4F5150"/>
                </a:solidFill>
              </a:rPr>
              <a:t>Grails</a:t>
            </a:r>
            <a:r>
              <a:rPr lang="de-DE" sz="800" b="1" dirty="0" smtClean="0">
                <a:solidFill>
                  <a:srgbClr val="4F5150"/>
                </a:solidFill>
              </a:rPr>
              <a:t> – Die Suche ist vorbei</a:t>
            </a:r>
            <a:endParaRPr lang="de-DE" sz="800" dirty="0">
              <a:solidFill>
                <a:srgbClr val="4F5150"/>
              </a:solidFill>
            </a:endParaRPr>
          </a:p>
        </p:txBody>
      </p:sp>
      <p:grpSp>
        <p:nvGrpSpPr>
          <p:cNvPr id="6" name="HINTERGRUND" hidden="1"/>
          <p:cNvGrpSpPr/>
          <p:nvPr/>
        </p:nvGrpSpPr>
        <p:grpSpPr>
          <a:xfrm>
            <a:off x="-3071866" y="-24"/>
            <a:ext cx="12215834" cy="6859588"/>
            <a:chOff x="-3071866" y="-24"/>
            <a:chExt cx="12215834" cy="6859588"/>
          </a:xfrm>
        </p:grpSpPr>
        <p:sp>
          <p:nvSpPr>
            <p:cNvPr id="42" name="Rectangle 94" hidden="1"/>
            <p:cNvSpPr>
              <a:spLocks noChangeArrowheads="1"/>
            </p:cNvSpPr>
            <p:nvPr userDrawn="1"/>
          </p:nvSpPr>
          <p:spPr bwMode="auto">
            <a:xfrm>
              <a:off x="-3071866" y="6286520"/>
              <a:ext cx="2730505" cy="571480"/>
            </a:xfrm>
            <a:prstGeom prst="rect">
              <a:avLst/>
            </a:prstGeom>
            <a:solidFill>
              <a:srgbClr val="00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de-DE" sz="1200" dirty="0">
                  <a:solidFill>
                    <a:schemeClr val="bg1"/>
                  </a:solidFill>
                </a:rPr>
                <a:t>Hilfslinien</a:t>
              </a:r>
              <a:r>
                <a:rPr lang="de-DE" sz="1000" dirty="0">
                  <a:solidFill>
                    <a:schemeClr val="bg1"/>
                  </a:solidFill>
                </a:rPr>
                <a:t/>
              </a:r>
              <a:br>
                <a:rPr lang="de-DE" sz="1000" dirty="0">
                  <a:solidFill>
                    <a:schemeClr val="bg1"/>
                  </a:solidFill>
                </a:rPr>
              </a:br>
              <a:r>
                <a:rPr lang="de-DE" sz="1000" dirty="0">
                  <a:solidFill>
                    <a:schemeClr val="bg1"/>
                  </a:solidFill>
                </a:rPr>
                <a:t>(lediglich als Konstruktionshilfe, </a:t>
              </a:r>
              <a:br>
                <a:rPr lang="de-DE" sz="1000" dirty="0">
                  <a:solidFill>
                    <a:schemeClr val="bg1"/>
                  </a:solidFill>
                </a:rPr>
              </a:br>
              <a:r>
                <a:rPr lang="de-DE" sz="1000" dirty="0">
                  <a:solidFill>
                    <a:schemeClr val="bg1"/>
                  </a:solidFill>
                </a:rPr>
                <a:t>ggf. im Master löschen)</a:t>
              </a:r>
            </a:p>
          </p:txBody>
        </p:sp>
        <p:grpSp>
          <p:nvGrpSpPr>
            <p:cNvPr id="8" name="Gruppieren 42" hidden="1"/>
            <p:cNvGrpSpPr/>
            <p:nvPr userDrawn="1"/>
          </p:nvGrpSpPr>
          <p:grpSpPr>
            <a:xfrm>
              <a:off x="-32" y="-24"/>
              <a:ext cx="9144000" cy="6859588"/>
              <a:chOff x="0" y="0"/>
              <a:chExt cx="9144000" cy="6859588"/>
            </a:xfrm>
          </p:grpSpPr>
          <p:cxnSp>
            <p:nvCxnSpPr>
              <p:cNvPr id="44" name="Gerade Verbindung 43" hidden="1"/>
              <p:cNvCxnSpPr/>
              <p:nvPr userDrawn="1"/>
            </p:nvCxnSpPr>
            <p:spPr bwMode="auto">
              <a:xfrm rot="10800000">
                <a:off x="0" y="6215082"/>
                <a:ext cx="9144000" cy="1584"/>
              </a:xfrm>
              <a:prstGeom prst="line">
                <a:avLst/>
              </a:prstGeom>
              <a:noFill/>
              <a:ln w="3175" algn="ctr">
                <a:solidFill>
                  <a:srgbClr val="66FF33"/>
                </a:solidFill>
                <a:prstDash val="dash"/>
                <a:round/>
                <a:headEnd/>
                <a:tailEnd/>
              </a:ln>
            </p:spPr>
          </p:cxnSp>
          <p:grpSp>
            <p:nvGrpSpPr>
              <p:cNvPr id="9" name="Gruppieren 26" hidden="1"/>
              <p:cNvGrpSpPr/>
              <p:nvPr userDrawn="1"/>
            </p:nvGrpSpPr>
            <p:grpSpPr>
              <a:xfrm>
                <a:off x="357188" y="0"/>
                <a:ext cx="8432800" cy="6859588"/>
                <a:chOff x="357188" y="0"/>
                <a:chExt cx="8432800" cy="6859588"/>
              </a:xfrm>
            </p:grpSpPr>
            <p:cxnSp>
              <p:nvCxnSpPr>
                <p:cNvPr id="46" name="Gerade Verbindung 8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215232" y="3429794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7" name="Gerade Verbindung 91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928019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8" name="Gerade Verbindung 9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0708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9" name="Gerade Verbindung 93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785269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0" name="Gerade Verbindung 9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9265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1" name="Gerade Verbindung 95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640932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2" name="Gerade Verbindung 96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78380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3" name="Gerade Verbindung 97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45013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4" name="Gerade Verbindung 98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4644232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5" name="Gerade Verbindung 99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53601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6" name="Gerade Verbindung 101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563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7" name="Gerade Verbindung 10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1510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8" name="Gerade Verbindung 103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49926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9" name="Gerade Verbindung 10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64214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0" name="Gerade Verbindung 105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135651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1" name="Gerade Verbindung 106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149939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2" name="Gerade Verbindung 107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221376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3" name="Gerade Verbindung 108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235664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4" name="Gerade Verbindung 109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307101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5" name="Gerade Verbindung 11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0723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</p:grpSp>
        </p:grpSp>
      </p:grpSp>
      <p:pic>
        <p:nvPicPr>
          <p:cNvPr id="67" name="Grafik 66" descr="Logo.jp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71447" y="6212371"/>
            <a:ext cx="954186" cy="363098"/>
          </a:xfrm>
          <a:prstGeom prst="rect">
            <a:avLst/>
          </a:prstGeom>
        </p:spPr>
      </p:pic>
      <p:sp>
        <p:nvSpPr>
          <p:cNvPr id="94" name="Textfeld 93"/>
          <p:cNvSpPr txBox="1"/>
          <p:nvPr/>
        </p:nvSpPr>
        <p:spPr>
          <a:xfrm>
            <a:off x="0" y="7000900"/>
            <a:ext cx="48747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000" b="0" dirty="0" smtClean="0">
                <a:solidFill>
                  <a:schemeClr val="accent1"/>
                </a:solidFill>
              </a:rPr>
              <a:t>OPITZ CONSULTING</a:t>
            </a:r>
            <a:r>
              <a:rPr lang="de-DE" sz="1000" b="0" baseline="0" dirty="0" smtClean="0">
                <a:solidFill>
                  <a:schemeClr val="accent1"/>
                </a:solidFill>
              </a:rPr>
              <a:t> Vorlage Powerpoint 2011; Version 1.3; 10.05.2011; TGA, KSH</a:t>
            </a:r>
            <a:endParaRPr lang="de-DE" sz="1000" b="0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20" r:id="rId3"/>
    <p:sldLayoutId id="2147483700" r:id="rId4"/>
    <p:sldLayoutId id="2147483701" r:id="rId5"/>
    <p:sldLayoutId id="2147483722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23" r:id="rId24"/>
  </p:sldLayoutIdLst>
  <p:transition spd="slow" advTm="10000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spcBef>
          <a:spcPts val="1200"/>
        </a:spcBef>
        <a:buClr>
          <a:schemeClr val="tx1"/>
        </a:buClr>
        <a:buFont typeface="Wingdings" pitchFamily="2" charset="2"/>
        <a:buChar char=""/>
        <a:defRPr kumimoji="0" lang="de-DE" sz="2200" b="1" i="0" u="none" strike="noStrike" kern="1200" cap="none" spc="0" normalizeH="0" baseline="0" noProof="0" dirty="0" smtClean="0">
          <a:ln>
            <a:noFill/>
          </a:ln>
          <a:solidFill>
            <a:schemeClr val="tx2"/>
          </a:solidFill>
          <a:effectLst/>
          <a:uLnTx/>
          <a:uFillTx/>
          <a:latin typeface="+mn-lt"/>
          <a:ea typeface="+mn-ea"/>
          <a:cs typeface="+mn-cs"/>
        </a:defRPr>
      </a:lvl1pPr>
      <a:lvl2pPr marL="630238" indent="-274638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98525" indent="-268288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lang="de-DE" sz="1600" kern="1200" smtClean="0">
          <a:solidFill>
            <a:schemeClr val="tx2"/>
          </a:solidFill>
          <a:latin typeface="+mn-lt"/>
          <a:ea typeface="+mn-ea"/>
          <a:cs typeface="+mn-cs"/>
        </a:defRPr>
      </a:lvl3pPr>
      <a:lvl4pPr marL="900000" indent="-701675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Clr>
          <a:schemeClr val="tx1"/>
        </a:buClr>
        <a:buFont typeface="Wingdings" pitchFamily="2" charset="2"/>
        <a:buChar char="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fernuni-hagen.de/eclipse/index.php/Abstract_Syntax_Tree_(AST)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source.com/developer/grails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github.com/codescape" TargetMode="External"/><Relationship Id="rId4" Type="http://schemas.openxmlformats.org/officeDocument/2006/relationships/hyperlink" Target="http://twitter.com/stefanglas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glassfish.java.net/javaee5/persistence/persistence-example.html" TargetMode="Externa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groovy.codehaus.org/" TargetMode="External"/><Relationship Id="rId2" Type="http://schemas.openxmlformats.org/officeDocument/2006/relationships/hyperlink" Target="http://grails.org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twitter.com/stefanglase" TargetMode="External"/><Relationship Id="rId4" Type="http://schemas.openxmlformats.org/officeDocument/2006/relationships/hyperlink" Target="https://github.com/codescape/presentations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hyperlink" Target="mailto:stefan.glase@opitz-consulting.com" TargetMode="External"/><Relationship Id="rId7" Type="http://schemas.openxmlformats.org/officeDocument/2006/relationships/hyperlink" Target="http://www.twitter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37.jpeg"/><Relationship Id="rId9" Type="http://schemas.openxmlformats.org/officeDocument/2006/relationships/image" Target="../media/image4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groovyconsole.appspot.com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4414" y="2727659"/>
            <a:ext cx="6696000" cy="1402683"/>
          </a:xfrm>
        </p:spPr>
        <p:txBody>
          <a:bodyPr anchor="ctr"/>
          <a:lstStyle/>
          <a:p>
            <a:r>
              <a:rPr lang="de-DE" sz="3200" dirty="0" err="1" smtClean="0"/>
              <a:t>Grails</a:t>
            </a:r>
            <a:r>
              <a:rPr lang="de-DE" sz="3200" dirty="0" smtClean="0"/>
              <a:t> - Die Suche ist vorbei</a:t>
            </a:r>
            <a:endParaRPr lang="de-DE" sz="3200" dirty="0"/>
          </a:p>
        </p:txBody>
      </p:sp>
      <p:sp>
        <p:nvSpPr>
          <p:cNvPr id="3" name="Textfeld 2"/>
          <p:cNvSpPr txBox="1"/>
          <p:nvPr/>
        </p:nvSpPr>
        <p:spPr>
          <a:xfrm>
            <a:off x="1187624" y="4357553"/>
            <a:ext cx="6768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DOAG </a:t>
            </a:r>
            <a:r>
              <a:rPr lang="de-DE" sz="2000" b="1" smtClean="0"/>
              <a:t>2012 Development</a:t>
            </a:r>
            <a:endParaRPr lang="de-DE" sz="2000" b="1" dirty="0" smtClean="0"/>
          </a:p>
          <a:p>
            <a:pPr algn="ctr"/>
            <a:r>
              <a:rPr lang="de-DE" sz="2000" b="1" dirty="0" smtClean="0"/>
              <a:t>Stefan Glase</a:t>
            </a:r>
          </a:p>
          <a:p>
            <a:pPr algn="ctr"/>
            <a:r>
              <a:rPr lang="de-DE" sz="2000" b="1" dirty="0" smtClean="0"/>
              <a:t>am </a:t>
            </a:r>
            <a:r>
              <a:rPr lang="de-DE" sz="2000" b="1" dirty="0" smtClean="0"/>
              <a:t>14.06.2012</a:t>
            </a:r>
            <a:endParaRPr lang="de-DE" sz="20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AST-Transformationen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1557947"/>
            <a:ext cx="83529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groovy.transform.ToString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Long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Person().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with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'Fred'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delegate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'Person(1, Fred, Feuerstein)'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person.toString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Abstract Syntax </a:t>
            </a:r>
            <a:r>
              <a:rPr lang="de-DE" dirty="0" err="1" smtClean="0"/>
              <a:t>Tree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4" name="Inhaltsplatzhalter 3" descr="Ast-life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91681" y="1181845"/>
            <a:ext cx="5760640" cy="4860540"/>
          </a:xfrm>
        </p:spPr>
      </p:pic>
      <p:sp>
        <p:nvSpPr>
          <p:cNvPr id="5" name="Textfeld 4"/>
          <p:cNvSpPr txBox="1"/>
          <p:nvPr/>
        </p:nvSpPr>
        <p:spPr>
          <a:xfrm>
            <a:off x="1944317" y="6042774"/>
            <a:ext cx="7020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600" dirty="0" smtClean="0">
                <a:hlinkClick r:id="rId3"/>
              </a:rPr>
              <a:t>http://wiki.fernuni-hagen.de/eclipse/index.php/Abstract_Syntax_Tree_(AST)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540292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Operationen auf </a:t>
            </a:r>
            <a:r>
              <a:rPr lang="de-DE" dirty="0" err="1" smtClean="0"/>
              <a:t>Collections</a:t>
            </a:r>
            <a:r>
              <a:rPr lang="de-DE" dirty="0" smtClean="0"/>
              <a:t>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1268760"/>
            <a:ext cx="849694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 {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Long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 [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'Fred'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'Wilma'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'Betty'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'Barney'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Person(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'Bam-Bam'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)]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'Fred'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'Wilma'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] == 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people.findAll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it.lastName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== 'Feuerstein' }.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'Geröllheimer'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de-DE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] ==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people.countBy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it.lastName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people.findAll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it.lastName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Geröllheimer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.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each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Hello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$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it.firstName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!"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Vereinfachtes File-Handling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2233895"/>
            <a:ext cx="8352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File(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myTemp.file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file.text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"""</a:t>
            </a:r>
            <a:r>
              <a:rPr lang="de-DE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Good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day</a:t>
            </a:r>
            <a:endParaRPr lang="de-DE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Guten Tag</a:t>
            </a:r>
          </a:p>
          <a:p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Buenos Dias"""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file.eachLine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line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i -&gt;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"$i: $</a:t>
            </a:r>
            <a:r>
              <a:rPr lang="de-DE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 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println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file.text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C:\Users\sgl\Downloads\1320420733_Drive File 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1412776"/>
            <a:ext cx="1872208" cy="1872208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FizzBuzz</a:t>
            </a:r>
            <a:r>
              <a:rPr lang="de-DE" dirty="0" smtClean="0"/>
              <a:t> mit Groovy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728039"/>
            <a:ext cx="8424000" cy="1124897"/>
          </a:xfrm>
        </p:spPr>
        <p:txBody>
          <a:bodyPr/>
          <a:lstStyle/>
          <a:p>
            <a:pPr marL="0" indent="0">
              <a:buNone/>
            </a:pPr>
            <a:r>
              <a:rPr lang="it-IT" sz="1800" dirty="0">
                <a:latin typeface="Consolas"/>
                <a:cs typeface="Consolas"/>
              </a:rPr>
              <a:t>(</a:t>
            </a:r>
            <a:r>
              <a:rPr lang="it-IT" sz="1800" dirty="0">
                <a:solidFill>
                  <a:srgbClr val="008000"/>
                </a:solidFill>
                <a:latin typeface="Consolas"/>
                <a:cs typeface="Consolas"/>
              </a:rPr>
              <a:t>1..100</a:t>
            </a:r>
            <a:r>
              <a:rPr lang="it-IT" sz="1800" dirty="0">
                <a:latin typeface="Consolas"/>
                <a:cs typeface="Consolas"/>
              </a:rPr>
              <a:t>).</a:t>
            </a:r>
            <a:r>
              <a:rPr lang="it-IT" sz="1800" dirty="0" err="1">
                <a:latin typeface="Consolas"/>
                <a:cs typeface="Consolas"/>
              </a:rPr>
              <a:t>each</a:t>
            </a:r>
            <a:r>
              <a:rPr lang="it-IT" sz="1800" dirty="0">
                <a:latin typeface="Consolas"/>
                <a:cs typeface="Consolas"/>
              </a:rPr>
              <a:t> </a:t>
            </a:r>
            <a:r>
              <a:rPr lang="it-IT" sz="1800" dirty="0" smtClean="0">
                <a:latin typeface="Consolas"/>
                <a:cs typeface="Consolas"/>
              </a:rPr>
              <a:t>{</a:t>
            </a:r>
            <a:br>
              <a:rPr lang="it-IT" sz="1800" dirty="0" smtClean="0">
                <a:latin typeface="Consolas"/>
                <a:cs typeface="Consolas"/>
              </a:rPr>
            </a:br>
            <a:r>
              <a:rPr lang="it-IT" sz="1800" dirty="0" smtClean="0">
                <a:latin typeface="Consolas"/>
                <a:cs typeface="Consolas"/>
              </a:rPr>
              <a:t>    </a:t>
            </a:r>
            <a:r>
              <a:rPr lang="it-IT" sz="1800" dirty="0" err="1" smtClean="0">
                <a:latin typeface="Consolas"/>
                <a:cs typeface="Consolas"/>
              </a:rPr>
              <a:t>println</a:t>
            </a:r>
            <a:r>
              <a:rPr lang="it-IT" sz="1800" dirty="0" smtClean="0">
                <a:latin typeface="Consolas"/>
                <a:cs typeface="Consolas"/>
              </a:rPr>
              <a:t> </a:t>
            </a:r>
            <a:r>
              <a:rPr lang="it-IT" sz="1800" dirty="0">
                <a:latin typeface="Consolas"/>
                <a:cs typeface="Consolas"/>
              </a:rPr>
              <a:t>((</a:t>
            </a:r>
            <a:r>
              <a:rPr lang="it-IT" sz="1800" dirty="0" err="1">
                <a:latin typeface="Consolas"/>
                <a:cs typeface="Consolas"/>
              </a:rPr>
              <a:t>it</a:t>
            </a:r>
            <a:r>
              <a:rPr lang="it-IT" sz="1800" dirty="0">
                <a:latin typeface="Consolas"/>
                <a:cs typeface="Consolas"/>
              </a:rPr>
              <a:t> % </a:t>
            </a:r>
            <a:r>
              <a:rPr lang="it-IT" sz="1800" dirty="0">
                <a:solidFill>
                  <a:srgbClr val="008000"/>
                </a:solidFill>
                <a:latin typeface="Consolas"/>
                <a:cs typeface="Consolas"/>
              </a:rPr>
              <a:t>3</a:t>
            </a:r>
            <a:r>
              <a:rPr lang="it-IT" sz="1800" dirty="0">
                <a:latin typeface="Consolas"/>
                <a:cs typeface="Consolas"/>
              </a:rPr>
              <a:t> ? </a:t>
            </a:r>
            <a:r>
              <a:rPr lang="it-IT" sz="1800" dirty="0">
                <a:solidFill>
                  <a:schemeClr val="accent5"/>
                </a:solidFill>
                <a:latin typeface="Consolas"/>
                <a:cs typeface="Consolas"/>
              </a:rPr>
              <a:t>""</a:t>
            </a:r>
            <a:r>
              <a:rPr lang="it-IT" sz="1800" dirty="0">
                <a:latin typeface="Consolas"/>
                <a:cs typeface="Consolas"/>
              </a:rPr>
              <a:t> : </a:t>
            </a:r>
            <a:r>
              <a:rPr lang="it-IT" sz="1800" dirty="0">
                <a:solidFill>
                  <a:srgbClr val="C73E3A"/>
                </a:solidFill>
                <a:latin typeface="Consolas"/>
                <a:cs typeface="Consolas"/>
              </a:rPr>
              <a:t>"</a:t>
            </a:r>
            <a:r>
              <a:rPr lang="it-IT" sz="1800" dirty="0" err="1">
                <a:solidFill>
                  <a:srgbClr val="C73E3A"/>
                </a:solidFill>
                <a:latin typeface="Consolas"/>
                <a:cs typeface="Consolas"/>
              </a:rPr>
              <a:t>Fizz</a:t>
            </a:r>
            <a:r>
              <a:rPr lang="it-IT" sz="1800" dirty="0">
                <a:solidFill>
                  <a:srgbClr val="C73E3A"/>
                </a:solidFill>
                <a:latin typeface="Consolas"/>
                <a:cs typeface="Consolas"/>
              </a:rPr>
              <a:t>"</a:t>
            </a:r>
            <a:r>
              <a:rPr lang="it-IT" sz="1800" dirty="0">
                <a:latin typeface="Consolas"/>
                <a:cs typeface="Consolas"/>
              </a:rPr>
              <a:t>) + (</a:t>
            </a:r>
            <a:r>
              <a:rPr lang="it-IT" sz="1800" dirty="0" err="1">
                <a:latin typeface="Consolas"/>
                <a:cs typeface="Consolas"/>
              </a:rPr>
              <a:t>it</a:t>
            </a:r>
            <a:r>
              <a:rPr lang="it-IT" sz="1800" dirty="0">
                <a:latin typeface="Consolas"/>
                <a:cs typeface="Consolas"/>
              </a:rPr>
              <a:t> % </a:t>
            </a:r>
            <a:r>
              <a:rPr lang="it-IT" sz="1800" dirty="0">
                <a:solidFill>
                  <a:srgbClr val="008000"/>
                </a:solidFill>
                <a:latin typeface="Consolas"/>
                <a:cs typeface="Consolas"/>
              </a:rPr>
              <a:t>5</a:t>
            </a:r>
            <a:r>
              <a:rPr lang="it-IT" sz="1800" dirty="0">
                <a:latin typeface="Consolas"/>
                <a:cs typeface="Consolas"/>
              </a:rPr>
              <a:t> ? </a:t>
            </a:r>
            <a:r>
              <a:rPr lang="it-IT" sz="1800" dirty="0">
                <a:solidFill>
                  <a:srgbClr val="C73E3A"/>
                </a:solidFill>
                <a:latin typeface="Consolas"/>
                <a:cs typeface="Consolas"/>
              </a:rPr>
              <a:t>""</a:t>
            </a:r>
            <a:r>
              <a:rPr lang="it-IT" sz="1800" dirty="0">
                <a:latin typeface="Consolas"/>
                <a:cs typeface="Consolas"/>
              </a:rPr>
              <a:t> : </a:t>
            </a:r>
            <a:r>
              <a:rPr lang="it-IT" sz="1800" dirty="0">
                <a:solidFill>
                  <a:srgbClr val="C73E3A"/>
                </a:solidFill>
                <a:latin typeface="Consolas"/>
                <a:cs typeface="Consolas"/>
              </a:rPr>
              <a:t>"Buzz"</a:t>
            </a:r>
            <a:r>
              <a:rPr lang="it-IT" sz="1800" dirty="0">
                <a:latin typeface="Consolas"/>
                <a:cs typeface="Consolas"/>
              </a:rPr>
              <a:t>) ?: </a:t>
            </a:r>
            <a:r>
              <a:rPr lang="it-IT" sz="1800" dirty="0" err="1">
                <a:latin typeface="Consolas"/>
                <a:cs typeface="Consolas"/>
              </a:rPr>
              <a:t>it</a:t>
            </a:r>
            <a:r>
              <a:rPr lang="it-IT" sz="1800" dirty="0" smtClean="0">
                <a:latin typeface="Consolas"/>
                <a:cs typeface="Consolas"/>
              </a:rPr>
              <a:t>)</a:t>
            </a:r>
            <a:br>
              <a:rPr lang="it-IT" sz="1800" dirty="0" smtClean="0">
                <a:latin typeface="Consolas"/>
                <a:cs typeface="Consolas"/>
              </a:rPr>
            </a:br>
            <a:r>
              <a:rPr lang="it-IT" sz="1800" dirty="0" smtClean="0">
                <a:latin typeface="Consolas"/>
                <a:cs typeface="Consolas"/>
              </a:rPr>
              <a:t>}</a:t>
            </a:r>
            <a:endParaRPr lang="de-DE" sz="1800" dirty="0">
              <a:latin typeface="Consolas"/>
              <a:cs typeface="Consolas"/>
            </a:endParaRPr>
          </a:p>
        </p:txBody>
      </p:sp>
      <p:sp>
        <p:nvSpPr>
          <p:cNvPr id="5" name="Textfeld 4"/>
          <p:cNvSpPr txBox="1"/>
          <p:nvPr/>
        </p:nvSpPr>
        <p:spPr>
          <a:xfrm rot="21392030">
            <a:off x="395461" y="3033794"/>
            <a:ext cx="8434578" cy="23042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numCol="10" rtlCol="0">
            <a:noAutofit/>
          </a:bodyPr>
          <a:lstStyle/>
          <a:p>
            <a:r>
              <a:rPr lang="de-DE" sz="1400" dirty="0"/>
              <a:t>1</a:t>
            </a:r>
          </a:p>
          <a:p>
            <a:r>
              <a:rPr lang="de-DE" sz="1400" dirty="0"/>
              <a:t>2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4</a:t>
            </a:r>
          </a:p>
          <a:p>
            <a:r>
              <a:rPr lang="de-DE" sz="1400" dirty="0"/>
              <a:t>Buzz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7</a:t>
            </a:r>
          </a:p>
          <a:p>
            <a:r>
              <a:rPr lang="de-DE" sz="1400" dirty="0"/>
              <a:t>8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Buzz</a:t>
            </a:r>
          </a:p>
          <a:p>
            <a:r>
              <a:rPr lang="de-DE" sz="1400" dirty="0"/>
              <a:t>11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13</a:t>
            </a:r>
          </a:p>
          <a:p>
            <a:r>
              <a:rPr lang="de-DE" sz="1400" dirty="0" smtClean="0"/>
              <a:t>14</a:t>
            </a:r>
            <a:endParaRPr lang="de-DE" sz="1400" dirty="0"/>
          </a:p>
          <a:p>
            <a:r>
              <a:rPr lang="de-DE" sz="1400" dirty="0" err="1"/>
              <a:t>FizzBuzz</a:t>
            </a:r>
            <a:endParaRPr lang="de-DE" sz="1400" dirty="0"/>
          </a:p>
          <a:p>
            <a:r>
              <a:rPr lang="de-DE" sz="1400" dirty="0"/>
              <a:t>16</a:t>
            </a:r>
          </a:p>
          <a:p>
            <a:r>
              <a:rPr lang="de-DE" sz="1400" dirty="0"/>
              <a:t>17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19</a:t>
            </a:r>
          </a:p>
          <a:p>
            <a:r>
              <a:rPr lang="de-DE" sz="1400" dirty="0"/>
              <a:t>Buzz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22</a:t>
            </a:r>
          </a:p>
          <a:p>
            <a:r>
              <a:rPr lang="de-DE" sz="1400" dirty="0"/>
              <a:t>23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Buzz</a:t>
            </a:r>
          </a:p>
          <a:p>
            <a:r>
              <a:rPr lang="de-DE" sz="1400" dirty="0"/>
              <a:t>26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28</a:t>
            </a:r>
          </a:p>
          <a:p>
            <a:r>
              <a:rPr lang="de-DE" sz="1400" dirty="0"/>
              <a:t>29</a:t>
            </a:r>
          </a:p>
          <a:p>
            <a:r>
              <a:rPr lang="de-DE" sz="1400" dirty="0" err="1"/>
              <a:t>FizzBuzz</a:t>
            </a:r>
            <a:endParaRPr lang="de-DE" sz="1400" dirty="0"/>
          </a:p>
          <a:p>
            <a:r>
              <a:rPr lang="de-DE" sz="1400" dirty="0"/>
              <a:t>31</a:t>
            </a:r>
          </a:p>
          <a:p>
            <a:r>
              <a:rPr lang="de-DE" sz="1400" dirty="0"/>
              <a:t>32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34</a:t>
            </a:r>
          </a:p>
          <a:p>
            <a:r>
              <a:rPr lang="de-DE" sz="1400" dirty="0"/>
              <a:t>Buzz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37</a:t>
            </a:r>
          </a:p>
          <a:p>
            <a:r>
              <a:rPr lang="de-DE" sz="1400" dirty="0"/>
              <a:t>38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Buzz</a:t>
            </a:r>
          </a:p>
          <a:p>
            <a:r>
              <a:rPr lang="de-DE" sz="1400" dirty="0"/>
              <a:t>41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43</a:t>
            </a:r>
          </a:p>
          <a:p>
            <a:r>
              <a:rPr lang="de-DE" sz="1400" dirty="0"/>
              <a:t>44</a:t>
            </a:r>
          </a:p>
          <a:p>
            <a:r>
              <a:rPr lang="de-DE" sz="1400" dirty="0" err="1"/>
              <a:t>FizzBuzz</a:t>
            </a:r>
            <a:endParaRPr lang="de-DE" sz="1400" dirty="0"/>
          </a:p>
          <a:p>
            <a:r>
              <a:rPr lang="de-DE" sz="1400" dirty="0"/>
              <a:t>46</a:t>
            </a:r>
          </a:p>
          <a:p>
            <a:r>
              <a:rPr lang="de-DE" sz="1400" dirty="0"/>
              <a:t>47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49</a:t>
            </a:r>
          </a:p>
          <a:p>
            <a:r>
              <a:rPr lang="de-DE" sz="1400" dirty="0"/>
              <a:t>Buzz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52</a:t>
            </a:r>
          </a:p>
          <a:p>
            <a:r>
              <a:rPr lang="de-DE" sz="1400" dirty="0"/>
              <a:t>53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Buzz</a:t>
            </a:r>
          </a:p>
          <a:p>
            <a:r>
              <a:rPr lang="de-DE" sz="1400" dirty="0"/>
              <a:t>56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58</a:t>
            </a:r>
          </a:p>
          <a:p>
            <a:r>
              <a:rPr lang="de-DE" sz="1400" dirty="0"/>
              <a:t>59</a:t>
            </a:r>
          </a:p>
          <a:p>
            <a:r>
              <a:rPr lang="de-DE" sz="1400" dirty="0" err="1"/>
              <a:t>FizzBuzz</a:t>
            </a:r>
            <a:endParaRPr lang="de-DE" sz="1400" dirty="0"/>
          </a:p>
          <a:p>
            <a:r>
              <a:rPr lang="de-DE" sz="1400" dirty="0"/>
              <a:t>61</a:t>
            </a:r>
          </a:p>
          <a:p>
            <a:r>
              <a:rPr lang="de-DE" sz="1400" dirty="0"/>
              <a:t>62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64</a:t>
            </a:r>
          </a:p>
          <a:p>
            <a:r>
              <a:rPr lang="de-DE" sz="1400" dirty="0"/>
              <a:t>Buzz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67</a:t>
            </a:r>
          </a:p>
          <a:p>
            <a:r>
              <a:rPr lang="de-DE" sz="1400" dirty="0"/>
              <a:t>68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Buzz</a:t>
            </a:r>
          </a:p>
          <a:p>
            <a:r>
              <a:rPr lang="de-DE" sz="1400" dirty="0"/>
              <a:t>71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73</a:t>
            </a:r>
          </a:p>
          <a:p>
            <a:r>
              <a:rPr lang="de-DE" sz="1400" dirty="0"/>
              <a:t>74</a:t>
            </a:r>
          </a:p>
          <a:p>
            <a:r>
              <a:rPr lang="de-DE" sz="1400" dirty="0" err="1"/>
              <a:t>FizzBuzz</a:t>
            </a:r>
            <a:endParaRPr lang="de-DE" sz="1400" dirty="0"/>
          </a:p>
          <a:p>
            <a:r>
              <a:rPr lang="de-DE" sz="1400" dirty="0"/>
              <a:t>76</a:t>
            </a:r>
          </a:p>
          <a:p>
            <a:r>
              <a:rPr lang="de-DE" sz="1400" dirty="0"/>
              <a:t>77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79</a:t>
            </a:r>
          </a:p>
          <a:p>
            <a:r>
              <a:rPr lang="de-DE" sz="1400" dirty="0"/>
              <a:t>Buzz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82</a:t>
            </a:r>
          </a:p>
          <a:p>
            <a:r>
              <a:rPr lang="de-DE" sz="1400" dirty="0"/>
              <a:t>83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Buzz</a:t>
            </a:r>
          </a:p>
          <a:p>
            <a:r>
              <a:rPr lang="de-DE" sz="1400" dirty="0"/>
              <a:t>86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88</a:t>
            </a:r>
          </a:p>
          <a:p>
            <a:r>
              <a:rPr lang="de-DE" sz="1400" dirty="0"/>
              <a:t>89</a:t>
            </a:r>
          </a:p>
          <a:p>
            <a:r>
              <a:rPr lang="de-DE" sz="1400" dirty="0" err="1"/>
              <a:t>FizzBuzz</a:t>
            </a:r>
            <a:endParaRPr lang="de-DE" sz="1400" dirty="0"/>
          </a:p>
          <a:p>
            <a:r>
              <a:rPr lang="de-DE" sz="1400" dirty="0"/>
              <a:t>91</a:t>
            </a:r>
          </a:p>
          <a:p>
            <a:r>
              <a:rPr lang="de-DE" sz="1400" dirty="0"/>
              <a:t>92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94</a:t>
            </a:r>
          </a:p>
          <a:p>
            <a:r>
              <a:rPr lang="de-DE" sz="1400" dirty="0"/>
              <a:t>Buzz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97</a:t>
            </a:r>
          </a:p>
          <a:p>
            <a:r>
              <a:rPr lang="de-DE" sz="1400" dirty="0"/>
              <a:t>98</a:t>
            </a:r>
          </a:p>
          <a:p>
            <a:r>
              <a:rPr lang="de-DE" sz="1400" dirty="0" err="1"/>
              <a:t>Fizz</a:t>
            </a:r>
            <a:endParaRPr lang="de-DE" sz="1400" dirty="0"/>
          </a:p>
          <a:p>
            <a:r>
              <a:rPr lang="de-DE" sz="1400" dirty="0"/>
              <a:t>Buzz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422760" y="5970766"/>
            <a:ext cx="454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http://</a:t>
            </a:r>
            <a:r>
              <a:rPr lang="de-DE" sz="1600" dirty="0" err="1"/>
              <a:t>groovyconsole.appspot.com</a:t>
            </a:r>
            <a:r>
              <a:rPr lang="de-DE" sz="1600" dirty="0"/>
              <a:t>/</a:t>
            </a:r>
            <a:r>
              <a:rPr lang="de-DE" sz="1600" dirty="0" err="1"/>
              <a:t>script</a:t>
            </a:r>
            <a:r>
              <a:rPr lang="de-DE" sz="1600" dirty="0"/>
              <a:t>/643001</a:t>
            </a:r>
          </a:p>
        </p:txBody>
      </p:sp>
    </p:spTree>
    <p:extLst>
      <p:ext uri="{BB962C8B-B14F-4D97-AF65-F5344CB8AC3E}">
        <p14:creationId xmlns:p14="http://schemas.microsoft.com/office/powerpoint/2010/main" val="1874995803"/>
      </p:ext>
    </p:extLst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Grails</a:t>
            </a:r>
            <a:r>
              <a:rPr lang="de-DE" dirty="0" smtClean="0"/>
              <a:t>?</a:t>
            </a: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upload.wikimedia.org/wikipedia/de/5/56/Grails_logo_2009_201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1916832"/>
            <a:ext cx="4367214" cy="121662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Grails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4" name="Inhaltsplatzhalter 3" descr="warum.jpg"/>
          <p:cNvPicPr>
            <a:picLocks noGrp="1" noChangeAspect="1"/>
          </p:cNvPicPr>
          <p:nvPr>
            <p:ph idx="1"/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31640" y="1368425"/>
            <a:ext cx="3213207" cy="4822825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251521" y="2074490"/>
            <a:ext cx="869264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900" dirty="0" smtClean="0">
                <a:solidFill>
                  <a:schemeClr val="bg1">
                    <a:lumMod val="50000"/>
                  </a:schemeClr>
                </a:solidFill>
              </a:rPr>
              <a:t>„</a:t>
            </a:r>
            <a:r>
              <a:rPr lang="de-DE" sz="800" dirty="0" smtClean="0">
                <a:solidFill>
                  <a:schemeClr val="bg1">
                    <a:lumMod val="50000"/>
                  </a:schemeClr>
                </a:solidFill>
              </a:rPr>
              <a:t>                </a:t>
            </a:r>
            <a:r>
              <a:rPr lang="de-DE" sz="19900" dirty="0" smtClean="0">
                <a:solidFill>
                  <a:schemeClr val="bg1">
                    <a:lumMod val="50000"/>
                  </a:schemeClr>
                </a:solidFill>
              </a:rPr>
              <a:t>         “</a:t>
            </a:r>
            <a:endParaRPr lang="de-DE" sz="19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SpringSource</a:t>
            </a:r>
            <a:r>
              <a:rPr lang="de-DE" dirty="0" smtClean="0"/>
              <a:t> über </a:t>
            </a:r>
            <a:r>
              <a:rPr lang="de-DE" dirty="0" err="1" smtClean="0"/>
              <a:t>Grails</a:t>
            </a:r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1187624" y="1367999"/>
            <a:ext cx="6768752" cy="4824000"/>
          </a:xfrm>
        </p:spPr>
        <p:txBody>
          <a:bodyPr/>
          <a:lstStyle/>
          <a:p>
            <a:pPr marL="0" indent="3175" algn="ctr">
              <a:buNone/>
            </a:pPr>
            <a:endParaRPr lang="de-DE" sz="700" dirty="0" smtClean="0">
              <a:solidFill>
                <a:schemeClr val="tx1"/>
              </a:solidFill>
            </a:endParaRPr>
          </a:p>
          <a:p>
            <a:pPr marL="0" indent="3175" algn="ctr">
              <a:buNone/>
            </a:pPr>
            <a:endParaRPr lang="de-DE" sz="700" dirty="0" smtClean="0">
              <a:solidFill>
                <a:schemeClr val="tx1"/>
              </a:solidFill>
            </a:endParaRPr>
          </a:p>
          <a:p>
            <a:pPr marL="0" indent="3175" algn="ctr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0" indent="3175" algn="ctr">
              <a:buNone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Grails is an advanced and innovative </a:t>
            </a:r>
            <a:r>
              <a:rPr lang="en-US" sz="1800" dirty="0" smtClean="0">
                <a:solidFill>
                  <a:schemeClr val="accent6"/>
                </a:solidFill>
              </a:rPr>
              <a:t>open source web application platform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that delivers new levels of developer productivity by applying principles like </a:t>
            </a:r>
            <a:r>
              <a:rPr lang="en-US" sz="1800" dirty="0" smtClean="0">
                <a:solidFill>
                  <a:schemeClr val="accent6"/>
                </a:solidFill>
              </a:rPr>
              <a:t>Convention over Configuration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. Grails helps development teams embrace agile methodologies, deliver quality applications in reduced amounts of time, and focus on what really matters: creating </a:t>
            </a:r>
            <a:r>
              <a:rPr lang="en-US" sz="1800" dirty="0" smtClean="0">
                <a:solidFill>
                  <a:schemeClr val="accent6"/>
                </a:solidFill>
              </a:rPr>
              <a:t>high quality, easy to use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 applications that delight users. Grails naturally complements Java application development since it </a:t>
            </a:r>
            <a:r>
              <a:rPr lang="en-US" sz="1800" dirty="0" smtClean="0">
                <a:solidFill>
                  <a:schemeClr val="accent6"/>
                </a:solidFill>
              </a:rPr>
              <a:t>is built on Spring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accent6"/>
                </a:solidFill>
              </a:rPr>
              <a:t>based on Groovy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, the leading dynamic language for the Java platform.</a:t>
            </a:r>
            <a:endParaRPr lang="de-DE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849429" y="5795972"/>
            <a:ext cx="482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2"/>
              </a:rPr>
              <a:t>http://www.springsource.com/developer/grails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 solides Fundament</a:t>
            </a:r>
            <a:endParaRPr lang="de-DE" dirty="0"/>
          </a:p>
        </p:txBody>
      </p:sp>
      <p:graphicFrame>
        <p:nvGraphicFramePr>
          <p:cNvPr id="5" name="Diagramm 4"/>
          <p:cNvGraphicFramePr/>
          <p:nvPr/>
        </p:nvGraphicFramePr>
        <p:xfrm>
          <a:off x="1524000" y="174126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Konventionen in der Verzeichnisstruktur 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3203848" y="1397421"/>
            <a:ext cx="2736304" cy="483989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grails-app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conf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controllers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domain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i18n</a:t>
            </a: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services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taglib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utils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views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lib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scripts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src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groovy</a:t>
            </a: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java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test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integration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unit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b="1" dirty="0" smtClean="0">
                <a:latin typeface="Consolas" pitchFamily="49" charset="0"/>
                <a:cs typeface="Consolas" pitchFamily="49" charset="0"/>
              </a:rPr>
              <a:t>web-</a:t>
            </a:r>
            <a:r>
              <a:rPr lang="de-DE" sz="1600" b="1" dirty="0" err="1" smtClean="0">
                <a:latin typeface="Consolas" pitchFamily="49" charset="0"/>
                <a:cs typeface="Consolas" pitchFamily="49" charset="0"/>
              </a:rPr>
              <a:t>app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 bin ich?</a:t>
            </a:r>
            <a:endParaRPr lang="de-DE" dirty="0"/>
          </a:p>
        </p:txBody>
      </p:sp>
      <p:pic>
        <p:nvPicPr>
          <p:cNvPr id="12" name="Inhaltsplatzhalter 7" descr="wer.jpg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7215" y="1844825"/>
            <a:ext cx="1558472" cy="3958728"/>
          </a:xfrm>
        </p:spPr>
      </p:pic>
      <p:sp>
        <p:nvSpPr>
          <p:cNvPr id="13" name="Textfeld 12"/>
          <p:cNvSpPr txBox="1"/>
          <p:nvPr/>
        </p:nvSpPr>
        <p:spPr>
          <a:xfrm>
            <a:off x="2411760" y="1268760"/>
            <a:ext cx="6192688" cy="51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DE" dirty="0" smtClean="0"/>
          </a:p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de-DE" sz="2800" b="1" dirty="0" smtClean="0">
                <a:latin typeface="+mj-lt"/>
                <a:ea typeface="+mj-ea"/>
                <a:cs typeface="+mj-cs"/>
              </a:rPr>
              <a:t>Software-Entwickler</a:t>
            </a:r>
            <a:br>
              <a:rPr lang="de-DE" sz="2800" b="1" dirty="0" smtClean="0">
                <a:latin typeface="+mj-lt"/>
                <a:ea typeface="+mj-ea"/>
                <a:cs typeface="+mj-cs"/>
              </a:rPr>
            </a:br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Java EE, Spring, Groovy, </a:t>
            </a:r>
            <a:r>
              <a:rPr lang="de-DE" sz="2000" b="1" dirty="0" err="1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Grails</a:t>
            </a:r>
            <a:endParaRPr lang="de-DE" sz="2000" b="1" dirty="0" smtClean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</a:pPr>
            <a:endParaRPr lang="de-DE" sz="2800" b="1" dirty="0" smtClean="0">
              <a:latin typeface="+mj-lt"/>
              <a:ea typeface="+mj-ea"/>
              <a:cs typeface="+mj-cs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de-DE" sz="2800" b="1" dirty="0" smtClean="0">
                <a:latin typeface="+mj-lt"/>
                <a:ea typeface="+mj-ea"/>
                <a:cs typeface="+mj-cs"/>
              </a:rPr>
              <a:t>Trainer und Coach</a:t>
            </a:r>
          </a:p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</a:rPr>
              <a:t>Methoden und Technologien</a:t>
            </a:r>
          </a:p>
          <a:p>
            <a:pPr algn="ctr">
              <a:lnSpc>
                <a:spcPts val="3000"/>
              </a:lnSpc>
              <a:spcBef>
                <a:spcPct val="0"/>
              </a:spcBef>
            </a:pPr>
            <a:endParaRPr lang="de-DE" sz="2800" b="1" dirty="0" smtClean="0">
              <a:latin typeface="+mj-lt"/>
              <a:ea typeface="+mj-ea"/>
              <a:cs typeface="+mj-cs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de-DE" sz="2800" b="1" dirty="0" smtClean="0">
                <a:latin typeface="+mj-lt"/>
                <a:ea typeface="+mj-ea"/>
                <a:cs typeface="+mj-cs"/>
              </a:rPr>
              <a:t>Sprecher und Autor</a:t>
            </a:r>
          </a:p>
          <a:p>
            <a:pPr algn="ctr"/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OOP, </a:t>
            </a:r>
            <a:r>
              <a:rPr lang="de-DE" sz="2000" b="1" dirty="0" err="1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GearConf</a:t>
            </a:r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, DOAG, JAX,</a:t>
            </a:r>
          </a:p>
          <a:p>
            <a:pPr algn="ctr"/>
            <a:r>
              <a:rPr lang="de-DE" sz="2000" b="1" dirty="0" err="1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CamelCaseConf</a:t>
            </a:r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, JUGs</a:t>
            </a:r>
          </a:p>
          <a:p>
            <a:pPr algn="ctr"/>
            <a:endParaRPr lang="de-DE" sz="2000" b="1" dirty="0" smtClean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/>
            <a:endParaRPr lang="de-DE" sz="2000" b="1" dirty="0" smtClean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de-DE" sz="2000" dirty="0" smtClean="0">
                <a:hlinkClick r:id="rId4"/>
              </a:rPr>
              <a:t>twitter.com/</a:t>
            </a:r>
            <a:r>
              <a:rPr lang="de-DE" sz="2000" dirty="0" err="1" smtClean="0">
                <a:hlinkClick r:id="rId4"/>
              </a:rPr>
              <a:t>stefanglase</a:t>
            </a:r>
            <a:endParaRPr lang="de-DE" sz="2000" dirty="0" smtClean="0"/>
          </a:p>
          <a:p>
            <a:pPr algn="ctr"/>
            <a:r>
              <a:rPr lang="de-DE" sz="2000" dirty="0" smtClean="0">
                <a:hlinkClick r:id="rId5"/>
              </a:rPr>
              <a:t>github.com/</a:t>
            </a:r>
            <a:r>
              <a:rPr lang="de-DE" sz="2000" dirty="0" err="1" smtClean="0">
                <a:hlinkClick r:id="rId5"/>
              </a:rPr>
              <a:t>codescape</a:t>
            </a:r>
            <a:endParaRPr lang="de-DE" sz="2000" b="1" dirty="0" smtClean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/>
            <a:endParaRPr lang="de-DE" dirty="0" smtClean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Konventionen bei der Konfiguration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000897" y="5282044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grails-app</a:t>
            </a:r>
            <a:r>
              <a:rPr lang="de-DE" sz="2800" b="1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de-DE" sz="2800" b="1" dirty="0" err="1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conf</a:t>
            </a:r>
            <a:endParaRPr lang="de-DE" sz="2800" b="1" dirty="0">
              <a:solidFill>
                <a:schemeClr val="bg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Bild 2" descr="Bildschirmfoto 2012-03-21 um 21.23.2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8" t="5704" r="6476" b="52322"/>
          <a:stretch/>
        </p:blipFill>
        <p:spPr>
          <a:xfrm>
            <a:off x="635156" y="2060848"/>
            <a:ext cx="7873690" cy="3007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&quot;Nein&quot;-Symbol 3"/>
          <p:cNvSpPr/>
          <p:nvPr/>
        </p:nvSpPr>
        <p:spPr>
          <a:xfrm>
            <a:off x="2051720" y="1268760"/>
            <a:ext cx="4824536" cy="4968552"/>
          </a:xfrm>
          <a:prstGeom prst="noSmoking">
            <a:avLst/>
          </a:prstGeom>
          <a:solidFill>
            <a:schemeClr val="bg1">
              <a:lumMod val="85000"/>
              <a:alpha val="31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79512" y="1196751"/>
            <a:ext cx="8784976" cy="477053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Entity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blic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Customer {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String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Collection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&lt;Order&gt; 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@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getId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 {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setId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 { 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.id 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String 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 {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setName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(String 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 { </a:t>
            </a:r>
            <a:r>
              <a:rPr lang="de-DE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.name = 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@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OneToMany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cascade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=ALL,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mappedBy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customer</a:t>
            </a:r>
            <a:r>
              <a:rPr lang="de-DE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Collection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&lt;Order&gt;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getOrders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 {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   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setOrders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Collection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&lt;Order&gt;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 { </a:t>
            </a:r>
            <a:r>
              <a:rPr lang="de-DE" sz="16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.orders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orders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}</a:t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600" dirty="0" smtClean="0">
                <a:latin typeface="Consolas" pitchFamily="49" charset="0"/>
                <a:cs typeface="Consolas" pitchFamily="49" charset="0"/>
              </a:rPr>
            </a:b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sz="16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228623" y="6073551"/>
            <a:ext cx="5735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 smtClean="0">
                <a:hlinkClick r:id="rId2"/>
              </a:rPr>
              <a:t>http://glassfish.java.net/javaee5/persistence/persistence-example.html</a:t>
            </a:r>
            <a:endParaRPr lang="de-DE" sz="1400" b="1" dirty="0" smtClean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360000" y="216000"/>
            <a:ext cx="8426842" cy="86400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Fachklassen-Modellierung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JPA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95536" y="1340768"/>
            <a:ext cx="6048672" cy="441162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36000" rIns="36000" rtlCol="0" anchor="t" anchorCtr="0">
            <a:spAutoFit/>
          </a:bodyPr>
          <a:lstStyle/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Customer {</a:t>
            </a:r>
          </a:p>
          <a:p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de-DE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String email</a:t>
            </a:r>
          </a:p>
          <a:p>
            <a:endParaRPr lang="de-DE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hasMany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[</a:t>
            </a:r>
            <a:r>
              <a:rPr lang="de-DE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orders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 Order]</a:t>
            </a:r>
            <a:endParaRPr lang="de-DE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de-DE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constraints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{</a:t>
            </a:r>
          </a:p>
          <a:p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de-DE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(blank: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       </a:t>
            </a:r>
          </a:p>
          <a:p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email(</a:t>
            </a:r>
            <a:r>
              <a:rPr lang="de-DE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unique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email: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de-DE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"$</a:t>
            </a:r>
            <a:r>
              <a:rPr lang="de-DE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($email)"</a:t>
            </a:r>
          </a:p>
          <a:p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de-DE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360000" y="216000"/>
            <a:ext cx="8426842" cy="86400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Fachklassen-Modellierung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Grails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GORM = </a:t>
            </a:r>
            <a:r>
              <a:rPr lang="de-DE" dirty="0" err="1" smtClean="0"/>
              <a:t>Grails</a:t>
            </a:r>
            <a:r>
              <a:rPr lang="de-DE" dirty="0" smtClean="0"/>
              <a:t> Objekt Relational Mapping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Objektrelationales Mapping als DSL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Dynamische Finder-Methoden</a:t>
            </a:r>
          </a:p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Dynamische Persistenz-Methoden</a:t>
            </a:r>
          </a:p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Hibernate </a:t>
            </a:r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</a:rPr>
              <a:t>Criteria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</a:rPr>
              <a:t>Builder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 als DSL</a:t>
            </a:r>
          </a:p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Basierend auf Hibernate</a:t>
            </a:r>
            <a:endParaRPr lang="de-DE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569311"/>
            <a:ext cx="2458706" cy="2458706"/>
          </a:xfrm>
          <a:prstGeom prst="rect">
            <a:avLst/>
          </a:prstGeom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Dynamische Finder-Methoden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23528" y="1412776"/>
            <a:ext cx="854272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// Erste Person mit dem Vornamen „Fred“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Person.findByFirstName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('Fred')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// Erste Person mit dem Vornamen „Fred“ und Nachnamen „Feuerstein“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Person.findByFirstNameAndLastName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('Fred', 'Feuerstein')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// Alle Personen im Alter zwischen 2 und 10 Jahren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Person.findAllByAgeBetween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(2, 10)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// Alle Personen mit einem hinterlegten Geburtstag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Person.findAllByBirthdayIsNotNull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// Alle Personen mit einem „B“ als ersten Buchstaben im Vornamen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Person.findAllByFirstNameLike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('B%')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320325"/>
      </p:ext>
    </p:extLst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1472192" y="4077072"/>
            <a:ext cx="3225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err="1" smtClean="0">
                <a:solidFill>
                  <a:schemeClr val="accent6"/>
                </a:solidFill>
              </a:rPr>
              <a:t>JavaServer</a:t>
            </a:r>
            <a:r>
              <a:rPr lang="de-DE" sz="2800" b="1" dirty="0" smtClean="0">
                <a:solidFill>
                  <a:schemeClr val="accent6"/>
                </a:solidFill>
              </a:rPr>
              <a:t> </a:t>
            </a:r>
            <a:r>
              <a:rPr lang="de-DE" sz="2800" b="1" dirty="0" err="1" smtClean="0">
                <a:solidFill>
                  <a:schemeClr val="accent6"/>
                </a:solidFill>
              </a:rPr>
              <a:t>Faces</a:t>
            </a:r>
            <a:endParaRPr lang="de-DE" sz="2800" b="1" dirty="0" smtClean="0">
              <a:solidFill>
                <a:schemeClr val="accent6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516021" y="2996952"/>
            <a:ext cx="3264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err="1" smtClean="0">
                <a:solidFill>
                  <a:schemeClr val="accent6"/>
                </a:solidFill>
              </a:rPr>
              <a:t>JavaServer</a:t>
            </a:r>
            <a:r>
              <a:rPr lang="de-DE" sz="2800" b="1" dirty="0" smtClean="0">
                <a:solidFill>
                  <a:schemeClr val="accent6"/>
                </a:solidFill>
              </a:rPr>
              <a:t> Pages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543559" y="2204864"/>
            <a:ext cx="2484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smtClean="0">
                <a:solidFill>
                  <a:schemeClr val="accent6"/>
                </a:solidFill>
              </a:rPr>
              <a:t>Java </a:t>
            </a:r>
            <a:r>
              <a:rPr lang="de-DE" sz="2800" b="1" dirty="0" err="1" smtClean="0">
                <a:solidFill>
                  <a:schemeClr val="accent6"/>
                </a:solidFill>
              </a:rPr>
              <a:t>Servlets</a:t>
            </a:r>
            <a:endParaRPr lang="de-DE" sz="2800" b="1" dirty="0" smtClean="0">
              <a:solidFill>
                <a:schemeClr val="accent6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716016" y="4869160"/>
            <a:ext cx="3070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smtClean="0">
                <a:solidFill>
                  <a:schemeClr val="accent6"/>
                </a:solidFill>
              </a:rPr>
              <a:t>Spring Web MVC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771800" y="5589240"/>
            <a:ext cx="1202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err="1" smtClean="0">
                <a:solidFill>
                  <a:schemeClr val="accent6"/>
                </a:solidFill>
              </a:rPr>
              <a:t>Grails</a:t>
            </a:r>
            <a:endParaRPr lang="de-DE" sz="2800" b="1" dirty="0" smtClean="0">
              <a:solidFill>
                <a:schemeClr val="accent6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740188" y="1556792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err="1" smtClean="0">
                <a:solidFill>
                  <a:schemeClr val="accent6"/>
                </a:solidFill>
              </a:rPr>
              <a:t>Struts</a:t>
            </a:r>
            <a:endParaRPr lang="de-DE" sz="2800" b="1" dirty="0" smtClean="0">
              <a:solidFill>
                <a:schemeClr val="accent6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4062762" y="1412776"/>
            <a:ext cx="868325" cy="4958316"/>
          </a:xfrm>
          <a:custGeom>
            <a:avLst/>
            <a:gdLst>
              <a:gd name="connsiteX0" fmla="*/ 666306 w 868325"/>
              <a:gd name="connsiteY0" fmla="*/ 0 h 4958316"/>
              <a:gd name="connsiteX1" fmla="*/ 17720 w 868325"/>
              <a:gd name="connsiteY1" fmla="*/ 765544 h 4958316"/>
              <a:gd name="connsiteX2" fmla="*/ 698204 w 868325"/>
              <a:gd name="connsiteY2" fmla="*/ 2860158 h 4958316"/>
              <a:gd name="connsiteX3" fmla="*/ 28353 w 868325"/>
              <a:gd name="connsiteY3" fmla="*/ 4635795 h 4958316"/>
              <a:gd name="connsiteX4" fmla="*/ 868325 w 868325"/>
              <a:gd name="connsiteY4" fmla="*/ 4795283 h 495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325" h="4958316">
                <a:moveTo>
                  <a:pt x="666306" y="0"/>
                </a:moveTo>
                <a:cubicBezTo>
                  <a:pt x="339355" y="144425"/>
                  <a:pt x="12404" y="288851"/>
                  <a:pt x="17720" y="765544"/>
                </a:cubicBezTo>
                <a:cubicBezTo>
                  <a:pt x="23036" y="1242237"/>
                  <a:pt x="696432" y="2215116"/>
                  <a:pt x="698204" y="2860158"/>
                </a:cubicBezTo>
                <a:cubicBezTo>
                  <a:pt x="699976" y="3505200"/>
                  <a:pt x="0" y="4313274"/>
                  <a:pt x="28353" y="4635795"/>
                </a:cubicBezTo>
                <a:cubicBezTo>
                  <a:pt x="56707" y="4958316"/>
                  <a:pt x="698204" y="4781106"/>
                  <a:pt x="868325" y="4795283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076056" y="5949280"/>
            <a:ext cx="404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 smtClean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Plug-In Beispiel: Datei-Upload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4871" y="1628800"/>
            <a:ext cx="6294258" cy="41864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2060"/>
                </a:solidFill>
              </a:rPr>
              <a:t>Plug-In Beispiel: </a:t>
            </a:r>
            <a:r>
              <a:rPr lang="de-DE" dirty="0" err="1" smtClean="0">
                <a:solidFill>
                  <a:srgbClr val="002060"/>
                </a:solidFill>
              </a:rPr>
              <a:t>Grails</a:t>
            </a:r>
            <a:r>
              <a:rPr lang="de-DE" dirty="0" smtClean="0">
                <a:solidFill>
                  <a:srgbClr val="002060"/>
                </a:solidFill>
              </a:rPr>
              <a:t> File </a:t>
            </a:r>
            <a:r>
              <a:rPr lang="de-DE" dirty="0" err="1" smtClean="0">
                <a:solidFill>
                  <a:srgbClr val="002060"/>
                </a:solidFill>
              </a:rPr>
              <a:t>Uploader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r>
              <a:rPr lang="de-DE" dirty="0" err="1" smtClean="0">
                <a:solidFill>
                  <a:srgbClr val="002060"/>
                </a:solidFill>
              </a:rPr>
              <a:t>Plugin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 cstate="print"/>
          <a:srcRect t="2941"/>
          <a:stretch>
            <a:fillRect/>
          </a:stretch>
        </p:blipFill>
        <p:spPr bwMode="auto">
          <a:xfrm>
            <a:off x="1907704" y="1340768"/>
            <a:ext cx="5328592" cy="4752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Plug-In-Mechanismus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MVC mit </a:t>
            </a:r>
            <a:r>
              <a:rPr lang="de-DE" dirty="0" err="1" smtClean="0"/>
              <a:t>Grails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Command-Objekte</a:t>
            </a:r>
          </a:p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URL-</a:t>
            </a:r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</a:rPr>
              <a:t>Mappings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 mittels DSL</a:t>
            </a:r>
          </a:p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Groovy Server Pages (GSPs)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Groovy Tag-Libraries</a:t>
            </a:r>
          </a:p>
          <a:p>
            <a:r>
              <a:rPr lang="de-DE" dirty="0" err="1" smtClean="0">
                <a:solidFill>
                  <a:schemeClr val="bg2">
                    <a:lumMod val="75000"/>
                  </a:schemeClr>
                </a:solidFill>
              </a:rPr>
              <a:t>Scaffolding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 von CRUD-Anwendungen</a:t>
            </a:r>
          </a:p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Internationalisierung (i18n)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Content </a:t>
            </a:r>
            <a:r>
              <a:rPr lang="de-DE" dirty="0" err="1" smtClean="0">
                <a:solidFill>
                  <a:schemeClr val="tx1"/>
                </a:solidFill>
              </a:rPr>
              <a:t>Negotiation</a:t>
            </a:r>
            <a:endParaRPr lang="de-DE" dirty="0" smtClean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Basierend auf Spring MVC</a:t>
            </a: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 </a:t>
            </a:r>
            <a:r>
              <a:rPr lang="de-DE" dirty="0" err="1" smtClean="0"/>
              <a:t>Negotiation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1268760"/>
            <a:ext cx="8352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TwitterController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withFormat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json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 render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Status.list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as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JSON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xml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 render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Status.list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as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XML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5536" y="3653730"/>
            <a:ext cx="417774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list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="1"&gt;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dateCreated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&gt;2011-11-04 …&lt;/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dateCreated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My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first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post!&lt;/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poster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="1"/&gt;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="2"&gt;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dateCreated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&gt;2011-11-04 …&lt;/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dateCreated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&gt;Second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!&lt;/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poster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="1"/&gt;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list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de-DE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644008" y="3653730"/>
            <a:ext cx="410445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[{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":"grails4taglib.Status",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":1,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dateCreated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":"2011-11-04T12:51:30Z",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My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first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post!",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poster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":{"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Person","id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":1}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},{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":"grails4taglib.Status",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":2,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dateCreated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":"2011-11-04T12:51:42Z",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":"Second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!",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poster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":{"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":"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Person","id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":1}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}]</a:t>
            </a:r>
            <a:endParaRPr lang="de-DE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egende mit Pfeil nach unten 8"/>
          <p:cNvSpPr/>
          <p:nvPr/>
        </p:nvSpPr>
        <p:spPr>
          <a:xfrm>
            <a:off x="5292080" y="3068960"/>
            <a:ext cx="2160240" cy="648072"/>
          </a:xfrm>
          <a:prstGeom prst="downArrow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twitter</a:t>
            </a:r>
            <a:r>
              <a:rPr lang="de-DE" dirty="0" smtClean="0"/>
              <a:t>/</a:t>
            </a:r>
            <a:r>
              <a:rPr lang="de-DE" dirty="0" err="1" smtClean="0"/>
              <a:t>status.json</a:t>
            </a:r>
            <a:endParaRPr lang="de-DE" dirty="0"/>
          </a:p>
        </p:txBody>
      </p:sp>
      <p:sp>
        <p:nvSpPr>
          <p:cNvPr id="10" name="Legende mit Pfeil nach unten 9"/>
          <p:cNvSpPr/>
          <p:nvPr/>
        </p:nvSpPr>
        <p:spPr>
          <a:xfrm>
            <a:off x="1331640" y="3068960"/>
            <a:ext cx="2160240" cy="648072"/>
          </a:xfrm>
          <a:prstGeom prst="downArrow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twitter</a:t>
            </a:r>
            <a:r>
              <a:rPr lang="de-DE" dirty="0" smtClean="0"/>
              <a:t>/status.xml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Groovy Tag Libraries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23528" y="1340768"/>
            <a:ext cx="752962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TwitterTagLib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static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namespace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"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twitter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displayStatus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{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attrs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body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-&gt;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attrs.status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as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Status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out &lt;&lt; """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div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    &lt;span&gt;${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status.poster.username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posted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on 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${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g.formatDate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status.dateCreated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)}:&lt;/span&gt;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    &lt;p&gt;${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status.message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}&lt;/p&gt;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&lt;/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div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&gt;"""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059832" y="5805264"/>
            <a:ext cx="563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twitter:displayStatus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="${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}"/&gt;</a:t>
            </a:r>
          </a:p>
        </p:txBody>
      </p:sp>
      <p:sp>
        <p:nvSpPr>
          <p:cNvPr id="6" name="Legende mit Pfeil nach unten 5"/>
          <p:cNvSpPr/>
          <p:nvPr/>
        </p:nvSpPr>
        <p:spPr>
          <a:xfrm>
            <a:off x="4283968" y="5013176"/>
            <a:ext cx="3744416" cy="720080"/>
          </a:xfrm>
          <a:prstGeom prst="downArrow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Verwendung</a:t>
            </a:r>
            <a:endParaRPr lang="de-DE" dirty="0"/>
          </a:p>
        </p:txBody>
      </p:sp>
      <p:sp>
        <p:nvSpPr>
          <p:cNvPr id="7" name="Legende mit Pfeil nach links 6"/>
          <p:cNvSpPr/>
          <p:nvPr/>
        </p:nvSpPr>
        <p:spPr>
          <a:xfrm>
            <a:off x="6732240" y="1772816"/>
            <a:ext cx="1872208" cy="1440160"/>
          </a:xfrm>
          <a:prstGeom prst="left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Definition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</a:t>
            </a:r>
            <a:r>
              <a:rPr lang="de-DE" dirty="0" err="1" smtClean="0"/>
              <a:t>Coding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</a:t>
            </a:r>
            <a:r>
              <a:rPr lang="de-DE" dirty="0" err="1" smtClean="0"/>
              <a:t>Coding</a:t>
            </a:r>
            <a:endParaRPr lang="de-DE" dirty="0"/>
          </a:p>
        </p:txBody>
      </p:sp>
      <p:pic>
        <p:nvPicPr>
          <p:cNvPr id="54274" name="Picture 2" descr="D:\Dropbox\My Dropbox\Bilder\Stockphotos\8301_23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10" y="1547500"/>
            <a:ext cx="5040580" cy="37801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feld 5"/>
          <p:cNvSpPr txBox="1"/>
          <p:nvPr/>
        </p:nvSpPr>
        <p:spPr>
          <a:xfrm>
            <a:off x="3165205" y="557994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Bitte Daumen drücken!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452436" y="6104329"/>
            <a:ext cx="3512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http://www.sxc.hu/browse.phtml?f=view&amp;id=8301</a:t>
            </a:r>
            <a:endParaRPr lang="de-DE" sz="1200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Fazit</a:t>
            </a:r>
            <a:endParaRPr lang="de-DE" dirty="0"/>
          </a:p>
        </p:txBody>
      </p:sp>
      <p:pic>
        <p:nvPicPr>
          <p:cNvPr id="6" name="Inhaltsplatzhalter 5" descr="puzzle0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66041" y="1268700"/>
            <a:ext cx="8011918" cy="4822825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 Netz...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23410" y="1628750"/>
            <a:ext cx="84971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de-DE" sz="2400" b="1" dirty="0" smtClean="0"/>
              <a:t>Groovy &amp; </a:t>
            </a:r>
            <a:r>
              <a:rPr lang="de-DE" sz="2400" b="1" dirty="0" err="1" smtClean="0"/>
              <a:t>Grails</a:t>
            </a:r>
            <a:r>
              <a:rPr lang="de-DE" sz="2400" b="1" dirty="0" smtClean="0"/>
              <a:t>: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2"/>
              </a:rPr>
              <a:t>http://grails.org/</a:t>
            </a:r>
            <a:endParaRPr lang="de-DE" sz="2400" dirty="0" smtClean="0"/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3"/>
              </a:rPr>
              <a:t>http://groovy.codehaus.org/</a:t>
            </a:r>
            <a:endParaRPr lang="de-DE" sz="2400" dirty="0"/>
          </a:p>
          <a:p>
            <a:pPr algn="ctr">
              <a:lnSpc>
                <a:spcPct val="120000"/>
              </a:lnSpc>
            </a:pPr>
            <a:endParaRPr lang="de-DE" sz="2400" dirty="0" smtClean="0"/>
          </a:p>
          <a:p>
            <a:pPr algn="ctr">
              <a:lnSpc>
                <a:spcPct val="120000"/>
              </a:lnSpc>
            </a:pPr>
            <a:r>
              <a:rPr lang="de-DE" sz="2400" b="1" dirty="0" smtClean="0"/>
              <a:t>Beispiele: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4"/>
              </a:rPr>
              <a:t>https://github.com/codescape/presentations</a:t>
            </a:r>
            <a:endParaRPr lang="de-DE" sz="2400" dirty="0" smtClean="0"/>
          </a:p>
          <a:p>
            <a:pPr algn="ctr">
              <a:lnSpc>
                <a:spcPct val="120000"/>
              </a:lnSpc>
            </a:pPr>
            <a:endParaRPr lang="de-DE" sz="2400" b="1" dirty="0" smtClean="0"/>
          </a:p>
          <a:p>
            <a:pPr algn="ctr">
              <a:lnSpc>
                <a:spcPct val="120000"/>
              </a:lnSpc>
            </a:pPr>
            <a:r>
              <a:rPr lang="de-DE" sz="2400" b="1" dirty="0" err="1" smtClean="0"/>
              <a:t>Twitter</a:t>
            </a:r>
            <a:r>
              <a:rPr lang="de-DE" sz="2400" b="1" dirty="0" smtClean="0"/>
              <a:t>: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5"/>
              </a:rPr>
              <a:t>@</a:t>
            </a:r>
            <a:r>
              <a:rPr lang="de-DE" sz="2400" dirty="0" err="1" smtClean="0">
                <a:hlinkClick r:id="rId5"/>
              </a:rPr>
              <a:t>stefanglase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3648918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 und Antworten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60000" y="216000"/>
            <a:ext cx="8172440" cy="864000"/>
          </a:xfrm>
        </p:spPr>
        <p:txBody>
          <a:bodyPr/>
          <a:lstStyle/>
          <a:p>
            <a:r>
              <a:rPr lang="de-DE" dirty="0" smtClean="0"/>
              <a:t>Ihr Ansprechpartner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57158" y="2060848"/>
            <a:ext cx="6715172" cy="428628"/>
          </a:xfrm>
        </p:spPr>
        <p:txBody>
          <a:bodyPr>
            <a:normAutofit/>
          </a:bodyPr>
          <a:lstStyle/>
          <a:p>
            <a:r>
              <a:rPr sz="2000" dirty="0" smtClean="0"/>
              <a:t>Stefan Glase, Senior Consultant</a:t>
            </a:r>
            <a:endParaRPr lang="de-DE" sz="200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57188" y="2492896"/>
            <a:ext cx="6715142" cy="1512168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sz="1800" dirty="0" smtClean="0"/>
              <a:t>OPITZ CONSULTING Gummersbach GmbH</a:t>
            </a:r>
            <a:br>
              <a:rPr sz="1800" dirty="0" smtClean="0"/>
            </a:br>
            <a:r>
              <a:rPr sz="1800" dirty="0" smtClean="0">
                <a:solidFill>
                  <a:schemeClr val="accent6"/>
                </a:solidFill>
                <a:hlinkClick r:id="rId3"/>
              </a:rPr>
              <a:t>stefan.glase@opitz-consulting.com</a:t>
            </a:r>
            <a:r>
              <a:rPr sz="1800" dirty="0" smtClean="0">
                <a:solidFill>
                  <a:schemeClr val="accent6"/>
                </a:solidFill>
              </a:rPr>
              <a:t/>
            </a:r>
            <a:br>
              <a:rPr sz="1800" dirty="0" smtClean="0">
                <a:solidFill>
                  <a:schemeClr val="accent6"/>
                </a:solidFill>
              </a:rPr>
            </a:br>
            <a:r>
              <a:rPr sz="1800" dirty="0" smtClean="0"/>
              <a:t>+49 2261 60 01 </a:t>
            </a:r>
            <a:r>
              <a:rPr lang="de-DE" sz="1800" dirty="0" smtClean="0"/>
              <a:t>- </a:t>
            </a:r>
            <a:r>
              <a:rPr sz="1800" dirty="0" smtClean="0"/>
              <a:t>0</a:t>
            </a:r>
          </a:p>
          <a:p>
            <a:pPr>
              <a:lnSpc>
                <a:spcPct val="120000"/>
              </a:lnSpc>
            </a:pPr>
            <a:endParaRPr lang="de-DE" sz="1800" dirty="0"/>
          </a:p>
        </p:txBody>
      </p:sp>
      <p:grpSp>
        <p:nvGrpSpPr>
          <p:cNvPr id="2" name="Gruppieren 14"/>
          <p:cNvGrpSpPr/>
          <p:nvPr/>
        </p:nvGrpSpPr>
        <p:grpSpPr>
          <a:xfrm>
            <a:off x="-3071866" y="3500438"/>
            <a:ext cx="2714644" cy="2714644"/>
            <a:chOff x="-3071866" y="3500438"/>
            <a:chExt cx="2714644" cy="2714644"/>
          </a:xfrm>
        </p:grpSpPr>
        <p:sp>
          <p:nvSpPr>
            <p:cNvPr id="16" name="Rechteck 4"/>
            <p:cNvSpPr/>
            <p:nvPr/>
          </p:nvSpPr>
          <p:spPr>
            <a:xfrm>
              <a:off x="-3071866" y="3500438"/>
              <a:ext cx="2714644" cy="271464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b="1" dirty="0" smtClean="0"/>
                <a:t>Design:</a:t>
              </a:r>
            </a:p>
            <a:p>
              <a:pPr marL="173038" indent="-173038">
                <a:buFont typeface="Arial" pitchFamily="34" charset="0"/>
                <a:buChar char="•"/>
              </a:pPr>
              <a:r>
                <a:rPr lang="de-DE" sz="1400" dirty="0" smtClean="0"/>
                <a:t>Das </a:t>
              </a:r>
              <a:r>
                <a:rPr lang="de-DE" sz="1400" b="1" dirty="0" smtClean="0"/>
                <a:t>Farbschema</a:t>
              </a:r>
              <a:r>
                <a:rPr lang="de-DE" sz="1400" dirty="0" smtClean="0"/>
                <a:t> ist im Design als „OC 2009“ hinterlegt.</a:t>
              </a:r>
            </a:p>
            <a:p>
              <a:pPr marL="173038" indent="-173038">
                <a:buFont typeface="Arial" pitchFamily="34" charset="0"/>
                <a:buChar char="•"/>
              </a:pPr>
              <a:r>
                <a:rPr lang="de-DE" sz="1400" dirty="0" smtClean="0"/>
                <a:t>Ebenso sind die </a:t>
              </a:r>
              <a:r>
                <a:rPr lang="de-DE" sz="1400" b="1" dirty="0" smtClean="0"/>
                <a:t>Schriftarten</a:t>
              </a:r>
              <a:r>
                <a:rPr lang="de-DE" sz="1400" dirty="0" smtClean="0"/>
                <a:t> als „OC 2009“ hinterlegt.</a:t>
              </a:r>
            </a:p>
            <a:p>
              <a:pPr marL="173038" indent="-173038">
                <a:buFont typeface="Arial" pitchFamily="34" charset="0"/>
                <a:buChar char="•"/>
              </a:pPr>
              <a:r>
                <a:rPr lang="de-DE" sz="1400" dirty="0" smtClean="0"/>
                <a:t>Die  Standardfarben sind:</a:t>
              </a:r>
            </a:p>
            <a:p>
              <a:r>
                <a:rPr lang="de-DE" sz="1400" dirty="0" smtClean="0"/>
                <a:t> </a:t>
              </a:r>
              <a:endParaRPr lang="de-DE" sz="1400" dirty="0"/>
            </a:p>
          </p:txBody>
        </p:sp>
        <p:sp>
          <p:nvSpPr>
            <p:cNvPr id="17" name="Rectangle 71"/>
            <p:cNvSpPr>
              <a:spLocks noChangeArrowheads="1"/>
            </p:cNvSpPr>
            <p:nvPr/>
          </p:nvSpPr>
          <p:spPr bwMode="auto">
            <a:xfrm>
              <a:off x="-1928858" y="5691206"/>
              <a:ext cx="382587" cy="381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18" name="Rectangle 72"/>
            <p:cNvSpPr>
              <a:spLocks noChangeArrowheads="1"/>
            </p:cNvSpPr>
            <p:nvPr/>
          </p:nvSpPr>
          <p:spPr bwMode="auto">
            <a:xfrm>
              <a:off x="-1428792" y="5691206"/>
              <a:ext cx="381000" cy="381000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19" name="Rectangle 73"/>
            <p:cNvSpPr>
              <a:spLocks noChangeArrowheads="1"/>
            </p:cNvSpPr>
            <p:nvPr/>
          </p:nvSpPr>
          <p:spPr bwMode="auto">
            <a:xfrm>
              <a:off x="-2928990" y="5691206"/>
              <a:ext cx="381000" cy="381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0" name="Rectangle 74"/>
            <p:cNvSpPr>
              <a:spLocks noChangeArrowheads="1"/>
            </p:cNvSpPr>
            <p:nvPr/>
          </p:nvSpPr>
          <p:spPr bwMode="auto">
            <a:xfrm>
              <a:off x="-2428924" y="5191140"/>
              <a:ext cx="381000" cy="3810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1" name="Rectangle 75"/>
            <p:cNvSpPr>
              <a:spLocks noChangeArrowheads="1"/>
            </p:cNvSpPr>
            <p:nvPr/>
          </p:nvSpPr>
          <p:spPr bwMode="auto">
            <a:xfrm>
              <a:off x="-1928858" y="5191140"/>
              <a:ext cx="381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2" name="Rectangle 77"/>
            <p:cNvSpPr>
              <a:spLocks noChangeArrowheads="1"/>
            </p:cNvSpPr>
            <p:nvPr/>
          </p:nvSpPr>
          <p:spPr bwMode="auto">
            <a:xfrm>
              <a:off x="-2928990" y="519114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3" name="Rectangle 78"/>
            <p:cNvSpPr>
              <a:spLocks noChangeArrowheads="1"/>
            </p:cNvSpPr>
            <p:nvPr/>
          </p:nvSpPr>
          <p:spPr bwMode="auto">
            <a:xfrm>
              <a:off x="-2428924" y="5691206"/>
              <a:ext cx="381000" cy="381000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4" name="Rectangle 79"/>
            <p:cNvSpPr>
              <a:spLocks noChangeArrowheads="1"/>
            </p:cNvSpPr>
            <p:nvPr/>
          </p:nvSpPr>
          <p:spPr bwMode="auto">
            <a:xfrm>
              <a:off x="-1428792" y="5191140"/>
              <a:ext cx="381000" cy="381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  <p:sp>
          <p:nvSpPr>
            <p:cNvPr id="25" name="Rectangle 80"/>
            <p:cNvSpPr>
              <a:spLocks noChangeArrowheads="1"/>
            </p:cNvSpPr>
            <p:nvPr/>
          </p:nvSpPr>
          <p:spPr bwMode="auto">
            <a:xfrm>
              <a:off x="-928726" y="5191140"/>
              <a:ext cx="381000" cy="38100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sz="1600" b="0"/>
                <a:t> </a:t>
              </a:r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3308459" y="4293096"/>
            <a:ext cx="2527083" cy="1657620"/>
            <a:chOff x="6365397" y="4939732"/>
            <a:chExt cx="2527083" cy="1657620"/>
          </a:xfrm>
        </p:grpSpPr>
        <p:grpSp>
          <p:nvGrpSpPr>
            <p:cNvPr id="32" name="Gruppieren 41"/>
            <p:cNvGrpSpPr/>
            <p:nvPr/>
          </p:nvGrpSpPr>
          <p:grpSpPr>
            <a:xfrm>
              <a:off x="6365397" y="4939732"/>
              <a:ext cx="2527083" cy="1638538"/>
              <a:chOff x="368057" y="4365104"/>
              <a:chExt cx="2934748" cy="1638538"/>
            </a:xfrm>
          </p:grpSpPr>
          <p:sp>
            <p:nvSpPr>
              <p:cNvPr id="34" name="Textfeld 33"/>
              <p:cNvSpPr txBox="1"/>
              <p:nvPr/>
            </p:nvSpPr>
            <p:spPr>
              <a:xfrm>
                <a:off x="751891" y="4403204"/>
                <a:ext cx="2550914" cy="16004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sz="1100" b="1" dirty="0" smtClean="0"/>
                  <a:t>youtube.com/</a:t>
                </a:r>
                <a:r>
                  <a:rPr lang="de-DE" sz="1100" b="1" dirty="0" err="1" smtClean="0"/>
                  <a:t>opitzconsulting</a:t>
                </a:r>
                <a:endParaRPr lang="de-DE" sz="1100" b="1" dirty="0" smtClean="0"/>
              </a:p>
              <a:p>
                <a:endParaRPr lang="de-DE" sz="650" b="1" dirty="0" smtClean="0"/>
              </a:p>
              <a:p>
                <a:endParaRPr lang="de-DE" sz="1100" b="1" dirty="0" smtClean="0"/>
              </a:p>
              <a:p>
                <a:r>
                  <a:rPr lang="de-DE" sz="1100" b="1" dirty="0" smtClean="0"/>
                  <a:t>slideshare.net/</a:t>
                </a:r>
                <a:r>
                  <a:rPr lang="de-DE" sz="1100" b="1" dirty="0" err="1" smtClean="0"/>
                  <a:t>opitzconsulting</a:t>
                </a:r>
                <a:endParaRPr lang="de-DE" sz="1100" b="1" dirty="0" smtClean="0"/>
              </a:p>
              <a:p>
                <a:endParaRPr lang="de-DE" sz="650" b="1" dirty="0"/>
              </a:p>
              <a:p>
                <a:endParaRPr lang="de-DE" sz="1100" b="1" dirty="0" smtClean="0"/>
              </a:p>
              <a:p>
                <a:r>
                  <a:rPr lang="de-DE" sz="1100" b="1" dirty="0" smtClean="0"/>
                  <a:t>xing.com/</a:t>
                </a:r>
                <a:r>
                  <a:rPr lang="de-DE" sz="1100" b="1" dirty="0" err="1" smtClean="0"/>
                  <a:t>net</a:t>
                </a:r>
                <a:r>
                  <a:rPr lang="de-DE" sz="1100" b="1" dirty="0" smtClean="0"/>
                  <a:t>/</a:t>
                </a:r>
                <a:r>
                  <a:rPr lang="de-DE" sz="1100" b="1" dirty="0" err="1" smtClean="0"/>
                  <a:t>opitzconsulting</a:t>
                </a:r>
                <a:endParaRPr lang="de-DE" sz="650" b="1" dirty="0" smtClean="0"/>
              </a:p>
              <a:p>
                <a:endParaRPr lang="de-DE" sz="800" b="1" dirty="0" smtClean="0"/>
              </a:p>
              <a:p>
                <a:endParaRPr lang="de-DE" sz="1100" b="1" dirty="0" smtClean="0"/>
              </a:p>
              <a:p>
                <a:r>
                  <a:rPr lang="de-DE" sz="1100" b="1" dirty="0" smtClean="0"/>
                  <a:t>twitter.com/OC_WIRE</a:t>
                </a:r>
                <a:endParaRPr lang="de-DE" sz="1100" b="1" dirty="0"/>
              </a:p>
            </p:txBody>
          </p:sp>
          <p:pic>
            <p:nvPicPr>
              <p:cNvPr id="35" name="Grafik 3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057" y="4801807"/>
                <a:ext cx="360000" cy="355385"/>
              </a:xfrm>
              <a:prstGeom prst="rect">
                <a:avLst/>
              </a:prstGeom>
            </p:spPr>
          </p:pic>
          <p:pic>
            <p:nvPicPr>
              <p:cNvPr id="36" name="Grafik 3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057" y="5233727"/>
                <a:ext cx="360000" cy="356949"/>
              </a:xfrm>
              <a:prstGeom prst="rect">
                <a:avLst/>
              </a:prstGeom>
            </p:spPr>
          </p:pic>
          <p:pic>
            <p:nvPicPr>
              <p:cNvPr id="37" name="Grafik 3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057" y="4365104"/>
                <a:ext cx="360000" cy="357966"/>
              </a:xfrm>
              <a:prstGeom prst="rect">
                <a:avLst/>
              </a:prstGeom>
            </p:spPr>
          </p:pic>
        </p:grpSp>
        <p:pic>
          <p:nvPicPr>
            <p:cNvPr id="33" name="Grafik 32">
              <a:hlinkClick r:id="rId7"/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2200" y="6237312"/>
              <a:ext cx="309600" cy="360040"/>
            </a:xfrm>
            <a:prstGeom prst="rect">
              <a:avLst/>
            </a:prstGeom>
          </p:spPr>
        </p:pic>
      </p:grpSp>
      <p:pic>
        <p:nvPicPr>
          <p:cNvPr id="39" name="Bildplatzhalter 38" descr="opitz_glase-2754-475.jpg"/>
          <p:cNvPicPr>
            <a:picLocks noGrp="1"/>
          </p:cNvPicPr>
          <p:nvPr>
            <p:ph type="pic" sz="quarter" idx="12"/>
          </p:nvPr>
        </p:nvPicPr>
        <p:blipFill>
          <a:blip r:embed="rId9" cstate="print"/>
          <a:srcRect r="4046" b="13958"/>
          <a:stretch>
            <a:fillRect/>
          </a:stretch>
        </p:blipFill>
        <p:spPr>
          <a:xfrm>
            <a:off x="7215224" y="1772816"/>
            <a:ext cx="1389224" cy="1775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48724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http://www.sxc.hu/pic/l/b/bi/biewoef/682025_3963822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2052" y="1412776"/>
            <a:ext cx="8626323" cy="49170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Abgerundetes Rechteck 6"/>
          <p:cNvSpPr/>
          <p:nvPr/>
        </p:nvSpPr>
        <p:spPr>
          <a:xfrm>
            <a:off x="251520" y="1268760"/>
            <a:ext cx="3312368" cy="230425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Groovy?</a:t>
            </a:r>
          </a:p>
          <a:p>
            <a:r>
              <a:rPr lang="de-DE" dirty="0" smtClean="0"/>
              <a:t>Was ist </a:t>
            </a:r>
            <a:r>
              <a:rPr lang="de-DE" dirty="0" err="1" smtClean="0"/>
              <a:t>Grails</a:t>
            </a:r>
            <a:r>
              <a:rPr lang="de-DE" dirty="0" smtClean="0"/>
              <a:t>?</a:t>
            </a:r>
          </a:p>
          <a:p>
            <a:r>
              <a:rPr lang="de-DE" dirty="0" smtClean="0"/>
              <a:t>Live </a:t>
            </a:r>
            <a:r>
              <a:rPr lang="de-DE" dirty="0" err="1" smtClean="0"/>
              <a:t>Coding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5354526" y="6093296"/>
            <a:ext cx="3681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http://www.sxc.hu/browse.phtml?f=view&amp;id=682025</a:t>
            </a:r>
            <a:endParaRPr lang="de-DE" sz="1200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Groovy?</a:t>
            </a: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Groovy?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Dynamische Sprache für die Java Virtual </a:t>
            </a:r>
            <a:r>
              <a:rPr lang="de-DE" dirty="0" err="1" smtClean="0"/>
              <a:t>Machine</a:t>
            </a:r>
            <a:r>
              <a:rPr lang="de-DE" dirty="0" smtClean="0"/>
              <a:t> (JVM)</a:t>
            </a:r>
          </a:p>
          <a:p>
            <a:r>
              <a:rPr lang="de-DE" dirty="0" smtClean="0"/>
              <a:t>Nahtlose Integration existierender Java Klassen und Bibliotheken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Vereinfachtes Testen dank Power </a:t>
            </a:r>
            <a:r>
              <a:rPr lang="de-DE" dirty="0" err="1" smtClean="0"/>
              <a:t>Asserts</a:t>
            </a:r>
            <a:r>
              <a:rPr lang="de-DE" dirty="0" smtClean="0"/>
              <a:t> und </a:t>
            </a:r>
            <a:r>
              <a:rPr lang="de-DE" dirty="0" err="1" smtClean="0"/>
              <a:t>Mocking</a:t>
            </a:r>
            <a:endParaRPr lang="de-DE" dirty="0" smtClean="0"/>
          </a:p>
          <a:p>
            <a:r>
              <a:rPr lang="de-DE" dirty="0" smtClean="0"/>
              <a:t>Ausdrucksstarker Code durch kompaktere Syntax, Support für domänenspezifische Sprachen (DSLs), </a:t>
            </a:r>
            <a:r>
              <a:rPr lang="de-DE" dirty="0" err="1" smtClean="0"/>
              <a:t>Closures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41988" name="Picture 4" descr="http://groovy.codehaus.org/images/groovy-logo-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5804" y="2420888"/>
            <a:ext cx="4052392" cy="2022144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Hello</a:t>
            </a:r>
            <a:r>
              <a:rPr lang="de-DE" dirty="0" smtClean="0"/>
              <a:t> World mit Groovy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683568" y="2204864"/>
            <a:ext cx="77768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2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de-DE" sz="2400" dirty="0" err="1" smtClean="0">
                <a:latin typeface="Consolas" pitchFamily="49" charset="0"/>
                <a:cs typeface="Consolas" pitchFamily="49" charset="0"/>
              </a:rPr>
              <a:t>Greeter</a:t>
            </a:r>
            <a:r>
              <a:rPr lang="de-DE" sz="2400" dirty="0" smtClean="0">
                <a:latin typeface="Consolas" pitchFamily="49" charset="0"/>
                <a:cs typeface="Consolas" pitchFamily="49" charset="0"/>
              </a:rPr>
              <a:t> {</a:t>
            </a:r>
          </a:p>
          <a:p>
            <a:r>
              <a:rPr lang="de-DE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name</a:t>
            </a:r>
            <a:endParaRPr lang="de-DE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greet() { 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"Hello $name!"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}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helloGroovy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Greeter(name: 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'Groovy'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helloGroovy.greet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  <a:endParaRPr lang="de-DE" sz="2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Groovy im Web ausprobieren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148064" y="5949280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2"/>
              </a:rPr>
              <a:t>http://groovyconsole.appspot.com/</a:t>
            </a:r>
            <a:endParaRPr lang="de-DE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1203" y="1439616"/>
            <a:ext cx="5861594" cy="443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 erstellen mit Groovy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7" y="1557947"/>
            <a:ext cx="83529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 {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Long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Person(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'Fred'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person.id ==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person.firstName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'Fred'</a:t>
            </a:r>
          </a:p>
          <a:p>
            <a:r>
              <a:rPr lang="de-DE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person.lastName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de-DE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'Feuerstein'</a:t>
            </a:r>
            <a:endParaRPr lang="de-DE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 - OC Vorlage lokal">
  <a:themeElements>
    <a:clrScheme name="OC 2009">
      <a:dk1>
        <a:srgbClr val="1E2959"/>
      </a:dk1>
      <a:lt1>
        <a:srgbClr val="FFFFFF"/>
      </a:lt1>
      <a:dk2>
        <a:srgbClr val="000000"/>
      </a:dk2>
      <a:lt2>
        <a:srgbClr val="B0B3B2"/>
      </a:lt2>
      <a:accent1>
        <a:srgbClr val="4F5151"/>
      </a:accent1>
      <a:accent2>
        <a:srgbClr val="979A99"/>
      </a:accent2>
      <a:accent3>
        <a:srgbClr val="B0B3B2"/>
      </a:accent3>
      <a:accent4>
        <a:srgbClr val="F2CC23"/>
      </a:accent4>
      <a:accent5>
        <a:srgbClr val="C73E3A"/>
      </a:accent5>
      <a:accent6>
        <a:srgbClr val="377BBA"/>
      </a:accent6>
      <a:hlink>
        <a:srgbClr val="377BBA"/>
      </a:hlink>
      <a:folHlink>
        <a:srgbClr val="1E2959"/>
      </a:folHlink>
    </a:clrScheme>
    <a:fontScheme name="OC 2009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_dlc_DocId xmlns="8cc9f148-63af-4ae4-b4c0-3a33ca8129b3">DOCID-7-65</_dlc_DocId>
    <_dlc_DocIdUrl xmlns="8cc9f148-63af-4ae4-b4c0-3a33ca8129b3">
      <Url>https://portal.opitz-consulting.de/_layouts/DocIdRedir.aspx?ID=DOCID-7-65</Url>
      <Description>DOCID-7-65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0B52A70371B6E438CF9C392B7191A29" ma:contentTypeVersion="11" ma:contentTypeDescription="Ein neues Dokument erstellen." ma:contentTypeScope="" ma:versionID="3e0049091e97ddc6c5a9b1c13a68b96a">
  <xsd:schema xmlns:xsd="http://www.w3.org/2001/XMLSchema" xmlns:xs="http://www.w3.org/2001/XMLSchema" xmlns:p="http://schemas.microsoft.com/office/2006/metadata/properties" xmlns:ns2="8cc9f148-63af-4ae4-b4c0-3a33ca8129b3" targetNamespace="http://schemas.microsoft.com/office/2006/metadata/properties" ma:root="true" ma:fieldsID="387f7d665b09c33f4d21a96ec7b2b776" ns2:_="">
    <xsd:import namespace="8cc9f148-63af-4ae4-b4c0-3a33ca8129b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c9f148-63af-4ae4-b4c0-3a33ca8129b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7E4967-43BC-4F71-AEEC-BDE09349FE60}">
  <ds:schemaRefs>
    <ds:schemaRef ds:uri="http://schemas.microsoft.com/office/2006/metadata/properties"/>
    <ds:schemaRef ds:uri="8cc9f148-63af-4ae4-b4c0-3a33ca8129b3"/>
  </ds:schemaRefs>
</ds:datastoreItem>
</file>

<file path=customXml/itemProps2.xml><?xml version="1.0" encoding="utf-8"?>
<ds:datastoreItem xmlns:ds="http://schemas.openxmlformats.org/officeDocument/2006/customXml" ds:itemID="{3D36A60C-181D-47DA-909E-3F329EE9755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7E7A0F45-7BDE-4AA7-A1BB-E146938E811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7C1A758-3BEA-47D2-B285-59AD51FEA7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c9f148-63af-4ae4-b4c0-3a33ca8129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2 - OC Vorlage lokal</Template>
  <TotalTime>0</TotalTime>
  <Words>1179</Words>
  <Application>Microsoft Office PowerPoint</Application>
  <PresentationFormat>Bildschirmpräsentation (4:3)</PresentationFormat>
  <Paragraphs>417</Paragraphs>
  <Slides>36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37" baseType="lpstr">
      <vt:lpstr>2 - OC Vorlage lokal</vt:lpstr>
      <vt:lpstr>Grails - Die Suche ist vorbei</vt:lpstr>
      <vt:lpstr>Wer bin ich?</vt:lpstr>
      <vt:lpstr>PowerPoint-Präsentation</vt:lpstr>
      <vt:lpstr>Agenda</vt:lpstr>
      <vt:lpstr>Was ist Groovy?</vt:lpstr>
      <vt:lpstr>Was ist Groovy?</vt:lpstr>
      <vt:lpstr>Hello World mit Groovy</vt:lpstr>
      <vt:lpstr>Groovy im Web ausprobieren</vt:lpstr>
      <vt:lpstr>Objekte erstellen mit Groovy</vt:lpstr>
      <vt:lpstr>AST-Transformationen mit Groovy</vt:lpstr>
      <vt:lpstr>Abstract Syntax Tree?</vt:lpstr>
      <vt:lpstr>Operationen auf Collections mit Groovy</vt:lpstr>
      <vt:lpstr>Vereinfachtes File-Handling mit Groovy</vt:lpstr>
      <vt:lpstr>FizzBuzz mit Groovy</vt:lpstr>
      <vt:lpstr>Was ist Grails?</vt:lpstr>
      <vt:lpstr>Was ist Grails?</vt:lpstr>
      <vt:lpstr>SpringSource über Grails…</vt:lpstr>
      <vt:lpstr>Ein solides Fundament</vt:lpstr>
      <vt:lpstr>Konventionen in der Verzeichnisstruktur </vt:lpstr>
      <vt:lpstr>Konventionen bei der Konfiguration</vt:lpstr>
      <vt:lpstr>PowerPoint-Präsentation</vt:lpstr>
      <vt:lpstr>PowerPoint-Präsentation</vt:lpstr>
      <vt:lpstr>GORM = Grails Objekt Relational Mapping</vt:lpstr>
      <vt:lpstr>Dynamische Finder-Methoden</vt:lpstr>
      <vt:lpstr>Plug-In Beispiel: Datei-Upload</vt:lpstr>
      <vt:lpstr>Plug-In Beispiel: Grails File Uploader Plugin</vt:lpstr>
      <vt:lpstr>Plug-In-Mechanismus</vt:lpstr>
      <vt:lpstr>MVC mit Grails</vt:lpstr>
      <vt:lpstr>Content Negotiation</vt:lpstr>
      <vt:lpstr>Groovy Tag Libraries</vt:lpstr>
      <vt:lpstr>Live Coding</vt:lpstr>
      <vt:lpstr>Live Coding</vt:lpstr>
      <vt:lpstr>Fazit</vt:lpstr>
      <vt:lpstr>Im Netz...</vt:lpstr>
      <vt:lpstr>Fragen und Antworten</vt:lpstr>
      <vt:lpstr>Ihr Ansprechpartner</vt:lpstr>
    </vt:vector>
  </TitlesOfParts>
  <Company>OPITZ CONSULTING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Statische Code-Analyse für Groovy &amp; Grails mit CodeNarc</dc:title>
  <dc:subject/>
  <dc:creator>Stefan Glase</dc:creator>
  <cp:keywords>CodeNarc, Groovy, Grails, Java, Statische Codeanalyse</cp:keywords>
  <dc:description>Dieser Vortrag stellt CodeNarc - ein Werkzeug für die statische Code-Analyse für Groovy &amp; Grails - vor. Mit CodeNarc kann Groovy-Code auf Defekte, schlechte Praktiken, Inkonsistenzen und Formatfehler überprüft werden. CodeNarc stellt außerdem ein flexibles Framework für Regeln und Regelwerke bereit. Über Plugins kann CodeNarc in das Build-Management über Ant, Maven, Gradle, Grails, Griffon, Sonar und Hudson eingebunden werden. Eine Live-Demo demonstriert den Einsatz von CodeNarc.</dc:description>
  <cp:lastModifiedBy>Stefan Glase</cp:lastModifiedBy>
  <cp:revision>210</cp:revision>
  <dcterms:created xsi:type="dcterms:W3CDTF">2011-06-06T07:05:48Z</dcterms:created>
  <dcterms:modified xsi:type="dcterms:W3CDTF">2012-06-12T06:49:07Z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0x010100F0B52A70371B6E438CF9C392B7191A29</vt:lpwstr>
  </property>
  <property fmtid="{D5CDD505-2E9C-101B-9397-08002B2CF9AE}" pid="3" name="_dlc_DocIdItemGuid">
    <vt:lpwstr>9e5dab3a-7ee8-4d92-9ab1-fba94f59fc4a</vt:lpwstr>
  </property>
</Properties>
</file>