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51"/>
  </p:notesMasterIdLst>
  <p:handoutMasterIdLst>
    <p:handoutMasterId r:id="rId52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14" r:id="rId17"/>
    <p:sldId id="300" r:id="rId18"/>
    <p:sldId id="301" r:id="rId19"/>
    <p:sldId id="306" r:id="rId20"/>
    <p:sldId id="307" r:id="rId21"/>
    <p:sldId id="308" r:id="rId22"/>
    <p:sldId id="309" r:id="rId23"/>
    <p:sldId id="313" r:id="rId24"/>
    <p:sldId id="315" r:id="rId25"/>
    <p:sldId id="292" r:id="rId26"/>
    <p:sldId id="293" r:id="rId27"/>
    <p:sldId id="310" r:id="rId28"/>
    <p:sldId id="311" r:id="rId29"/>
    <p:sldId id="312" r:id="rId30"/>
    <p:sldId id="317" r:id="rId31"/>
    <p:sldId id="316" r:id="rId32"/>
    <p:sldId id="318" r:id="rId33"/>
    <p:sldId id="319" r:id="rId34"/>
    <p:sldId id="320" r:id="rId35"/>
    <p:sldId id="321" r:id="rId36"/>
    <p:sldId id="324" r:id="rId37"/>
    <p:sldId id="326" r:id="rId38"/>
    <p:sldId id="323" r:id="rId39"/>
    <p:sldId id="325" r:id="rId40"/>
    <p:sldId id="327" r:id="rId41"/>
    <p:sldId id="328" r:id="rId42"/>
    <p:sldId id="329" r:id="rId43"/>
    <p:sldId id="332" r:id="rId44"/>
    <p:sldId id="330" r:id="rId45"/>
    <p:sldId id="33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102" d="100"/>
          <a:sy n="102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30.01.2012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30.01.2012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="" xmlns:p14="http://schemas.microsoft.com/office/powerpoint/2010/main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30.01.2012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30.01.2012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ovyfx-project/groovyfx" TargetMode="External"/><Relationship Id="rId2" Type="http://schemas.openxmlformats.org/officeDocument/2006/relationships/hyperlink" Target="http://svn.codehaus.org/gmod/groovyfx/trunk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jetbrains.dzone.com/articles/custom-groovy-dsl-support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  <p:pic>
        <p:nvPicPr>
          <p:cNvPr id="28674" name="Picture 2" descr="https://github.com/groovyfx-project/groovyfx/raw/develop/artwork/GroovyFX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40466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260" y="1554427"/>
            <a:ext cx="4877481" cy="4115375"/>
          </a:xfrm>
        </p:spPr>
      </p:pic>
      <p:sp>
        <p:nvSpPr>
          <p:cNvPr id="5" name="Textfeld 4"/>
          <p:cNvSpPr txBox="1"/>
          <p:nvPr/>
        </p:nvSpPr>
        <p:spPr>
          <a:xfrm>
            <a:off x="1763688" y="6381328"/>
            <a:ext cx="73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http://wiki.fernuni-hagen.de/eclipse/index.php/Abstract_Syntax_Tree_(AST)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Open-Source-Projekt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Alpha 1.0 Stadium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2"/>
              </a:rPr>
              <a:t>http://svn.codehaus.org/gmod/groovyfx/trunk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3"/>
              </a:rPr>
              <a:t>https://github.com/groovyfx-project/groovyfx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Project-Lead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Jim Clarke, Dean </a:t>
            </a:r>
            <a:r>
              <a:rPr lang="de-DE" dirty="0" err="1" smtClean="0">
                <a:solidFill>
                  <a:srgbClr val="002060"/>
                </a:solidFill>
              </a:rPr>
              <a:t>Iverson</a:t>
            </a:r>
            <a:r>
              <a:rPr lang="de-DE" dirty="0" smtClean="0">
                <a:solidFill>
                  <a:srgbClr val="002060"/>
                </a:solidFill>
              </a:rPr>
              <a:t>, Dierk König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Lizenz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Apache </a:t>
            </a:r>
            <a:r>
              <a:rPr lang="de-DE" dirty="0" err="1" smtClean="0">
                <a:solidFill>
                  <a:srgbClr val="002060"/>
                </a:solidFill>
              </a:rPr>
              <a:t>License</a:t>
            </a:r>
            <a:r>
              <a:rPr lang="de-DE" dirty="0" smtClean="0">
                <a:solidFill>
                  <a:srgbClr val="002060"/>
                </a:solidFill>
              </a:rPr>
              <a:t>, Version 2.0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64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OOP'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OOP'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140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095500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gdsl</a:t>
            </a:r>
            <a:r>
              <a:rPr lang="de-DE" dirty="0" smtClean="0"/>
              <a:t>-Extension für </a:t>
            </a:r>
            <a:r>
              <a:rPr lang="de-DE" dirty="0" err="1" smtClean="0"/>
              <a:t>IntelliJ</a:t>
            </a:r>
            <a:r>
              <a:rPr lang="de-DE" dirty="0" smtClean="0"/>
              <a:t> IDEA 9+</a:t>
            </a:r>
          </a:p>
          <a:p>
            <a:pPr lvl="1"/>
            <a:r>
              <a:rPr lang="de-DE" dirty="0" smtClean="0">
                <a:hlinkClick r:id="rId2"/>
              </a:rPr>
              <a:t>http://jetbrains.dzone.com/articles/custom-groovy-dsl-support</a:t>
            </a:r>
            <a:r>
              <a:rPr lang="de-DE" dirty="0" smtClean="0"/>
              <a:t> 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GroovyFX</a:t>
            </a:r>
            <a:r>
              <a:rPr lang="de-DE" dirty="0" smtClean="0"/>
              <a:t>-DSL-Deskriptor“ </a:t>
            </a:r>
            <a:r>
              <a:rPr lang="de-DE" dirty="0" err="1" smtClean="0"/>
              <a:t>groovyfx.gdsl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333" t="11321" r="58032" b="57912"/>
          <a:stretch>
            <a:fillRect/>
          </a:stretch>
        </p:blipFill>
        <p:spPr bwMode="auto">
          <a:xfrm>
            <a:off x="1475656" y="3861048"/>
            <a:ext cx="6192688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771800" y="1368926"/>
            <a:ext cx="61926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JUGs</a:t>
            </a: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PersonInJava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==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SimpleStringProperty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AA7700"/>
                </a:solidFill>
                <a:latin typeface="Consolas" pitchFamily="49" charset="0"/>
                <a:cs typeface="Consolas" pitchFamily="49" charset="0"/>
              </a:rPr>
              <a:t>// [...]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6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beans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891805"/>
            <a:ext cx="8229600" cy="256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55600" marR="0" lvl="0" indent="-355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Canonical</a:t>
            </a:r>
            <a:endParaRPr lang="de-DE" sz="3200" b="1" dirty="0" smtClean="0">
              <a:solidFill>
                <a:srgbClr val="1E2959"/>
              </a:solidFill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Groovy AST</a:t>
            </a:r>
            <a:r>
              <a:rPr lang="de-DE" sz="3200" b="1" dirty="0" smtClean="0">
                <a:solidFill>
                  <a:srgbClr val="1E2959"/>
                </a:solidFill>
              </a:rPr>
              <a:t>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Tupel-Konstruktor</a:t>
            </a:r>
            <a:r>
              <a:rPr lang="de-DE" sz="3200" b="1" dirty="0" smtClean="0">
                <a:solidFill>
                  <a:srgbClr val="1E2959"/>
                </a:solidFill>
              </a:rPr>
              <a:t>, </a:t>
            </a:r>
            <a:r>
              <a:rPr lang="de-DE" sz="3200" b="1" dirty="0" err="1" smtClean="0">
                <a:solidFill>
                  <a:srgbClr val="1E2959"/>
                </a:solidFill>
              </a:rPr>
              <a:t>equals</a:t>
            </a:r>
            <a:r>
              <a:rPr lang="de-DE" sz="3200" b="1" dirty="0" smtClean="0">
                <a:solidFill>
                  <a:srgbClr val="1E2959"/>
                </a:solidFill>
              </a:rPr>
              <a:t>(), </a:t>
            </a:r>
            <a:r>
              <a:rPr lang="de-DE" sz="3200" b="1" dirty="0" err="1" smtClean="0">
                <a:solidFill>
                  <a:srgbClr val="1E2959"/>
                </a:solidFill>
              </a:rPr>
              <a:t>hashCode</a:t>
            </a:r>
            <a:r>
              <a:rPr lang="de-DE" sz="3200" b="1" dirty="0" smtClean="0">
                <a:solidFill>
                  <a:srgbClr val="1E2959"/>
                </a:solidFill>
              </a:rPr>
              <a:t>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toString</a:t>
            </a:r>
            <a:r>
              <a:rPr lang="de-DE" sz="3200" b="1" dirty="0" smtClean="0">
                <a:solidFill>
                  <a:srgbClr val="1E2959"/>
                </a:solidFill>
              </a:rPr>
              <a:t>()</a:t>
            </a:r>
          </a:p>
          <a:p>
            <a:pPr marL="355600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FXBindable</a:t>
            </a: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b="1" dirty="0" err="1" smtClean="0">
                <a:solidFill>
                  <a:srgbClr val="1E2959"/>
                </a:solidFill>
              </a:rPr>
              <a:t>GroovyFX</a:t>
            </a:r>
            <a:r>
              <a:rPr lang="de-DE" sz="3200" b="1" dirty="0" smtClean="0">
                <a:solidFill>
                  <a:srgbClr val="1E2959"/>
                </a:solidFill>
              </a:rPr>
              <a:t> AST-Transformation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&lt;Eigenschaft&gt;(), </a:t>
            </a:r>
            <a:r>
              <a:rPr lang="de-DE" sz="3200" b="1" dirty="0" err="1" smtClean="0">
                <a:solidFill>
                  <a:srgbClr val="1E2959"/>
                </a:solidFill>
              </a:rPr>
              <a:t>set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&lt;Eigenschaft&gt;Property()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'Stefan'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'Glase'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b="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person.firstName</a:t>
            </a:r>
            <a:endParaRPr lang="de-DE" sz="1600" b="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'Properties'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PropertyBindingSample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Wolkenförmige Legende 4"/>
          <p:cNvSpPr/>
          <p:nvPr/>
        </p:nvSpPr>
        <p:spPr>
          <a:xfrm>
            <a:off x="6300192" y="1340768"/>
            <a:ext cx="2232248" cy="1008112"/>
          </a:xfrm>
          <a:prstGeom prst="cloudCallout">
            <a:avLst>
              <a:gd name="adj1" fmla="val -95624"/>
              <a:gd name="adj2" fmla="val 410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Optionale Defaults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>
          <a:xfrm>
            <a:off x="5580112" y="5301208"/>
            <a:ext cx="2714600" cy="900680"/>
          </a:xfrm>
          <a:prstGeom prst="cloudCallout">
            <a:avLst>
              <a:gd name="adj1" fmla="val -83327"/>
              <a:gd name="adj2" fmla="val -563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Property Binding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Wolkenförmige Legende 6"/>
          <p:cNvSpPr/>
          <p:nvPr/>
        </p:nvSpPr>
        <p:spPr>
          <a:xfrm>
            <a:off x="5868144" y="2708920"/>
            <a:ext cx="2930624" cy="1152128"/>
          </a:xfrm>
          <a:prstGeom prst="cloudCallout">
            <a:avLst>
              <a:gd name="adj1" fmla="val -118867"/>
              <a:gd name="adj2" fmla="val -18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Lesender und schreibender Zugriff auf Werte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4552" y="2780928"/>
            <a:ext cx="49948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-DSL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-DSL mit </a:t>
            </a:r>
            <a:r>
              <a:rPr lang="de-DE" dirty="0" err="1" smtClean="0"/>
              <a:t>GroovyFX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am Beispiel eines </a:t>
            </a:r>
            <a:r>
              <a:rPr lang="de-DE" sz="3100" dirty="0" err="1" smtClean="0"/>
              <a:t>PieChart</a:t>
            </a:r>
            <a:endParaRPr lang="de-DE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633314"/>
            <a:ext cx="4914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PieChartSample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Erforderlicher Source-Code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>
                <a:solidFill>
                  <a:srgbClr val="000000"/>
                </a:solidFill>
                <a:latin typeface="Consolas"/>
              </a:rPr>
              <a:t>​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587564"/>
            <a:ext cx="65806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package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import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javafx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import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javafx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SceneGraphBuilder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def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= [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cool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12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hip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34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fancy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22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groovy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228811"/>
                </a:solidFill>
                <a:latin typeface="Consolas"/>
              </a:rPr>
              <a:t>44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]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def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sgb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= </a:t>
            </a:r>
            <a:r>
              <a:rPr lang="de-DE" sz="1600" dirty="0" err="1" smtClean="0">
                <a:solidFill>
                  <a:srgbClr val="770088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770088"/>
                </a:solidFill>
                <a:latin typeface="Consolas"/>
              </a:rPr>
              <a:t>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SceneGraphBuilder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sgb</a:t>
            </a:r>
            <a:r>
              <a:rPr lang="de-DE" sz="1600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stage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title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'</a:t>
            </a:r>
            <a:r>
              <a:rPr lang="de-DE" sz="1600" dirty="0" err="1" smtClean="0">
                <a:solidFill>
                  <a:srgbClr val="AA2222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AA2222"/>
                </a:solidFill>
                <a:latin typeface="Consolas"/>
              </a:rPr>
              <a:t>is</a:t>
            </a:r>
            <a:r>
              <a:rPr lang="de-DE" sz="1600" dirty="0" smtClean="0">
                <a:solidFill>
                  <a:srgbClr val="AA2222"/>
                </a:solidFill>
                <a:latin typeface="Consolas"/>
              </a:rPr>
              <a:t>...'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,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visible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err="1" smtClean="0">
                <a:solidFill>
                  <a:srgbClr val="228811"/>
                </a:solidFill>
                <a:latin typeface="Consolas"/>
              </a:rPr>
              <a:t>true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) 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scene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{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    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pieChart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: 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groovyFx</a:t>
            </a: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     }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    }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rgbClr val="666666"/>
                </a:solidFill>
                <a:latin typeface="Consolas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Wolkenförmige Legende 5"/>
          <p:cNvSpPr/>
          <p:nvPr/>
        </p:nvSpPr>
        <p:spPr>
          <a:xfrm>
            <a:off x="6588224" y="1700808"/>
            <a:ext cx="2304256" cy="792088"/>
          </a:xfrm>
          <a:prstGeom prst="cloudCallout">
            <a:avLst>
              <a:gd name="adj1" fmla="val -120417"/>
              <a:gd name="adj2" fmla="val 837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„Datenquelle“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Wolkenförmige Legende 6"/>
          <p:cNvSpPr/>
          <p:nvPr/>
        </p:nvSpPr>
        <p:spPr>
          <a:xfrm>
            <a:off x="3491880" y="5445224"/>
            <a:ext cx="2808312" cy="720080"/>
          </a:xfrm>
          <a:prstGeom prst="cloudCallout">
            <a:avLst>
              <a:gd name="adj1" fmla="val -62819"/>
              <a:gd name="adj2" fmla="val -1480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Komponente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steckt dahinter? Eine Factory!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PieChartFactory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NodeFactory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@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Override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newInstance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FactoryBuilderSupport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builder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FactoryBuilderSupport.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checkValueIsType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createChart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private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createChart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attributes.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createPieChartData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chart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private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createPieChartData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((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{String k, Double v -&gt;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PieChart.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(k, v)}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FXCollections.</a:t>
            </a:r>
            <a:r>
              <a:rPr lang="de-DE" sz="1000" dirty="0" err="1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observableArrayList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dataList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Could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not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recognize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pie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chart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'$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'. Try an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ObservableList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+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            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PieChart.Data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objects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: ['Label 1': 75, 'Label 2': 25]"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Wolkenförmige Legende 6"/>
          <p:cNvSpPr/>
          <p:nvPr/>
        </p:nvSpPr>
        <p:spPr>
          <a:xfrm>
            <a:off x="5292080" y="2132856"/>
            <a:ext cx="3672408" cy="1008112"/>
          </a:xfrm>
          <a:prstGeom prst="cloudCallout">
            <a:avLst>
              <a:gd name="adj1" fmla="val -123472"/>
              <a:gd name="adj2" fmla="val -413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Handelt es sich bereits um ein </a:t>
            </a:r>
            <a:r>
              <a:rPr lang="de-DE" dirty="0" err="1" smtClean="0">
                <a:solidFill>
                  <a:schemeClr val="tx1"/>
                </a:solidFill>
              </a:rPr>
              <a:t>PieChart</a:t>
            </a:r>
            <a:r>
              <a:rPr lang="de-DE" dirty="0" smtClean="0">
                <a:solidFill>
                  <a:schemeClr val="tx1"/>
                </a:solidFill>
              </a:rPr>
              <a:t>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Wolkenförmige Legende 7"/>
          <p:cNvSpPr/>
          <p:nvPr/>
        </p:nvSpPr>
        <p:spPr>
          <a:xfrm>
            <a:off x="5580112" y="3717032"/>
            <a:ext cx="3384376" cy="1080120"/>
          </a:xfrm>
          <a:prstGeom prst="cloudCallout">
            <a:avLst>
              <a:gd name="adj1" fmla="val -100987"/>
              <a:gd name="adj2" fmla="val 680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 welchem Format liegen die Daten vor?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steckt dahinter? Ein </a:t>
            </a:r>
            <a:r>
              <a:rPr lang="de-DE" dirty="0" err="1" smtClean="0"/>
              <a:t>Builder</a:t>
            </a:r>
            <a:r>
              <a:rPr lang="de-DE" dirty="0" smtClean="0"/>
              <a:t>! </a:t>
            </a:r>
            <a:endParaRPr lang="de-DE" dirty="0"/>
          </a:p>
        </p:txBody>
      </p:sp>
      <p:sp>
        <p:nvSpPr>
          <p:cNvPr id="3" name="Inhaltsplatzhalt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 class </a:t>
            </a:r>
            <a:r>
              <a:rPr lang="en-US" sz="1100" dirty="0" err="1" smtClean="0">
                <a:solidFill>
                  <a:srgbClr val="445588"/>
                </a:solidFill>
                <a:latin typeface="Consolas" pitchFamily="49" charset="0"/>
                <a:ea typeface="Times New Roman"/>
                <a:cs typeface="Consolas" pitchFamily="49" charset="0"/>
              </a:rPr>
              <a:t>SceneGraphBuilder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extends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FactoryBuilderSupport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{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A6A6A6"/>
                </a:solidFill>
                <a:latin typeface="Consolas" pitchFamily="49" charset="0"/>
                <a:ea typeface="Times New Roman"/>
                <a:cs typeface="Consolas" pitchFamily="49" charset="0"/>
              </a:rPr>
              <a:t>[SNIP]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public def </a:t>
            </a:r>
            <a:r>
              <a:rPr lang="en-US" sz="1100" dirty="0" err="1" smtClean="0">
                <a:solidFill>
                  <a:srgbClr val="99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registerCharts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 {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pieChart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PieChartFactory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lineChart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LineChart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areaChart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AreaChart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bubbleChart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BubbleChart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barChart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BarChart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scatterChart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XYChartFactory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ScatterChart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numberAxis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AxisFactory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NumberAxis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categoryAxis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AxisFactory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CategoryAxis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registerFactory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series</a:t>
            </a:r>
            <a:r>
              <a:rPr lang="en-US" sz="1100" dirty="0" smtClean="0">
                <a:solidFill>
                  <a:srgbClr val="A61717"/>
                </a:solidFill>
                <a:latin typeface="Consolas" pitchFamily="49" charset="0"/>
                <a:ea typeface="Times New Roman"/>
                <a:cs typeface="Consolas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 new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XYSeriesFactory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}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A6A6A6"/>
                </a:solidFill>
                <a:latin typeface="Consolas" pitchFamily="49" charset="0"/>
                <a:ea typeface="Times New Roman"/>
                <a:cs typeface="Consolas" pitchFamily="49" charset="0"/>
              </a:rPr>
              <a:t>[SNIP]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</a:t>
            </a:r>
            <a:endParaRPr lang="de-DE" sz="11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de-DE" sz="11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6516216" y="2204864"/>
            <a:ext cx="2412776" cy="1800200"/>
          </a:xfrm>
          <a:prstGeom prst="cloudCallout">
            <a:avLst>
              <a:gd name="adj1" fmla="val -132696"/>
              <a:gd name="adj2" fmla="val -203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Registrierung aller unterstützten Charts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 rot="21115340">
            <a:off x="1703932" y="5698020"/>
            <a:ext cx="5688632" cy="576064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Besuchen Sie OPITZ CONSULTING am Stand 6.3!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TimelineBuilder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258" t="25534" r="36875" b="9801"/>
          <a:stretch>
            <a:fillRect/>
          </a:stretch>
        </p:blipFill>
        <p:spPr bwMode="auto">
          <a:xfrm>
            <a:off x="1655676" y="1440160"/>
            <a:ext cx="5832648" cy="5085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4499992" y="1412776"/>
            <a:ext cx="4104456" cy="792088"/>
          </a:xfrm>
          <a:prstGeom prst="wedgeRectCallout">
            <a:avLst>
              <a:gd name="adj1" fmla="val -78227"/>
              <a:gd name="adj2" fmla="val 2401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Einfache Syntax zur Beschreibung von Animationen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3995936" y="5445224"/>
            <a:ext cx="4104456" cy="792088"/>
          </a:xfrm>
          <a:prstGeom prst="wedgeRectCallout">
            <a:avLst>
              <a:gd name="adj1" fmla="val -69139"/>
              <a:gd name="adj2" fmla="val -1213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DSL zur Beschreibung der </a:t>
            </a:r>
            <a:r>
              <a:rPr lang="de-DE" dirty="0" err="1" smtClean="0">
                <a:solidFill>
                  <a:schemeClr val="tx1"/>
                </a:solidFill>
              </a:rPr>
              <a:t>KeyFrames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763" indent="17463"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"Move!"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sgb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 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cycleCount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indefinite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autoReverse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800.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layoutY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tween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easeboth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scaleX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redCircle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scaleY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2843808" y="5517232"/>
            <a:ext cx="4104456" cy="792088"/>
          </a:xfrm>
          <a:prstGeom prst="wedgeRectCallout">
            <a:avLst>
              <a:gd name="adj1" fmla="val 44597"/>
              <a:gd name="adj2" fmla="val -1836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Optionale Angabe der Interpolation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Animationen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06084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MovingBallSample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Groovy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25" t="20650" r="43000" b="28886"/>
          <a:stretch>
            <a:fillRect/>
          </a:stretch>
        </p:blipFill>
        <p:spPr bwMode="auto">
          <a:xfrm>
            <a:off x="539552" y="1268760"/>
            <a:ext cx="6048672" cy="50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lkenförmige Legende 6"/>
          <p:cNvSpPr/>
          <p:nvPr/>
        </p:nvSpPr>
        <p:spPr>
          <a:xfrm>
            <a:off x="5796136" y="2276872"/>
            <a:ext cx="3074640" cy="1296144"/>
          </a:xfrm>
          <a:prstGeom prst="cloudCallout">
            <a:avLst>
              <a:gd name="adj1" fmla="val -73661"/>
              <a:gd name="adj2" fmla="val 801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Registrierung der Events in </a:t>
            </a:r>
            <a:r>
              <a:rPr lang="de-DE" dirty="0" err="1" smtClean="0">
                <a:solidFill>
                  <a:schemeClr val="tx1"/>
                </a:solidFill>
              </a:rPr>
              <a:t>SceneGraphBuilder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Vanishing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...'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groovyblue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centerX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centerY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175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greenyellow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onMouseClicked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timeline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3.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radiusProperty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     }.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play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3779912" y="5445224"/>
            <a:ext cx="4176464" cy="864096"/>
          </a:xfrm>
          <a:prstGeom prst="wedgeRectCallout">
            <a:avLst>
              <a:gd name="adj1" fmla="val -77072"/>
              <a:gd name="adj2" fmla="val -1755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Kompakte Event-Syntax als Groovy-</a:t>
            </a:r>
            <a:r>
              <a:rPr lang="de-DE" dirty="0" err="1" smtClean="0">
                <a:solidFill>
                  <a:schemeClr val="tx1"/>
                </a:solidFill>
              </a:rPr>
              <a:t>Closure</a:t>
            </a:r>
            <a:r>
              <a:rPr lang="de-DE" dirty="0" smtClean="0">
                <a:solidFill>
                  <a:schemeClr val="tx1"/>
                </a:solidFill>
              </a:rPr>
              <a:t> mit optionalem Zugriff auf das Event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und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smtClean="0"/>
              <a:t>Properties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err="1" smtClean="0"/>
              <a:t>Building</a:t>
            </a:r>
            <a:r>
              <a:rPr lang="de-DE" dirty="0" smtClean="0"/>
              <a:t> DSL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smtClean="0"/>
              <a:t>Animationen</a:t>
            </a:r>
          </a:p>
          <a:p>
            <a:pPr lvl="1" indent="273050" algn="l">
              <a:buFont typeface="Arial" pitchFamily="34" charset="0"/>
              <a:buChar char="•"/>
            </a:pPr>
            <a:r>
              <a:rPr lang="de-DE" dirty="0" smtClean="0"/>
              <a:t>Events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 mit Groovy</a:t>
            </a:r>
            <a:endParaRPr lang="de-DE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77206"/>
            <a:ext cx="3962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VanishingCircleSample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492896"/>
            <a:ext cx="5904656" cy="3554344"/>
          </a:xfrm>
        </p:spPr>
      </p:pic>
      <p:sp>
        <p:nvSpPr>
          <p:cNvPr id="4" name="Textfeld 3"/>
          <p:cNvSpPr txBox="1"/>
          <p:nvPr/>
        </p:nvSpPr>
        <p:spPr>
          <a:xfrm>
            <a:off x="791580" y="169325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“Our goal with </a:t>
            </a:r>
            <a:r>
              <a:rPr lang="en-US" sz="2400" i="1" dirty="0" err="1" smtClean="0"/>
              <a:t>GroovyFX</a:t>
            </a:r>
            <a:r>
              <a:rPr lang="en-US" sz="2400" i="1" dirty="0" smtClean="0"/>
              <a:t> is to make it fun and easy to write client Java applications. So join in!” </a:t>
            </a:r>
            <a:r>
              <a:rPr lang="en-US" sz="2400" dirty="0" smtClean="0"/>
              <a:t>-- Dean Iverson</a:t>
            </a:r>
          </a:p>
          <a:p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891</Words>
  <Application>Microsoft Office PowerPoint</Application>
  <PresentationFormat>Bildschirmpräsentation (4:3)</PresentationFormat>
  <Paragraphs>295</Paragraphs>
  <Slides>44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46" baseType="lpstr">
      <vt:lpstr>OC-Vorlage_SSC</vt:lpstr>
      <vt:lpstr>OC-Vorlage (einfach)</vt:lpstr>
      <vt:lpstr>GroovyFX entfesselt JavaFX</vt:lpstr>
      <vt:lpstr>Stefan Glase, OPITZ CONSULTING</vt:lpstr>
      <vt:lpstr>Folie 3</vt:lpstr>
      <vt:lpstr>Agenda und Ziele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Was ist GroovyFX?</vt:lpstr>
      <vt:lpstr>Was ist GroovyFX?</vt:lpstr>
      <vt:lpstr>Ein paar Fakten</vt:lpstr>
      <vt:lpstr>Hello World mit GroovyFX</vt:lpstr>
      <vt:lpstr>Hello World mit GroovyFX</vt:lpstr>
      <vt:lpstr>IDE Support</vt:lpstr>
      <vt:lpstr>Properties mit GroovyFX</vt:lpstr>
      <vt:lpstr>Properties in JavaFX</vt:lpstr>
      <vt:lpstr>Properties in GroovyFX</vt:lpstr>
      <vt:lpstr>Properties Beispiel</vt:lpstr>
      <vt:lpstr>Properties Beispiel</vt:lpstr>
      <vt:lpstr>BuildiNG-DSL mit GroovyFX</vt:lpstr>
      <vt:lpstr>Building-DSL mit GroovyFX am Beispiel eines PieChart</vt:lpstr>
      <vt:lpstr>Erforderlicher Source-Code</vt:lpstr>
      <vt:lpstr>Was steckt dahinter? Eine Factory!</vt:lpstr>
      <vt:lpstr>Was steckt dahinter? Ein Builder! </vt:lpstr>
      <vt:lpstr>Animationen mit GroovyFX</vt:lpstr>
      <vt:lpstr>TimelineBuilder</vt:lpstr>
      <vt:lpstr>Animationen mit GroovyFX</vt:lpstr>
      <vt:lpstr>Animationen mit GroovyFX</vt:lpstr>
      <vt:lpstr>Animationen mit GroovyFX</vt:lpstr>
      <vt:lpstr>Animationen mit GroovyFX</vt:lpstr>
      <vt:lpstr>Animationen mit GroovyFx</vt:lpstr>
      <vt:lpstr>Events mit GroovyFX</vt:lpstr>
      <vt:lpstr>Events mit Groovy</vt:lpstr>
      <vt:lpstr>Events mit GroovyFX</vt:lpstr>
      <vt:lpstr>Events mit Groovy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120</cp:revision>
  <dcterms:created xsi:type="dcterms:W3CDTF">2012-01-10T11:37:19Z</dcterms:created>
  <dcterms:modified xsi:type="dcterms:W3CDTF">2012-01-30T07:19:14Z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