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5"/>
  </p:notesMasterIdLst>
  <p:handoutMasterIdLst>
    <p:handoutMasterId r:id="rId46"/>
  </p:handoutMasterIdLst>
  <p:sldIdLst>
    <p:sldId id="256" r:id="rId6"/>
    <p:sldId id="257" r:id="rId7"/>
    <p:sldId id="264" r:id="rId8"/>
    <p:sldId id="259" r:id="rId9"/>
    <p:sldId id="274" r:id="rId10"/>
    <p:sldId id="294" r:id="rId11"/>
    <p:sldId id="280" r:id="rId12"/>
    <p:sldId id="293" r:id="rId13"/>
    <p:sldId id="273" r:id="rId14"/>
    <p:sldId id="282" r:id="rId15"/>
    <p:sldId id="284" r:id="rId16"/>
    <p:sldId id="283" r:id="rId17"/>
    <p:sldId id="272" r:id="rId18"/>
    <p:sldId id="260" r:id="rId19"/>
    <p:sldId id="261" r:id="rId20"/>
    <p:sldId id="271" r:id="rId21"/>
    <p:sldId id="279" r:id="rId22"/>
    <p:sldId id="267" r:id="rId23"/>
    <p:sldId id="269" r:id="rId24"/>
    <p:sldId id="270" r:id="rId25"/>
    <p:sldId id="275" r:id="rId26"/>
    <p:sldId id="276" r:id="rId27"/>
    <p:sldId id="277" r:id="rId28"/>
    <p:sldId id="278" r:id="rId29"/>
    <p:sldId id="281" r:id="rId30"/>
    <p:sldId id="285" r:id="rId31"/>
    <p:sldId id="286" r:id="rId32"/>
    <p:sldId id="287" r:id="rId33"/>
    <p:sldId id="288" r:id="rId34"/>
    <p:sldId id="295" r:id="rId35"/>
    <p:sldId id="297" r:id="rId36"/>
    <p:sldId id="296" r:id="rId37"/>
    <p:sldId id="290" r:id="rId38"/>
    <p:sldId id="291" r:id="rId39"/>
    <p:sldId id="292" r:id="rId40"/>
    <p:sldId id="266" r:id="rId41"/>
    <p:sldId id="265" r:id="rId42"/>
    <p:sldId id="262" r:id="rId43"/>
    <p:sldId id="263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4286" autoAdjust="0"/>
  </p:normalViewPr>
  <p:slideViewPr>
    <p:cSldViewPr>
      <p:cViewPr varScale="1">
        <p:scale>
          <a:sx n="56" d="100"/>
          <a:sy n="56" d="100"/>
        </p:scale>
        <p:origin x="-2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08.07.2011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08.07.2011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 meetcodenarc.appspot.com</a:t>
            </a:r>
            <a:r>
              <a:rPr lang="de-DE" baseline="0" dirty="0" smtClean="0"/>
              <a:t> kann ohne langes Vorgeplänkel Groovy-Code geschrieben und mit </a:t>
            </a:r>
            <a:r>
              <a:rPr lang="de-DE" baseline="0" dirty="0" err="1" smtClean="0"/>
              <a:t>CodeNarc</a:t>
            </a:r>
            <a:r>
              <a:rPr lang="de-DE" baseline="0" dirty="0" smtClean="0"/>
              <a:t>-Regeln analysiert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Statische Code-Analyse für Groovy &amp; </a:t>
            </a: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mit </a:t>
            </a:r>
            <a:r>
              <a:rPr lang="de-DE" sz="800" b="1" dirty="0" err="1" smtClean="0">
                <a:solidFill>
                  <a:srgbClr val="4F5150"/>
                </a:solidFill>
              </a:rPr>
              <a:t>CodeNarc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etcodenarc.appspo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odenarc.sourceforge.net/codenarc-developer-guide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gradle.org/code_quality_plugin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rails.org/plugin/codenarc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narc.sourceforge.net/codenarc-other-tools-frameworks.html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eetcodenarc.appspot.com/" TargetMode="External"/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odescape/codenarc-gearconf" TargetMode="External"/><Relationship Id="rId4" Type="http://schemas.openxmlformats.org/officeDocument/2006/relationships/hyperlink" Target="http://www.youtube.com/watch?v=ZPu8FaZZwRw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mailto:stefan.glase@opitz-consulting.co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3215922"/>
            <a:ext cx="6696000" cy="1221190"/>
          </a:xfrm>
        </p:spPr>
        <p:txBody>
          <a:bodyPr/>
          <a:lstStyle/>
          <a:p>
            <a:r>
              <a:rPr lang="de-DE" dirty="0" smtClean="0"/>
              <a:t>Statische Code-Analyse für </a:t>
            </a:r>
            <a:br>
              <a:rPr lang="de-DE" dirty="0" smtClean="0"/>
            </a:br>
            <a:r>
              <a:rPr lang="de-DE" dirty="0" smtClean="0"/>
              <a:t>Groovy &amp; </a:t>
            </a:r>
            <a:r>
              <a:rPr lang="de-DE" dirty="0" err="1" smtClean="0"/>
              <a:t>Grails</a:t>
            </a:r>
            <a:r>
              <a:rPr lang="de-DE" dirty="0" smtClean="0"/>
              <a:t> mit </a:t>
            </a:r>
            <a:r>
              <a:rPr lang="de-DE" dirty="0" err="1" smtClean="0"/>
              <a:t>CodeNarc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195736" y="4901098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/>
              <a:t>gearconf</a:t>
            </a:r>
            <a:r>
              <a:rPr lang="de-DE" sz="2000" b="1" dirty="0" smtClean="0"/>
              <a:t> 2011, Stefan Glase</a:t>
            </a:r>
            <a:endParaRPr lang="de-DE" sz="2000" b="1" dirty="0"/>
          </a:p>
        </p:txBody>
      </p:sp>
      <p:pic>
        <p:nvPicPr>
          <p:cNvPr id="4098" name="Picture 2" descr="http://codenarc.sourceforge.net/images/codenarc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2276872"/>
            <a:ext cx="3733800" cy="133350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 l="6750" t="13937" r="84478" b="46392"/>
          <a:stretch>
            <a:fillRect/>
          </a:stretch>
        </p:blipFill>
        <p:spPr bwMode="auto">
          <a:xfrm>
            <a:off x="6840760" y="1772816"/>
            <a:ext cx="14036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4"/>
          <p:cNvSpPr txBox="1">
            <a:spLocks/>
          </p:cNvSpPr>
          <p:nvPr/>
        </p:nvSpPr>
        <p:spPr>
          <a:xfrm>
            <a:off x="251520" y="1340768"/>
            <a:ext cx="6336704" cy="48240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Regeln (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Rule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werden zu Regelwerken (</a:t>
            </a:r>
            <a:r>
              <a:rPr kumimoji="0" lang="de-DE" sz="2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RuleSet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zusammengefasst und liefern Verstöße (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Violation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im untersuchten Code (</a:t>
            </a:r>
            <a:r>
              <a:rPr kumimoji="0" lang="de-DE" sz="2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SourceCode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de-DE" sz="22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lang="de-DE" sz="2200" b="1" baseline="0" dirty="0" smtClean="0">
                <a:solidFill>
                  <a:schemeClr val="tx2"/>
                </a:solidFill>
              </a:rPr>
              <a:t>Analyse des Abstract Syntax </a:t>
            </a:r>
            <a:r>
              <a:rPr lang="de-DE" sz="2200" b="1" baseline="0" dirty="0" err="1" smtClean="0">
                <a:solidFill>
                  <a:schemeClr val="tx2"/>
                </a:solidFill>
              </a:rPr>
              <a:t>Tree</a:t>
            </a:r>
            <a:r>
              <a:rPr lang="de-DE" sz="2200" b="1" baseline="0" dirty="0" smtClean="0">
                <a:solidFill>
                  <a:schemeClr val="tx2"/>
                </a:solidFill>
              </a:rPr>
              <a:t> (AST) mittels </a:t>
            </a:r>
            <a:r>
              <a:rPr lang="de-DE" sz="2200" b="1" baseline="0" dirty="0" err="1" smtClean="0">
                <a:solidFill>
                  <a:schemeClr val="tx2"/>
                </a:solidFill>
              </a:rPr>
              <a:t>Visitor</a:t>
            </a:r>
            <a:r>
              <a:rPr lang="de-DE" sz="2200" b="1" baseline="0" dirty="0" smtClean="0">
                <a:solidFill>
                  <a:schemeClr val="tx2"/>
                </a:solidFill>
              </a:rPr>
              <a:t>-Objekten (</a:t>
            </a:r>
            <a:r>
              <a:rPr lang="de-DE" sz="2200" b="1" baseline="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AstVisitor</a:t>
            </a:r>
            <a:r>
              <a:rPr lang="de-DE" sz="2200" b="1" baseline="0" dirty="0" smtClean="0">
                <a:solidFill>
                  <a:schemeClr val="tx2"/>
                </a:solidFill>
              </a:rPr>
              <a:t>)</a:t>
            </a:r>
          </a:p>
          <a:p>
            <a:pPr marL="819150" lvl="1" indent="-36195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2200" b="1" dirty="0" smtClean="0">
                <a:solidFill>
                  <a:schemeClr val="tx2"/>
                </a:solidFill>
              </a:rPr>
              <a:t>Inklusive Hilfsklasse </a:t>
            </a:r>
            <a:r>
              <a:rPr lang="de-DE" sz="22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AstUtil</a:t>
            </a:r>
            <a:r>
              <a:rPr lang="de-DE" sz="2200" b="1" dirty="0" smtClean="0">
                <a:solidFill>
                  <a:schemeClr val="tx2"/>
                </a:solidFill>
              </a:rPr>
              <a:t> für übliche Operationen auf dem AST</a:t>
            </a:r>
          </a:p>
          <a:p>
            <a:pPr marL="361950" indent="-36195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2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lang="de-DE" sz="2200" b="1" baseline="0" dirty="0" smtClean="0">
                <a:solidFill>
                  <a:schemeClr val="tx2"/>
                </a:solidFill>
              </a:rPr>
              <a:t>Erzeugung von Verstößen (</a:t>
            </a:r>
            <a:r>
              <a:rPr lang="de-DE" sz="2200" b="1" baseline="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Violation</a:t>
            </a:r>
            <a:r>
              <a:rPr lang="de-DE" sz="2200" b="1" baseline="0" dirty="0" smtClean="0">
                <a:solidFill>
                  <a:schemeClr val="tx2"/>
                </a:solidFill>
              </a:rPr>
              <a:t>) mittels einfacher API im</a:t>
            </a:r>
            <a:r>
              <a:rPr lang="de-DE" sz="2200" b="1" dirty="0" smtClean="0">
                <a:solidFill>
                  <a:schemeClr val="tx2"/>
                </a:solidFill>
              </a:rPr>
              <a:t> </a:t>
            </a:r>
            <a:r>
              <a:rPr lang="de-DE" sz="22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AstVisitor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241 Regeln… und die Zahl ist stetig wachsend!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3568" y="213285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BigDecimalInstantiationRule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76056" y="5373216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BooleanMethodReturnsNullRule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83968" y="2420888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CloneableWithoutCloneRule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23728" y="1772816"/>
            <a:ext cx="349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ConstantTernaryExpressionRule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59632" y="5805264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ConstantIfExpressionRule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84168" y="184482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RemoveAllOnSelfRule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68977" y="501317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DuplicateCaseStatementRule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940152" y="299695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EqualsAndHashCodeRule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652120" y="486916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EmptyElseBlockRule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23528" y="544522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EmptyFinallyBlockRule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084168" y="4437112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EmptyForStatementRule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860032" y="371703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EmptySwitchStatementRule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335699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EmptySynchronizedStatementRule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067944" y="4221088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EmptyTryBlockRule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568" y="2780928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SerializableClassMustDefineSerialVersionUIDRule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51520" y="47251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BooleanGetBooleanRule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91680" y="3861048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BrokenOddnessCheckRule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00328" y="436510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ConsecutiveLiteralAppendsRule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145915" y="5786100"/>
            <a:ext cx="367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und viele weitere!</a:t>
            </a:r>
            <a:endParaRPr lang="de-DE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Regeln liegen in Form von XML-Dokumenten zur einfachen Einbindung und Konfiguration der anzuwendenden Regeln vor</a:t>
            </a:r>
            <a:endParaRPr lang="de-D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l="25421" t="8234" r="10680" b="47141"/>
          <a:stretch>
            <a:fillRect/>
          </a:stretch>
        </p:blipFill>
        <p:spPr bwMode="auto">
          <a:xfrm>
            <a:off x="539552" y="2564904"/>
            <a:ext cx="8064896" cy="33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591" y="1368425"/>
            <a:ext cx="5366818" cy="386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966960" y="5445224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hlinkClick r:id="rId4"/>
              </a:rPr>
              <a:t>http://meetcodenarc.appspot.com/</a:t>
            </a:r>
            <a:endParaRPr lang="de-DE" sz="2400" b="1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 t="5242" r="51909" b="71221"/>
          <a:stretch>
            <a:fillRect/>
          </a:stretch>
        </p:blipFill>
        <p:spPr bwMode="auto">
          <a:xfrm>
            <a:off x="1851087" y="1484784"/>
            <a:ext cx="5441826" cy="1916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 t="59726" r="35091" b="24358"/>
          <a:stretch>
            <a:fillRect/>
          </a:stretch>
        </p:blipFill>
        <p:spPr bwMode="auto">
          <a:xfrm>
            <a:off x="899592" y="4509120"/>
            <a:ext cx="7344816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feil nach unten 7"/>
          <p:cNvSpPr/>
          <p:nvPr/>
        </p:nvSpPr>
        <p:spPr>
          <a:xfrm>
            <a:off x="3923928" y="3212976"/>
            <a:ext cx="1152128" cy="12961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00096" y="3136613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Anforderungen</a:t>
            </a:r>
            <a:endParaRPr lang="de-DE" sz="3200" b="1" dirty="0"/>
          </a:p>
        </p:txBody>
      </p:sp>
      <p:pic>
        <p:nvPicPr>
          <p:cNvPr id="7170" name="Picture 2" descr="http://media.xircles.codehaus.org/_projects/groovy/_logos/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1933575" cy="952500"/>
          </a:xfrm>
          <a:prstGeom prst="rect">
            <a:avLst/>
          </a:prstGeom>
          <a:noFill/>
        </p:spPr>
      </p:pic>
      <p:pic>
        <p:nvPicPr>
          <p:cNvPr id="7172" name="Picture 4" descr="http://luciotbc.files.wordpress.com/2011/04/mave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4400550" cy="1009650"/>
          </a:xfrm>
          <a:prstGeom prst="rect">
            <a:avLst/>
          </a:prstGeom>
          <a:noFill/>
        </p:spPr>
      </p:pic>
      <p:pic>
        <p:nvPicPr>
          <p:cNvPr id="7174" name="Picture 6" descr="http://static.raibledesigns.com/repository/images/subversion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077072"/>
            <a:ext cx="1543050" cy="1333501"/>
          </a:xfrm>
          <a:prstGeom prst="rect">
            <a:avLst/>
          </a:prstGeom>
          <a:noFill/>
        </p:spPr>
      </p:pic>
      <p:pic>
        <p:nvPicPr>
          <p:cNvPr id="7176" name="Picture 8" descr="http://www.tusharvjoshi.com/images/logo_intellij_ide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625797"/>
            <a:ext cx="3668316" cy="70620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23928" y="4316903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>
                <a:solidFill>
                  <a:schemeClr val="bg1">
                    <a:lumMod val="50000"/>
                  </a:schemeClr>
                </a:solidFill>
              </a:rPr>
              <a:t>(              )</a:t>
            </a:r>
            <a:endParaRPr lang="de-DE" sz="7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8760"/>
            <a:ext cx="5616624" cy="400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71785" y="5301208"/>
            <a:ext cx="86004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Checkout</a:t>
            </a:r>
            <a:r>
              <a:rPr lang="de-DE" sz="2400" b="1" dirty="0" smtClean="0"/>
              <a:t> der </a:t>
            </a:r>
            <a:r>
              <a:rPr lang="de-DE" sz="2400" b="1" dirty="0" err="1" smtClean="0"/>
              <a:t>Sourcen</a:t>
            </a:r>
            <a:r>
              <a:rPr lang="de-DE" sz="2400" b="1" dirty="0" smtClean="0"/>
              <a:t> von </a:t>
            </a:r>
            <a:r>
              <a:rPr lang="de-DE" sz="2400" b="1" dirty="0" err="1" smtClean="0"/>
              <a:t>SourceForge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svn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https://codenarc.svn.sourceforge.net/svnroot/codenarc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de-DE" sz="24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1619672" y="4293096"/>
            <a:ext cx="4104456" cy="50405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91" y="1719000"/>
            <a:ext cx="6088819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70541" y="5301208"/>
            <a:ext cx="480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Bauen des Projektes mit </a:t>
            </a:r>
            <a:r>
              <a:rPr lang="de-DE" sz="2400" b="1" dirty="0" err="1" smtClean="0"/>
              <a:t>Maven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mvn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install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2507" y="1368425"/>
            <a:ext cx="1898987" cy="48228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Stefan Glase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8600" y="1368926"/>
            <a:ext cx="8686800" cy="472437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5872" y="5301208"/>
            <a:ext cx="851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Erstellen der Regel mit </a:t>
            </a:r>
            <a:r>
              <a:rPr lang="de-DE" sz="2400" b="1" dirty="0" err="1" smtClean="0"/>
              <a:t>CodeNarc</a:t>
            </a:r>
            <a:r>
              <a:rPr lang="de-DE" sz="2400" b="1" dirty="0" smtClean="0"/>
              <a:t> eigenem Groovy Script</a:t>
            </a:r>
          </a:p>
          <a:p>
            <a:pPr algn="ctr"/>
            <a:r>
              <a:rPr lang="de-DE" sz="1600" dirty="0" smtClean="0">
                <a:latin typeface="Consolas" pitchFamily="49" charset="0"/>
                <a:cs typeface="Consolas" pitchFamily="49" charset="0"/>
              </a:rPr>
              <a:t>groovy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codenarc.groovy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create-rule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90" y="1719000"/>
            <a:ext cx="6088821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6244" y="5301208"/>
            <a:ext cx="7691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Editieren des </a:t>
            </a:r>
            <a:r>
              <a:rPr lang="de-DE" sz="2400" b="1" dirty="0" err="1" smtClean="0"/>
              <a:t>MessageBundle</a:t>
            </a:r>
            <a:r>
              <a:rPr lang="de-DE" sz="2400" b="1" dirty="0" smtClean="0"/>
              <a:t> (korrekte Sortierung)</a:t>
            </a:r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codenarc-base-messages.properties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84007" y="5301208"/>
            <a:ext cx="837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Implementierung des Tests zur Absicherung der Regel</a:t>
            </a:r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/groovy/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org.codenarc.rule.exceptions.AvoidPrintStackTraceRuleTest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52322" y="5301208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Implementierung der Regel und des AST-</a:t>
            </a:r>
            <a:r>
              <a:rPr lang="de-DE" sz="2400" b="1" dirty="0" err="1" smtClean="0"/>
              <a:t>Visitors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/groovy/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org.codenarc.rule.exceptions.AvoidPrintStackTraceRule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188186" y="5631631"/>
            <a:ext cx="476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Bereitstellen der eigenen Regel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893" t="53217" r="31731" b="2818"/>
          <a:stretch>
            <a:fillRect/>
          </a:stretch>
        </p:blipFill>
        <p:spPr bwMode="auto">
          <a:xfrm>
            <a:off x="611560" y="1484784"/>
            <a:ext cx="53285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6084168" y="177281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Patch erstellen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399709"/>
            <a:ext cx="4608512" cy="318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551721" y="4798893"/>
            <a:ext cx="322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2. Eintrag im </a:t>
            </a:r>
            <a:r>
              <a:rPr lang="de-DE" dirty="0" err="1" smtClean="0"/>
              <a:t>BugTracker</a:t>
            </a:r>
            <a:r>
              <a:rPr lang="de-DE" dirty="0" smtClean="0"/>
              <a:t>  mit </a:t>
            </a:r>
            <a:br>
              <a:rPr lang="de-DE" dirty="0" smtClean="0"/>
            </a:br>
            <a:r>
              <a:rPr lang="de-DE" dirty="0" smtClean="0"/>
              <a:t>angehängtem Patch erstellen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smtClean="0"/>
              <a:t>Mehr Informationen für Entwickler auf der </a:t>
            </a:r>
            <a:r>
              <a:rPr lang="de-DE" dirty="0" err="1" smtClean="0"/>
              <a:t>CodeNarc</a:t>
            </a:r>
            <a:r>
              <a:rPr lang="de-DE" dirty="0" smtClean="0"/>
              <a:t> Webseite</a:t>
            </a: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http://codenarc.sourceforge.net/codenarc-developer-guide.html</a:t>
            </a:r>
            <a:endParaRPr lang="de-DE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746" y="2852936"/>
            <a:ext cx="4556509" cy="31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ist fest integriert im </a:t>
            </a:r>
            <a:r>
              <a:rPr lang="de-DE" dirty="0" err="1" smtClean="0"/>
              <a:t>Gradle</a:t>
            </a:r>
            <a:r>
              <a:rPr lang="de-DE" dirty="0" smtClean="0"/>
              <a:t> Code Quality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1.0 </a:t>
            </a:r>
            <a:r>
              <a:rPr lang="de-DE" dirty="0" err="1" smtClean="0"/>
              <a:t>Milestone</a:t>
            </a:r>
            <a:r>
              <a:rPr lang="de-DE" dirty="0" smtClean="0"/>
              <a:t> 3 enthält </a:t>
            </a:r>
            <a:r>
              <a:rPr lang="de-DE" dirty="0" err="1" smtClean="0"/>
              <a:t>CodeNarc</a:t>
            </a:r>
            <a:r>
              <a:rPr lang="de-DE" dirty="0" smtClean="0"/>
              <a:t> 0.13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Qualitity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 verwendet</a:t>
            </a:r>
          </a:p>
          <a:p>
            <a:pPr lvl="1"/>
            <a:r>
              <a:rPr lang="de-DE" dirty="0" smtClean="0"/>
              <a:t>Checkstyle für Java-Code</a:t>
            </a:r>
          </a:p>
          <a:p>
            <a:pPr lvl="1"/>
            <a:r>
              <a:rPr lang="de-DE" dirty="0" err="1" smtClean="0"/>
              <a:t>CodeNarc</a:t>
            </a:r>
            <a:r>
              <a:rPr lang="de-DE" dirty="0" smtClean="0"/>
              <a:t> für Groovy-Code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Mehr dazu: </a:t>
            </a:r>
            <a:r>
              <a:rPr lang="de-DE" dirty="0" smtClean="0">
                <a:hlinkClick r:id="rId2"/>
              </a:rPr>
              <a:t>http://www.gradle.org/code_quality_plugin.html</a:t>
            </a:r>
            <a:endParaRPr lang="de-D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18322"/>
            <a:ext cx="3456384" cy="2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  <a:endParaRPr lang="de-DE" dirty="0"/>
          </a:p>
        </p:txBody>
      </p:sp>
      <p:pic>
        <p:nvPicPr>
          <p:cNvPr id="6" name="Inhaltsplatzhalter 5" descr="976083_742314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8218" r="-8218"/>
          <a:stretch>
            <a:fillRect/>
          </a:stretch>
        </p:blipFill>
        <p:spPr>
          <a:xfrm>
            <a:off x="1835696" y="1412776"/>
            <a:ext cx="5518382" cy="3159608"/>
          </a:xfrm>
        </p:spPr>
      </p:pic>
      <p:sp>
        <p:nvSpPr>
          <p:cNvPr id="4" name="Textfeld 3"/>
          <p:cNvSpPr txBox="1"/>
          <p:nvPr/>
        </p:nvSpPr>
        <p:spPr>
          <a:xfrm>
            <a:off x="1829102" y="5199583"/>
            <a:ext cx="548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Live-Demo… bitte Daumen drücken!</a:t>
            </a:r>
            <a:endParaRPr lang="de-DE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825" y="1665184"/>
            <a:ext cx="5028350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690168" y="5229200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Zur Integration von </a:t>
            </a:r>
            <a:r>
              <a:rPr lang="de-DE" b="1" dirty="0" err="1" smtClean="0"/>
              <a:t>CodeNarc</a:t>
            </a:r>
            <a:r>
              <a:rPr lang="de-DE" b="1" dirty="0" smtClean="0"/>
              <a:t> in </a:t>
            </a:r>
            <a:r>
              <a:rPr lang="de-DE" b="1" dirty="0" err="1" smtClean="0"/>
              <a:t>Grails</a:t>
            </a:r>
            <a:r>
              <a:rPr lang="de-DE" b="1" dirty="0" smtClean="0"/>
              <a:t> existiert das </a:t>
            </a:r>
            <a:r>
              <a:rPr lang="de-DE" b="1" dirty="0" err="1" smtClean="0"/>
              <a:t>CodeNarc</a:t>
            </a:r>
            <a:r>
              <a:rPr lang="de-DE" b="1" dirty="0" smtClean="0"/>
              <a:t> </a:t>
            </a:r>
            <a:r>
              <a:rPr lang="de-DE" b="1" dirty="0" err="1" smtClean="0"/>
              <a:t>Plugin</a:t>
            </a:r>
            <a:endParaRPr lang="de-DE" b="1" dirty="0" smtClean="0"/>
          </a:p>
          <a:p>
            <a:pPr algn="ctr"/>
            <a:r>
              <a:rPr lang="de-DE" dirty="0" smtClean="0">
                <a:hlinkClick r:id="rId3"/>
              </a:rPr>
              <a:t>http://grails.org/plugin/codenarc</a:t>
            </a:r>
            <a:endParaRPr lang="de-DE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 advTm="10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  <p:pic>
        <p:nvPicPr>
          <p:cNvPr id="6" name="Inhaltsplatzhalter 5" descr="976083_742314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8218" r="-8218"/>
          <a:stretch>
            <a:fillRect/>
          </a:stretch>
        </p:blipFill>
        <p:spPr>
          <a:xfrm>
            <a:off x="1835696" y="1412776"/>
            <a:ext cx="5518382" cy="3159608"/>
          </a:xfrm>
        </p:spPr>
      </p:pic>
      <p:sp>
        <p:nvSpPr>
          <p:cNvPr id="4" name="Textfeld 3"/>
          <p:cNvSpPr txBox="1"/>
          <p:nvPr/>
        </p:nvSpPr>
        <p:spPr>
          <a:xfrm>
            <a:off x="889742" y="5199583"/>
            <a:ext cx="736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Live-Demo… bitte noch einmal Daumen drücken!</a:t>
            </a:r>
            <a:endParaRPr lang="de-DE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Integrationsmöglichkeiten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Integrationsmöglichkeiten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IDEs</a:t>
            </a:r>
          </a:p>
          <a:p>
            <a:pPr lvl="1"/>
            <a:r>
              <a:rPr lang="de-DE" dirty="0" err="1" smtClean="0"/>
              <a:t>IntelliJ</a:t>
            </a:r>
            <a:r>
              <a:rPr lang="de-DE" dirty="0" smtClean="0"/>
              <a:t>………………………............................ (IDEA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Frameworks</a:t>
            </a:r>
          </a:p>
          <a:p>
            <a:pPr lvl="1"/>
            <a:r>
              <a:rPr lang="de-DE" dirty="0" err="1" smtClean="0"/>
              <a:t>Grails</a:t>
            </a:r>
            <a:r>
              <a:rPr lang="de-DE" dirty="0" smtClean="0"/>
              <a:t> ………………………............................ (</a:t>
            </a:r>
            <a:r>
              <a:rPr lang="de-DE" dirty="0" err="1" smtClean="0"/>
              <a:t>Grails</a:t>
            </a:r>
            <a:r>
              <a:rPr lang="de-DE" dirty="0" smtClean="0"/>
              <a:t>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Griffon ………………………………………….. (Griffon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Build</a:t>
            </a:r>
            <a:r>
              <a:rPr lang="de-DE" dirty="0" smtClean="0"/>
              <a:t>- und Code-Analyse-Werkzeuge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………………………………………….. (</a:t>
            </a:r>
            <a:r>
              <a:rPr lang="de-DE" dirty="0" err="1" smtClean="0"/>
              <a:t>Gradle</a:t>
            </a:r>
            <a:r>
              <a:rPr lang="de-DE" dirty="0" smtClean="0"/>
              <a:t> Code Quality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Maven</a:t>
            </a:r>
            <a:r>
              <a:rPr lang="de-DE" dirty="0" smtClean="0"/>
              <a:t> ………………………………………….. (</a:t>
            </a:r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Hudson/Jenkins ……………………………..... (Hudson </a:t>
            </a:r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Sonar …………………………………………... (Sonar Groovy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marL="0" indent="0" algn="ctr">
              <a:buNone/>
            </a:pPr>
            <a:endParaRPr lang="de-DE" sz="1800" dirty="0" smtClean="0">
              <a:hlinkClick r:id="rId2"/>
            </a:endParaRPr>
          </a:p>
          <a:p>
            <a:pPr marL="0" indent="0" algn="ctr">
              <a:buNone/>
            </a:pPr>
            <a:r>
              <a:rPr lang="de-DE" sz="1800" dirty="0" smtClean="0">
                <a:hlinkClick r:id="rId2"/>
              </a:rPr>
              <a:t>http://codenarc.sourceforge.net/codenarc-other-tools-frameworks.html</a:t>
            </a:r>
            <a:endParaRPr lang="de-DE" sz="1800" dirty="0" smtClean="0"/>
          </a:p>
        </p:txBody>
      </p:sp>
    </p:spTree>
  </p:cSld>
  <p:clrMapOvr>
    <a:masterClrMapping/>
  </p:clrMapOvr>
  <p:transition spd="slow" advTm="10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800" b="1" dirty="0" err="1" smtClean="0"/>
              <a:t>CodeNarc</a:t>
            </a:r>
            <a:r>
              <a:rPr lang="de-DE" sz="28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http://codenarc.sourceforge.net/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http://meetcodenarc.appspot.com/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http://www.youtube.com/watch?v=ZPu8FaZZwRw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https://github.com/codescape/codenarc-gearconf</a:t>
            </a:r>
            <a:endParaRPr lang="de-DE" sz="2400" b="1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/>
              <a:t>@</a:t>
            </a:r>
            <a:r>
              <a:rPr lang="de-DE" sz="2400" dirty="0" err="1" smtClean="0"/>
              <a:t>caseaplace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Stefan Glase</a:t>
            </a:r>
            <a:endParaRPr dirty="0" smtClean="0"/>
          </a:p>
          <a:p>
            <a:pPr lvl="1"/>
            <a:r>
              <a:rPr lang="de-DE" dirty="0" smtClean="0"/>
              <a:t>Senior Consultant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/>
              <a:t>OPITZ CONSULTING </a:t>
            </a:r>
            <a:r>
              <a:rPr dirty="0" err="1" smtClean="0"/>
              <a:t>Gummersbach</a:t>
            </a:r>
            <a:r>
              <a:rPr dirty="0" smtClean="0"/>
              <a:t> GmbH</a:t>
            </a:r>
            <a:br>
              <a:rPr dirty="0" smtClean="0"/>
            </a:br>
            <a:r>
              <a:rPr dirty="0" smtClean="0"/>
              <a:t>Kirchstr. 6</a:t>
            </a:r>
            <a:r>
              <a:rPr lang="de-DE" dirty="0" smtClean="0"/>
              <a:t>,</a:t>
            </a:r>
            <a:r>
              <a:rPr dirty="0" smtClean="0"/>
              <a:t> </a:t>
            </a:r>
            <a:r>
              <a:rPr lang="nl-NL" dirty="0" smtClean="0">
                <a:sym typeface="Wingdings"/>
              </a:rPr>
              <a:t> 51647 Gummersbach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Tel. +49 (2261) 6001 – 0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  <a:hlinkClick r:id="rId2"/>
              </a:rPr>
              <a:t>stefan.glase@opitz-consulting.com</a:t>
            </a:r>
            <a:r>
              <a:rPr lang="nl-NL" dirty="0" smtClean="0">
                <a:sym typeface="Wingdings"/>
              </a:rPr>
              <a:t> </a:t>
            </a:r>
          </a:p>
        </p:txBody>
      </p:sp>
      <p:pic>
        <p:nvPicPr>
          <p:cNvPr id="12" name="Bildplatzhalter 11" descr="opitz_glase-275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4367" b="22604"/>
          <a:stretch>
            <a:fillRect/>
          </a:stretch>
        </p:blipFill>
        <p:spPr>
          <a:xfrm>
            <a:off x="6357950" y="1343618"/>
            <a:ext cx="2428892" cy="2661446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</a:p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 </a:t>
            </a:r>
          </a:p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</a:p>
          <a:p>
            <a:r>
              <a:rPr lang="de-DE" dirty="0" smtClean="0"/>
              <a:t>Weitere Integrationsmöglichkeiten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539552" y="2074490"/>
            <a:ext cx="826059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dirty="0" smtClean="0"/>
          </a:p>
          <a:p>
            <a:pPr marL="0" indent="3175" algn="ctr">
              <a:buNone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CodeNarc</a:t>
            </a:r>
            <a:r>
              <a:rPr lang="de-DE" sz="2400" dirty="0" smtClean="0">
                <a:solidFill>
                  <a:schemeClr val="tx1"/>
                </a:solidFill>
              </a:rPr>
              <a:t> </a:t>
            </a:r>
            <a:r>
              <a:rPr lang="de-DE" sz="2400" dirty="0" err="1" smtClean="0">
                <a:solidFill>
                  <a:schemeClr val="tx1"/>
                </a:solidFill>
              </a:rPr>
              <a:t>analyzes</a:t>
            </a:r>
            <a:r>
              <a:rPr lang="de-DE" sz="2400" dirty="0" smtClean="0">
                <a:solidFill>
                  <a:schemeClr val="tx1"/>
                </a:solidFill>
              </a:rPr>
              <a:t> Groovy </a:t>
            </a:r>
            <a:r>
              <a:rPr lang="de-DE" sz="2400" dirty="0" err="1" smtClean="0">
                <a:solidFill>
                  <a:schemeClr val="tx1"/>
                </a:solidFill>
              </a:rPr>
              <a:t>code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for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defects</a:t>
            </a:r>
            <a:r>
              <a:rPr lang="de-DE" sz="2400" dirty="0" smtClean="0">
                <a:solidFill>
                  <a:schemeClr val="tx1"/>
                </a:solidFill>
              </a:rPr>
              <a:t>, </a:t>
            </a:r>
            <a:r>
              <a:rPr lang="de-DE" sz="2400" dirty="0" err="1" smtClean="0">
                <a:solidFill>
                  <a:schemeClr val="tx1"/>
                </a:solidFill>
              </a:rPr>
              <a:t>bad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practices</a:t>
            </a:r>
            <a:r>
              <a:rPr lang="de-DE" sz="2400" dirty="0" smtClean="0">
                <a:solidFill>
                  <a:schemeClr val="tx1"/>
                </a:solidFill>
              </a:rPr>
              <a:t>, </a:t>
            </a:r>
            <a:r>
              <a:rPr lang="de-DE" sz="2400" dirty="0" err="1" smtClean="0">
                <a:solidFill>
                  <a:schemeClr val="tx1"/>
                </a:solidFill>
              </a:rPr>
              <a:t>inconsistencies</a:t>
            </a:r>
            <a:r>
              <a:rPr lang="de-DE" sz="2400" dirty="0" smtClean="0">
                <a:solidFill>
                  <a:schemeClr val="tx1"/>
                </a:solidFill>
              </a:rPr>
              <a:t>, style </a:t>
            </a:r>
            <a:r>
              <a:rPr lang="de-DE" sz="2400" dirty="0" err="1" smtClean="0">
                <a:solidFill>
                  <a:schemeClr val="tx1"/>
                </a:solidFill>
              </a:rPr>
              <a:t>issues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and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more</a:t>
            </a:r>
            <a:r>
              <a:rPr lang="de-DE" sz="2400" dirty="0" smtClean="0">
                <a:solidFill>
                  <a:schemeClr val="tx1"/>
                </a:solidFill>
              </a:rPr>
              <a:t>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573325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http://codenarc.sourceforge.net/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 Version 0.14 (seit heute!)</a:t>
            </a:r>
          </a:p>
          <a:p>
            <a:r>
              <a:rPr lang="de-DE" dirty="0" smtClean="0"/>
              <a:t>Bibliothek ist im </a:t>
            </a:r>
            <a:r>
              <a:rPr lang="de-DE" dirty="0" err="1" smtClean="0"/>
              <a:t>Maven</a:t>
            </a:r>
            <a:r>
              <a:rPr lang="de-DE" dirty="0" smtClean="0"/>
              <a:t> Central Repository verfügbar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241 Regeln in kategorisierten Regelwerken</a:t>
            </a:r>
          </a:p>
          <a:p>
            <a:r>
              <a:rPr lang="de-DE" dirty="0" smtClean="0"/>
              <a:t>Verschiedene Arten von Reports: XML, HTML, Text</a:t>
            </a:r>
          </a:p>
          <a:p>
            <a:r>
              <a:rPr lang="de-DE" dirty="0" smtClean="0"/>
              <a:t>Kontakt zu den Entwicklern Chris Mair und Hamlet </a:t>
            </a:r>
            <a:r>
              <a:rPr lang="de-DE" dirty="0" err="1" smtClean="0"/>
              <a:t>D'Arcy</a:t>
            </a:r>
            <a:r>
              <a:rPr lang="de-DE" dirty="0" smtClean="0"/>
              <a:t> via Mailing-Liste, </a:t>
            </a:r>
            <a:r>
              <a:rPr lang="de-DE" dirty="0" err="1" smtClean="0"/>
              <a:t>BugTracker</a:t>
            </a:r>
            <a:r>
              <a:rPr lang="de-DE" dirty="0" smtClean="0"/>
              <a:t> oder </a:t>
            </a:r>
            <a:r>
              <a:rPr lang="de-DE" dirty="0" err="1" smtClean="0"/>
              <a:t>Twitter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907704" y="2527736"/>
            <a:ext cx="4870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org.codenarc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CodeNarc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&gt;0.13&lt;/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336704" cy="374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72657" y="5445224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Beispiel HTML-Report</a:t>
            </a:r>
            <a:endParaRPr lang="de-DE" sz="2400" b="1" dirty="0"/>
          </a:p>
        </p:txBody>
      </p:sp>
    </p:spTree>
  </p:cSld>
  <p:clrMapOvr>
    <a:masterClrMapping/>
  </p:clrMapOvr>
  <p:transition spd="slow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588</Words>
  <Application>Microsoft Office PowerPoint</Application>
  <PresentationFormat>Bildschirmpräsentation (4:3)</PresentationFormat>
  <Paragraphs>179</Paragraphs>
  <Slides>39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2 - OC Vorlage lokal</vt:lpstr>
      <vt:lpstr>Statische Code-Analyse für  Groovy &amp; Grails mit CodeNarc</vt:lpstr>
      <vt:lpstr>Stefan Glase</vt:lpstr>
      <vt:lpstr>Folie 3</vt:lpstr>
      <vt:lpstr>Agenda</vt:lpstr>
      <vt:lpstr>Was ist CodeNarc?</vt:lpstr>
      <vt:lpstr>Was ist CodeNarc?</vt:lpstr>
      <vt:lpstr>Was ist CodeNarc?</vt:lpstr>
      <vt:lpstr>Was ist CodeNarc?</vt:lpstr>
      <vt:lpstr>CodeNarc Regeln und Regelwerke</vt:lpstr>
      <vt:lpstr>CodeNarc Regeln und Regelwerke</vt:lpstr>
      <vt:lpstr>CodeNarc Regeln und Regelwerke</vt:lpstr>
      <vt:lpstr>CodeNarc Regeln und Regelwerke</vt:lpstr>
      <vt:lpstr>CodeNarc im Browser</vt:lpstr>
      <vt:lpstr>CodeNarc im Browser</vt:lpstr>
      <vt:lpstr>CodeNarc im Browser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Integration in Gradle-basierte Groovy-Anwendungen</vt:lpstr>
      <vt:lpstr>Integration in Gradle-basierte Groovy-Anwendungen</vt:lpstr>
      <vt:lpstr>Integration in Gradle-basierte Groovy-Anwendungen</vt:lpstr>
      <vt:lpstr>Integration in Grails-Anwendungen</vt:lpstr>
      <vt:lpstr>Was ist Grails?</vt:lpstr>
      <vt:lpstr>Was ist Grails?</vt:lpstr>
      <vt:lpstr>Integration in Grails-Anwendungen</vt:lpstr>
      <vt:lpstr>Integration in Grails-Anwendungen</vt:lpstr>
      <vt:lpstr>Weitere Integrationsmöglichkeiten</vt:lpstr>
      <vt:lpstr>Weitere Integrationsmöglichkeiten</vt:lpstr>
      <vt:lpstr>Fazit</vt:lpstr>
      <vt:lpstr>Im Netz...</vt:lpstr>
      <vt:lpstr>Fragen und Antworten</vt:lpstr>
      <vt:lpstr>Kontakt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98</cp:revision>
  <dcterms:created xsi:type="dcterms:W3CDTF">2011-06-06T07:05:48Z</dcterms:created>
  <dcterms:modified xsi:type="dcterms:W3CDTF">2011-07-08T12:04:55Z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