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5"/>
    <p:sldMasterId id="2147483723" r:id="rId6"/>
  </p:sldMasterIdLst>
  <p:notesMasterIdLst>
    <p:notesMasterId r:id="rId51"/>
  </p:notesMasterIdLst>
  <p:handoutMasterIdLst>
    <p:handoutMasterId r:id="rId52"/>
  </p:handoutMasterIdLst>
  <p:sldIdLst>
    <p:sldId id="286" r:id="rId7"/>
    <p:sldId id="288" r:id="rId8"/>
    <p:sldId id="289" r:id="rId9"/>
    <p:sldId id="290" r:id="rId10"/>
    <p:sldId id="291" r:id="rId11"/>
    <p:sldId id="295" r:id="rId12"/>
    <p:sldId id="296" r:id="rId13"/>
    <p:sldId id="297" r:id="rId14"/>
    <p:sldId id="298" r:id="rId15"/>
    <p:sldId id="299" r:id="rId16"/>
    <p:sldId id="314" r:id="rId17"/>
    <p:sldId id="300" r:id="rId18"/>
    <p:sldId id="301" r:id="rId19"/>
    <p:sldId id="306" r:id="rId20"/>
    <p:sldId id="307" r:id="rId21"/>
    <p:sldId id="308" r:id="rId22"/>
    <p:sldId id="309" r:id="rId23"/>
    <p:sldId id="313" r:id="rId24"/>
    <p:sldId id="315" r:id="rId25"/>
    <p:sldId id="292" r:id="rId26"/>
    <p:sldId id="293" r:id="rId27"/>
    <p:sldId id="310" r:id="rId28"/>
    <p:sldId id="311" r:id="rId29"/>
    <p:sldId id="312" r:id="rId30"/>
    <p:sldId id="317" r:id="rId31"/>
    <p:sldId id="316" r:id="rId32"/>
    <p:sldId id="318" r:id="rId33"/>
    <p:sldId id="319" r:id="rId34"/>
    <p:sldId id="320" r:id="rId35"/>
    <p:sldId id="321" r:id="rId36"/>
    <p:sldId id="324" r:id="rId37"/>
    <p:sldId id="326" r:id="rId38"/>
    <p:sldId id="323" r:id="rId39"/>
    <p:sldId id="325" r:id="rId40"/>
    <p:sldId id="327" r:id="rId41"/>
    <p:sldId id="328" r:id="rId42"/>
    <p:sldId id="329" r:id="rId43"/>
    <p:sldId id="332" r:id="rId44"/>
    <p:sldId id="330" r:id="rId45"/>
    <p:sldId id="331" r:id="rId46"/>
    <p:sldId id="302" r:id="rId47"/>
    <p:sldId id="303" r:id="rId48"/>
    <p:sldId id="304" r:id="rId49"/>
    <p:sldId id="305" r:id="rId5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4" autoAdjust="0"/>
    <p:restoredTop sz="90952" autoAdjust="0"/>
  </p:normalViewPr>
  <p:slideViewPr>
    <p:cSldViewPr>
      <p:cViewPr varScale="1">
        <p:scale>
          <a:sx n="79" d="100"/>
          <a:sy n="79" d="100"/>
        </p:scale>
        <p:origin x="-15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ableStyles" Target="tableStyles.xml"/><Relationship Id="rId8" Type="http://schemas.openxmlformats.org/officeDocument/2006/relationships/slide" Target="slides/slide2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slwgm001\KSHhh$\Sonstiges\Branchenverteilun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view3D>
      <c:rotX val="30"/>
      <c:perspective val="30"/>
    </c:view3D>
    <c:plotArea>
      <c:layout/>
      <c:pie3DChart>
        <c:varyColors val="1"/>
        <c:ser>
          <c:idx val="0"/>
          <c:order val="0"/>
          <c:dPt>
            <c:idx val="0"/>
            <c:spPr>
              <a:solidFill>
                <a:srgbClr val="F2CC23"/>
              </a:solidFill>
            </c:spPr>
          </c:dPt>
          <c:dPt>
            <c:idx val="1"/>
            <c:spPr>
              <a:solidFill>
                <a:srgbClr val="C73E3A"/>
              </a:solidFill>
            </c:spPr>
          </c:dPt>
          <c:dPt>
            <c:idx val="2"/>
            <c:spPr>
              <a:solidFill>
                <a:srgbClr val="377BBA"/>
              </a:solidFill>
            </c:spPr>
          </c:dPt>
          <c:val>
            <c:numRef>
              <c:f>Tabelle1!$A$1:$A$3</c:f>
              <c:numCache>
                <c:formatCode>General</c:formatCode>
                <c:ptCount val="3"/>
                <c:pt idx="0">
                  <c:v>29</c:v>
                </c:pt>
                <c:pt idx="1">
                  <c:v>42</c:v>
                </c:pt>
                <c:pt idx="2">
                  <c:v>29</c:v>
                </c:pt>
              </c:numCache>
            </c:numRef>
          </c:val>
        </c:ser>
      </c:pie3DChart>
    </c:plotArea>
    <c:plotVisOnly val="1"/>
    <c:dispBlanksAs val="zero"/>
  </c:chart>
  <c:spPr>
    <a:ln>
      <a:noFill/>
    </a:ln>
  </c:sp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6.jpe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7E1CC-5804-4FAA-A440-E3B0242BB0EE}" type="datetimeFigureOut">
              <a:rPr lang="de-DE" smtClean="0"/>
              <a:pPr/>
              <a:t>23.01.2012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/>
            </a:lvl1pPr>
          </a:lstStyle>
          <a:p>
            <a:fld id="{9D7A4AB8-1B52-4FEE-B7F9-A2946B8488F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990" y="8588580"/>
            <a:ext cx="1189260" cy="4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3795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6.jpe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A7168-685E-42A5-A6B5-B6E3AF6AADAA}" type="datetimeFigureOut">
              <a:rPr lang="de-DE" smtClean="0"/>
              <a:pPr/>
              <a:t>23.01.2012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286C6-4904-4CD0-891D-2F37ADC6A93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52" y="8572528"/>
            <a:ext cx="1189260" cy="4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15979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 Java-Entwickler fallen hier sofort diverse Unterschiede zu altbekanntem Java-Code auf: 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Mit dem Schlüsselwort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werden dynamische Typen deklariert.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Die Sichtbarkeit von Methoden ist standardmäßig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Felder sind automatisch mittels Setter und Getter zugreifbar.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Semikolons am Zeilenende eines Ausdrucks sind optional.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Variablen innerhalb von Groovy Strings werden aufgelöst.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Schlüsselwort ist optional.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Es gibt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Map-Konstruktoren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für die Felder einer Groovy Bean.</a:t>
            </a:r>
          </a:p>
          <a:p>
            <a:pPr lvl="0">
              <a:buFontTx/>
              <a:buChar char="-"/>
            </a:pP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Für bestimmte Java-Ausdrücke wie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gibt es Kurzformen.</a:t>
            </a:r>
          </a:p>
          <a:p>
            <a:pPr lvl="0">
              <a:buFontTx/>
              <a:buChar char="-"/>
            </a:pP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41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44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11" Type="http://schemas.openxmlformats.org/officeDocument/2006/relationships/chart" Target="../charts/chart1.xml"/><Relationship Id="rId5" Type="http://schemas.openxmlformats.org/officeDocument/2006/relationships/image" Target="../media/image3.jpeg"/><Relationship Id="rId10" Type="http://schemas.openxmlformats.org/officeDocument/2006/relationships/image" Target="../media/image19.png"/><Relationship Id="rId4" Type="http://schemas.openxmlformats.org/officeDocument/2006/relationships/image" Target="../media/image2.jpeg"/><Relationship Id="rId9" Type="http://schemas.openxmlformats.org/officeDocument/2006/relationships/image" Target="../media/image18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7.jpeg"/><Relationship Id="rId7" Type="http://schemas.openxmlformats.org/officeDocument/2006/relationships/image" Target="../media/image24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3.jpeg"/><Relationship Id="rId11" Type="http://schemas.openxmlformats.org/officeDocument/2006/relationships/image" Target="../media/image19.png"/><Relationship Id="rId5" Type="http://schemas.openxmlformats.org/officeDocument/2006/relationships/image" Target="../media/image22.jpeg"/><Relationship Id="rId10" Type="http://schemas.openxmlformats.org/officeDocument/2006/relationships/image" Target="../media/image18.gif"/><Relationship Id="rId4" Type="http://schemas.openxmlformats.org/officeDocument/2006/relationships/image" Target="../media/image21.png"/><Relationship Id="rId9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17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20" name="Grafik 19" descr="RF-84596508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2" name="Grafik 21" descr="RF-200380389-001.jp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3" name="Grafik 22" descr="RF-IS725-063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4" name="Grafik 23" descr="RF-PAA152000062-neu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1" name="Grafik 30" descr="Headline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grpSp>
        <p:nvGrpSpPr>
          <p:cNvPr id="4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2" hasCustomPrompt="1"/>
          </p:nvPr>
        </p:nvSpPr>
        <p:spPr>
          <a:xfrm>
            <a:off x="6357938" y="3071810"/>
            <a:ext cx="2428875" cy="2357438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&lt;Bild zu Tätigkeitsfeld oder </a:t>
            </a:r>
            <a:r>
              <a:rPr lang="de-DE" dirty="0" err="1" smtClean="0"/>
              <a:t>Keyvisual</a:t>
            </a:r>
            <a:r>
              <a:rPr lang="de-DE" dirty="0" smtClean="0"/>
              <a:t> zu Thema&gt;</a:t>
            </a: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Logo</a:t>
            </a:r>
            <a:r>
              <a:rPr lang="de-DE" sz="1400" dirty="0" smtClean="0"/>
              <a:t>: Optional. </a:t>
            </a:r>
            <a:br>
              <a:rPr lang="de-DE" sz="1400" dirty="0" smtClean="0"/>
            </a:br>
            <a:r>
              <a:rPr lang="de-DE" sz="1400" dirty="0" smtClean="0"/>
              <a:t>Entweder ein Kunden/ oder themenbezogenes Logo verwenden.</a:t>
            </a:r>
            <a:r>
              <a:rPr lang="de-DE" sz="1400" baseline="0" dirty="0" smtClean="0"/>
              <a:t> </a:t>
            </a:r>
            <a:r>
              <a:rPr lang="de-DE" sz="1400" dirty="0" smtClean="0"/>
              <a:t>Ideal quadratisch, 3 Raster</a:t>
            </a:r>
            <a:r>
              <a:rPr lang="de-DE" sz="1400" baseline="0" dirty="0" smtClean="0"/>
              <a:t> breit.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8431200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57158" y="2714625"/>
            <a:ext cx="714375" cy="714375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algn="ctr">
              <a:buFontTx/>
              <a:buNone/>
              <a:defRPr sz="3800">
                <a:solidFill>
                  <a:schemeClr val="bg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1214414" y="2636438"/>
            <a:ext cx="5857916" cy="864000"/>
          </a:xfrm>
        </p:spPr>
        <p:txBody>
          <a:bodyPr anchor="b" anchorCtr="0">
            <a:noAutofit/>
          </a:bodyPr>
          <a:lstStyle>
            <a:lvl1pPr algn="l">
              <a:defRPr sz="2800" b="1" cap="none" baseline="0"/>
            </a:lvl1pPr>
          </a:lstStyle>
          <a:p>
            <a:r>
              <a:rPr lang="de-DE" dirty="0" smtClean="0"/>
              <a:t>(Titel des jeweiligen neuen Teils gemäß Agenda)</a:t>
            </a:r>
            <a:endParaRPr lang="de-DE" dirty="0"/>
          </a:p>
        </p:txBody>
      </p:sp>
      <p:sp>
        <p:nvSpPr>
          <p:cNvPr id="27" name="Rechteck 2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err="1" smtClean="0"/>
              <a:t>Teiltrenner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Trennseiten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zwischen Teilen in einer Präsentation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Bitte den Titel immer auf die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Agenda abstimmen.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Bitte die Teile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gemäß Agenda nummerieren.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Eine Grafik ist auf dieser Seite </a:t>
            </a:r>
            <a:r>
              <a:rPr lang="de-DE" sz="1400" b="1" u="sng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nicht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vorgesehen.</a:t>
            </a:r>
          </a:p>
        </p:txBody>
      </p:sp>
    </p:spTree>
  </p:cSld>
  <p:clrMapOvr>
    <a:masterClrMapping/>
  </p:clrMapOvr>
  <p:transition spd="slow" advTm="1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 und Antwor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6696000" cy="864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Fragen und Antworten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Fragen und Antworten: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kann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als Q&amp;A Folie verwendet werden, sofern dies überhaupt nötig ist.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Alten Folien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F&amp;A, Q&amp;A (mit/ohne Schatten, aus anderen Design abgekupfert oder wie auch immer, werden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NICHT MEHR EINGESETZT.)</a:t>
            </a:r>
            <a:endParaRPr lang="de-DE" sz="1400" b="1" dirty="0" smtClean="0"/>
          </a:p>
        </p:txBody>
      </p:sp>
      <p:pic>
        <p:nvPicPr>
          <p:cNvPr id="8" name="Picture 9" descr="PAA313000015-A3-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643050"/>
            <a:ext cx="8429684" cy="4143404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10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1fa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(bitte betiteln: Kontakt, Ansprechpartner o.ä.)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1357298"/>
            <a:ext cx="5857916" cy="785818"/>
          </a:xfrm>
        </p:spPr>
        <p:txBody>
          <a:bodyPr>
            <a:noAutofit/>
          </a:bodyPr>
          <a:lstStyle>
            <a:lvl1pPr>
              <a:buNone/>
              <a:defRPr sz="2200" b="1" baseline="0"/>
            </a:lvl1pPr>
            <a:lvl2pPr marL="361950" indent="-361950">
              <a:buNone/>
              <a:defRPr sz="18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Funktion auf 2. Abs. (2. Ebene)</a:t>
            </a:r>
          </a:p>
          <a:p>
            <a:pPr lvl="1"/>
            <a:r>
              <a:rPr lang="de-DE" dirty="0" smtClean="0"/>
              <a:t>&lt;Funktion&gt;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/>
          </p:nvPr>
        </p:nvSpPr>
        <p:spPr>
          <a:xfrm>
            <a:off x="6357950" y="1357298"/>
            <a:ext cx="2428892" cy="2428892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1. fach: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wird als vorletzte Folie genutzt,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um den individuellen Bezug zum Referenten herzustellen.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 muss ein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quadratisches Foto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des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Das Foto geht über 3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</a:t>
            </a:r>
            <a:r>
              <a:rPr lang="de-DE" sz="1400" b="0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vollst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 eingegeben werden</a:t>
            </a:r>
            <a:endParaRPr lang="de-DE" sz="1400" b="0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2357438"/>
            <a:ext cx="5857875" cy="1428752"/>
          </a:xfrm>
        </p:spPr>
        <p:txBody>
          <a:bodyPr anchor="b" anchorCtr="0">
            <a:noAutofit/>
          </a:bodyPr>
          <a:lstStyle>
            <a:lvl1pPr marL="0" indent="0">
              <a:buFontTx/>
              <a:buNone/>
              <a:defRPr sz="18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hier eintragen.</a:t>
            </a:r>
          </a:p>
        </p:txBody>
      </p:sp>
      <p:cxnSp>
        <p:nvCxnSpPr>
          <p:cNvPr id="13" name="Gerade Verbindung mit Pfeil 12"/>
          <p:cNvCxnSpPr/>
          <p:nvPr userDrawn="1"/>
        </p:nvCxnSpPr>
        <p:spPr>
          <a:xfrm>
            <a:off x="-785850" y="285749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10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2fa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(bitte betiteln: Kontakt, Ansprechpartner o.ä.)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1357298"/>
            <a:ext cx="6715172" cy="428628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/>
          </p:nvPr>
        </p:nvSpPr>
        <p:spPr>
          <a:xfrm>
            <a:off x="7215224" y="1357298"/>
            <a:ext cx="1571636" cy="1571636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2fach: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wird als vorletzte Folie genutzt,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um den individuellen Bezug zu 2 Referenten herzustellen.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Fotos müssen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 Fotos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Fotos geht über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vollständig eingegeben werden</a:t>
            </a:r>
            <a:endParaRPr lang="de-DE" sz="1400" b="0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1785926"/>
            <a:ext cx="6715142" cy="11430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cxnSp>
        <p:nvCxnSpPr>
          <p:cNvPr id="13" name="Gerade Verbindung mit Pfeil 12"/>
          <p:cNvCxnSpPr/>
          <p:nvPr userDrawn="1"/>
        </p:nvCxnSpPr>
        <p:spPr>
          <a:xfrm>
            <a:off x="-785850" y="285749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58" y="3357562"/>
            <a:ext cx="6715172" cy="428628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  <a:endParaRPr lang="de-DE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786190"/>
            <a:ext cx="6715142" cy="1143008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sp>
        <p:nvSpPr>
          <p:cNvPr id="21" name="Bildplatzhalter 20"/>
          <p:cNvSpPr>
            <a:spLocks noGrp="1"/>
          </p:cNvSpPr>
          <p:nvPr>
            <p:ph type="pic" sz="quarter" idx="16"/>
          </p:nvPr>
        </p:nvSpPr>
        <p:spPr>
          <a:xfrm>
            <a:off x="7215206" y="3357562"/>
            <a:ext cx="1571625" cy="1571625"/>
          </a:xfrm>
        </p:spPr>
        <p:txBody>
          <a:bodyPr/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</p:cSld>
  <p:clrMapOvr>
    <a:masterClrMapping/>
  </p:clrMapOvr>
  <p:transition spd="slow" advTm="100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Variant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2016000"/>
            <a:ext cx="8424000" cy="4176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800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864000"/>
            <a:ext cx="8424000" cy="864000"/>
          </a:xfrm>
        </p:spPr>
        <p:txBody>
          <a:bodyPr anchor="b" anchorCtr="0"/>
          <a:lstStyle>
            <a:lvl1pPr>
              <a:defRPr sz="2800"/>
            </a:lvl1pPr>
          </a:lstStyle>
          <a:p>
            <a:r>
              <a:rPr lang="de-DE" dirty="0" smtClean="0"/>
              <a:t>(Folientitel max. 1zeilig)</a:t>
            </a:r>
            <a:endParaRPr lang="de-DE" dirty="0"/>
          </a:p>
        </p:txBody>
      </p:sp>
      <p:sp>
        <p:nvSpPr>
          <p:cNvPr id="35" name="Rechteck 3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Inhalt (</a:t>
            </a:r>
            <a:r>
              <a:rPr lang="de-DE" b="1" dirty="0" err="1" smtClean="0"/>
              <a:t>Var</a:t>
            </a:r>
            <a:r>
              <a:rPr lang="de-DE" b="1" dirty="0" smtClean="0"/>
              <a:t>. 2):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ausschließliche für die Firmenpräsentations-</a:t>
            </a:r>
            <a:r>
              <a:rPr lang="de-DE" sz="1400" b="1" kern="120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seiten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grpSp>
        <p:nvGrpSpPr>
          <p:cNvPr id="5" name="Gruppieren 31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33" name="Grafik 32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4" name="Grafik 33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6" name="Grafik 35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7" name="Grafik 36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8" name="Grafik 37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Firmenpräsent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35" name="Rechteck 34"/>
          <p:cNvSpPr/>
          <p:nvPr userDrawn="1"/>
        </p:nvSpPr>
        <p:spPr>
          <a:xfrm>
            <a:off x="-3071866" y="0"/>
            <a:ext cx="2714644" cy="36450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(</a:t>
            </a:r>
            <a:r>
              <a:rPr lang="de-DE" b="1" dirty="0" err="1" smtClean="0"/>
              <a:t>Firmenpräs</a:t>
            </a:r>
            <a:r>
              <a:rPr lang="de-DE" b="1" dirty="0" smtClean="0"/>
              <a:t>.)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ausschließliche für die Firmenpräsentations-</a:t>
            </a:r>
            <a:r>
              <a:rPr lang="de-DE" sz="1400" b="1" kern="120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seiten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 muss ein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quadratisches Foto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des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Das Foto geht über 2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vollständig eingegeben werden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 abschließender Text beendet die Präsentation</a:t>
            </a:r>
            <a:endParaRPr lang="de-DE" sz="1400" b="0" dirty="0" smtClean="0"/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12"/>
          </p:nvPr>
        </p:nvSpPr>
        <p:spPr>
          <a:xfrm>
            <a:off x="4643438" y="2000240"/>
            <a:ext cx="1571636" cy="1573200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9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43438" y="3786198"/>
            <a:ext cx="4143392" cy="571496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 sz="16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</a:p>
          <a:p>
            <a:pPr lvl="1"/>
            <a:endParaRPr lang="de-DE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43468" y="4357702"/>
            <a:ext cx="4143374" cy="11430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sp>
        <p:nvSpPr>
          <p:cNvPr id="32" name="Textplatzhalt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357158" y="2000244"/>
            <a:ext cx="4071966" cy="1571632"/>
          </a:xfrm>
        </p:spPr>
        <p:txBody>
          <a:bodyPr>
            <a:noAutofit/>
          </a:bodyPr>
          <a:lstStyle>
            <a:lvl1pPr marL="0" indent="0">
              <a:buNone/>
              <a:defRPr sz="1800" b="1" baseline="0"/>
            </a:lvl1pPr>
            <a:lvl2pPr marL="0" indent="0">
              <a:buNone/>
              <a:defRPr sz="1600" b="0"/>
            </a:lvl2pPr>
            <a:lvl3pPr marL="0" indent="0">
              <a:buNone/>
              <a:defRPr sz="1800" b="0"/>
            </a:lvl3pPr>
            <a:lvl4pPr marL="0" indent="0">
              <a:buNone/>
              <a:defRPr sz="1800" b="0"/>
            </a:lvl4pPr>
            <a:lvl5pPr marL="0" indent="0">
              <a:buNone/>
              <a:defRPr sz="1800" b="0"/>
            </a:lvl5pPr>
          </a:lstStyle>
          <a:p>
            <a:pPr lvl="0"/>
            <a:r>
              <a:rPr lang="de-DE" dirty="0" smtClean="0"/>
              <a:t>(Hier ein wertschätzender Abschlussspruch)</a:t>
            </a:r>
          </a:p>
          <a:p>
            <a:pPr lvl="1"/>
            <a:r>
              <a:rPr lang="de-DE" dirty="0" smtClean="0"/>
              <a:t>Text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</p:txBody>
      </p:sp>
      <p:grpSp>
        <p:nvGrpSpPr>
          <p:cNvPr id="3" name="Gruppieren 20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25" name="Grafik 24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8" name="Grafik 2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1" name="Grafik 30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3" name="Grafik 32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4" name="Grafik 33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sp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 descr="Brushdreieck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5595621" y="785794"/>
            <a:ext cx="3548379" cy="51435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4414" y="2279248"/>
            <a:ext cx="6696000" cy="122119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Vorspann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Wird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als „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Vorspann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“ eingesetzt, z.B. vor / nach Veranstaltungen, zum </a:t>
            </a:r>
            <a:r>
              <a:rPr lang="de-DE" sz="1400" b="0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Beamerwarmleuchten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etc.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 Titel ist optional,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kann ggf. entfallen.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Geeignet ist z.B. der Titel der Veranstaltung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 t="-6720" r="-1849"/>
          <a:stretch>
            <a:fillRect/>
          </a:stretch>
        </p:blipFill>
        <p:spPr bwMode="auto">
          <a:xfrm>
            <a:off x="2214546" y="5535408"/>
            <a:ext cx="4786300" cy="132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uppieren 11"/>
          <p:cNvGrpSpPr/>
          <p:nvPr userDrawn="1"/>
        </p:nvGrpSpPr>
        <p:grpSpPr>
          <a:xfrm>
            <a:off x="2928926" y="714356"/>
            <a:ext cx="3286148" cy="714380"/>
            <a:chOff x="2786050" y="2000240"/>
            <a:chExt cx="3286148" cy="714380"/>
          </a:xfrm>
        </p:grpSpPr>
        <p:pic>
          <p:nvPicPr>
            <p:cNvPr id="7" name="Grafik 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3643306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  <p:pic>
          <p:nvPicPr>
            <p:cNvPr id="8" name="Grafik 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2786050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  <p:pic>
          <p:nvPicPr>
            <p:cNvPr id="9" name="Grafik 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5357818" y="2000240"/>
              <a:ext cx="714380" cy="714380"/>
            </a:xfrm>
            <a:prstGeom prst="rect">
              <a:avLst/>
            </a:prstGeom>
            <a:ln w="196850">
              <a:noFill/>
            </a:ln>
          </p:spPr>
        </p:pic>
        <p:pic>
          <p:nvPicPr>
            <p:cNvPr id="10" name="Grafik 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4500562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</p:grpSp>
      <p:pic>
        <p:nvPicPr>
          <p:cNvPr id="11" name="Grafik 1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3286118" y="1643050"/>
            <a:ext cx="2571763" cy="157241"/>
          </a:xfrm>
          <a:prstGeom prst="rect">
            <a:avLst/>
          </a:prstGeom>
        </p:spPr>
      </p:pic>
    </p:spTree>
  </p:cSld>
  <p:clrMapOvr>
    <a:masterClrMapping/>
  </p:clrMapOvr>
  <p:transition spd="slow" advTm="1000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ITZ CONSULTING 1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rapezoid 38"/>
          <p:cNvSpPr/>
          <p:nvPr userDrawn="1"/>
        </p:nvSpPr>
        <p:spPr>
          <a:xfrm rot="5400000">
            <a:off x="110725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6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8" name="Trapezoid 37"/>
          <p:cNvSpPr/>
          <p:nvPr userDrawn="1"/>
        </p:nvSpPr>
        <p:spPr>
          <a:xfrm rot="5400000">
            <a:off x="-997505" y="2805817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35" name="Rechteck 3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 für den 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Einsatz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bei Konferenzen,</a:t>
            </a:r>
            <a:b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ext. Veranstaltungen etc.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obligatorisch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Die Folie ist Folie 2 (nach der Titelfolie)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 darf nicht verändert werden.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Ausnahme: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Block Märkte darf situativ um Partnerlogos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(ORACLE, etc.) ergänzt werden</a:t>
            </a:r>
          </a:p>
        </p:txBody>
      </p:sp>
      <p:sp>
        <p:nvSpPr>
          <p:cNvPr id="31" name="Textfeld 30"/>
          <p:cNvSpPr txBox="1"/>
          <p:nvPr userDrawn="1"/>
        </p:nvSpPr>
        <p:spPr>
          <a:xfrm>
            <a:off x="500034" y="2071678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Märkte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ORACLE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BI/DWH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Outtasking</a:t>
            </a: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Textfeld 32"/>
          <p:cNvSpPr txBox="1"/>
          <p:nvPr userDrawn="1"/>
        </p:nvSpPr>
        <p:spPr>
          <a:xfrm>
            <a:off x="2643174" y="2071678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Kunden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Branchen-übergreifend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Über 600 Kunden</a:t>
            </a: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Trapezoid 39"/>
          <p:cNvSpPr/>
          <p:nvPr userDrawn="1"/>
        </p:nvSpPr>
        <p:spPr>
          <a:xfrm rot="5400000">
            <a:off x="325039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4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" name="Trapezoid 40"/>
          <p:cNvSpPr/>
          <p:nvPr userDrawn="1"/>
        </p:nvSpPr>
        <p:spPr>
          <a:xfrm rot="5400000">
            <a:off x="539353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25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Textfeld 33"/>
          <p:cNvSpPr txBox="1"/>
          <p:nvPr userDrawn="1"/>
        </p:nvSpPr>
        <p:spPr>
          <a:xfrm>
            <a:off x="4786314" y="2071678"/>
            <a:ext cx="1857388" cy="38776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Leistungs-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angebot</a:t>
            </a: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IT-Strategie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Beratung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Implementierung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Betrieb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Training</a:t>
            </a: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lvl="1" indent="-27305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Textfeld 35"/>
          <p:cNvSpPr txBox="1"/>
          <p:nvPr userDrawn="1"/>
        </p:nvSpPr>
        <p:spPr>
          <a:xfrm>
            <a:off x="6929454" y="2071678"/>
            <a:ext cx="1857388" cy="26432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Fakten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Gründung 1990 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 Mitarbeiter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 Standorte in D/PL</a:t>
            </a: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Textfeld 44"/>
          <p:cNvSpPr txBox="1"/>
          <p:nvPr userDrawn="1"/>
        </p:nvSpPr>
        <p:spPr>
          <a:xfrm>
            <a:off x="2500298" y="4357694"/>
            <a:ext cx="788720" cy="2810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dirty="0" smtClean="0"/>
              <a:t>Industrie / Versorger / </a:t>
            </a:r>
            <a:br>
              <a:rPr lang="de-DE" sz="600" dirty="0" smtClean="0"/>
            </a:br>
            <a:r>
              <a:rPr lang="de-DE" sz="600" dirty="0" smtClean="0"/>
              <a:t>Telekommunikation </a:t>
            </a:r>
            <a:r>
              <a:rPr lang="de-DE" sz="600" b="1" dirty="0" smtClean="0"/>
              <a:t>29%</a:t>
            </a:r>
            <a:r>
              <a:rPr lang="de-DE" sz="600" dirty="0" smtClean="0"/>
              <a:t> </a:t>
            </a:r>
            <a:br>
              <a:rPr lang="de-DE" sz="600" dirty="0" smtClean="0"/>
            </a:br>
            <a:endParaRPr lang="de-DE" sz="600" dirty="0"/>
          </a:p>
        </p:txBody>
      </p:sp>
      <p:sp>
        <p:nvSpPr>
          <p:cNvPr id="46" name="Textfeld 45"/>
          <p:cNvSpPr txBox="1"/>
          <p:nvPr userDrawn="1"/>
        </p:nvSpPr>
        <p:spPr>
          <a:xfrm>
            <a:off x="3714744" y="4357694"/>
            <a:ext cx="714380" cy="2970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dirty="0" smtClean="0"/>
              <a:t>Handel / Logistik / Dienstleistungen</a:t>
            </a:r>
            <a:br>
              <a:rPr lang="de-DE" sz="600" dirty="0" smtClean="0"/>
            </a:br>
            <a:r>
              <a:rPr lang="de-DE" sz="600" b="1" dirty="0" smtClean="0"/>
              <a:t>29%</a:t>
            </a:r>
            <a:endParaRPr lang="de-DE" sz="600" b="1" dirty="0"/>
          </a:p>
        </p:txBody>
      </p:sp>
      <p:sp>
        <p:nvSpPr>
          <p:cNvPr id="47" name="Textfeld 46"/>
          <p:cNvSpPr txBox="1"/>
          <p:nvPr userDrawn="1"/>
        </p:nvSpPr>
        <p:spPr>
          <a:xfrm>
            <a:off x="2751713" y="5193719"/>
            <a:ext cx="1480654" cy="1794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b="1" dirty="0" smtClean="0"/>
              <a:t>42%</a:t>
            </a:r>
            <a:r>
              <a:rPr lang="de-DE" sz="600" dirty="0" smtClean="0"/>
              <a:t> </a:t>
            </a:r>
            <a:br>
              <a:rPr lang="de-DE" sz="600" dirty="0" smtClean="0"/>
            </a:br>
            <a:r>
              <a:rPr lang="de-DE" sz="600" dirty="0" smtClean="0"/>
              <a:t>Öffentliche</a:t>
            </a:r>
            <a:r>
              <a:rPr lang="de-DE" sz="600" baseline="0" dirty="0" smtClean="0"/>
              <a:t> Auftraggeber / </a:t>
            </a:r>
            <a:br>
              <a:rPr lang="de-DE" sz="600" baseline="0" dirty="0" smtClean="0"/>
            </a:br>
            <a:r>
              <a:rPr lang="de-DE" sz="600" baseline="0" dirty="0" smtClean="0"/>
              <a:t>Banken &amp; Versicherungen / </a:t>
            </a:r>
            <a:br>
              <a:rPr lang="de-DE" sz="600" baseline="0" dirty="0" smtClean="0"/>
            </a:br>
            <a:r>
              <a:rPr lang="de-DE" sz="600" baseline="0" dirty="0" smtClean="0"/>
              <a:t>Vereine &amp; Verbände</a:t>
            </a:r>
            <a:endParaRPr lang="de-DE" sz="600" dirty="0"/>
          </a:p>
        </p:txBody>
      </p:sp>
      <p:sp>
        <p:nvSpPr>
          <p:cNvPr id="32" name="JAHR"/>
          <p:cNvSpPr txBox="1">
            <a:spLocks noChangeArrowheads="1"/>
          </p:cNvSpPr>
          <p:nvPr userDrawn="1"/>
        </p:nvSpPr>
        <p:spPr bwMode="auto">
          <a:xfrm>
            <a:off x="6357950" y="6477750"/>
            <a:ext cx="17843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© OPITZ CONSULTING GmbH 2011</a:t>
            </a:r>
            <a:endParaRPr lang="de-DE" sz="800" dirty="0">
              <a:solidFill>
                <a:srgbClr val="4F5150"/>
              </a:solidFill>
            </a:endParaRPr>
          </a:p>
        </p:txBody>
      </p:sp>
      <p:grpSp>
        <p:nvGrpSpPr>
          <p:cNvPr id="3" name="Gruppieren 51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53" name="Grafik 52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4" name="Grafik 53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5" name="Grafik 54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6" name="Grafik 55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7" name="Grafik 56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pic>
        <p:nvPicPr>
          <p:cNvPr id="37" name="Grafik 36" descr="länderkarte.gif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 rot="21180000">
            <a:off x="6827268" y="4082819"/>
            <a:ext cx="1932782" cy="1391898"/>
          </a:xfrm>
          <a:prstGeom prst="rect">
            <a:avLst/>
          </a:prstGeom>
        </p:spPr>
      </p:pic>
      <p:sp>
        <p:nvSpPr>
          <p:cNvPr id="44" name="Rechteck 43"/>
          <p:cNvSpPr/>
          <p:nvPr userDrawn="1"/>
        </p:nvSpPr>
        <p:spPr>
          <a:xfrm>
            <a:off x="8172400" y="6453336"/>
            <a:ext cx="72008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8" name="Picture 2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65780" y="4332717"/>
            <a:ext cx="1563608" cy="116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2" name="Diagramm 41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xmlns="" val="1305585469"/>
              </p:ext>
            </p:extLst>
          </p:nvPr>
        </p:nvGraphicFramePr>
        <p:xfrm>
          <a:off x="2831036" y="4506211"/>
          <a:ext cx="1322008" cy="793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</p:cSld>
  <p:clrMapOvr>
    <a:masterClrMapping/>
  </p:clrMapOvr>
  <p:transition spd="slow" advTm="1000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tags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(bitte betiteln: Lunchbreak/Imbiss o.ä.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Lunchbreak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bei Veranstaltungen zur Ankündigung der Mittagspause genutzt.</a:t>
            </a:r>
            <a:endParaRPr lang="de-DE" sz="1400" b="0" dirty="0" smtClean="0"/>
          </a:p>
        </p:txBody>
      </p:sp>
      <p:sp>
        <p:nvSpPr>
          <p:cNvPr id="6" name="Textfeld 5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ffee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(bitte betiteln: Kaffeepause o.ä.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Kaffeepause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bei Veranstaltungen zur Ankündigung der Kaffeepause genutzt.</a:t>
            </a:r>
            <a:endParaRPr lang="de-DE" sz="1400" b="0" dirty="0" smtClean="0"/>
          </a:p>
        </p:txBody>
      </p:sp>
      <p:sp>
        <p:nvSpPr>
          <p:cNvPr id="6" name="Textfeld 5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ür Veranstal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1285860"/>
            <a:ext cx="171451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6588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</a:t>
            </a:r>
            <a:r>
              <a:rPr lang="de-DE" b="1" baseline="0" dirty="0" smtClean="0"/>
              <a:t> für Veranstaltungen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 in einer OC Veranstaltung.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Kapitelnummer:</a:t>
            </a:r>
            <a:br>
              <a:rPr lang="de-DE" sz="1400" b="1" dirty="0" smtClean="0"/>
            </a:br>
            <a:r>
              <a:rPr lang="de-DE" sz="1400" b="1" dirty="0" smtClean="0"/>
              <a:t>Die Nummer</a:t>
            </a:r>
            <a:r>
              <a:rPr lang="de-DE" sz="1400" b="1" baseline="0" dirty="0" smtClean="0"/>
              <a:t> des Vortrags</a:t>
            </a:r>
            <a:br>
              <a:rPr lang="de-DE" sz="1400" b="1" baseline="0" dirty="0" smtClean="0"/>
            </a:br>
            <a:r>
              <a:rPr lang="de-DE" sz="1400" b="1" baseline="0" dirty="0" smtClean="0"/>
              <a:t>in der Tagesagenda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6572296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7072330" y="1285872"/>
            <a:ext cx="1714512" cy="1714500"/>
          </a:xfrm>
          <a:solidFill>
            <a:srgbClr val="979A99">
              <a:alpha val="40000"/>
            </a:srgbClr>
          </a:solidFill>
          <a:ln w="9525">
            <a:solidFill>
              <a:srgbClr val="979A99">
                <a:alpha val="40000"/>
              </a:srgbClr>
            </a:solidFill>
          </a:ln>
        </p:spPr>
        <p:txBody>
          <a:bodyPr anchor="ctr" anchorCtr="0">
            <a:noAutofit/>
          </a:bodyPr>
          <a:lstStyle>
            <a:lvl1pPr algn="ctr">
              <a:buNone/>
              <a:defRPr sz="9600">
                <a:solidFill>
                  <a:schemeClr val="bg1"/>
                </a:solidFill>
              </a:defRPr>
            </a:lvl1pPr>
            <a:lvl2pPr algn="ctr">
              <a:buNone/>
              <a:defRPr sz="9600">
                <a:solidFill>
                  <a:schemeClr val="tx1"/>
                </a:solidFill>
              </a:defRPr>
            </a:lvl2pPr>
            <a:lvl3pPr algn="ctr">
              <a:buNone/>
              <a:defRPr sz="9600">
                <a:solidFill>
                  <a:schemeClr val="tx1"/>
                </a:solidFill>
              </a:defRPr>
            </a:lvl3pPr>
            <a:lvl4pPr algn="ctr">
              <a:buNone/>
              <a:defRPr sz="9600">
                <a:solidFill>
                  <a:schemeClr val="tx1"/>
                </a:solidFill>
              </a:defRPr>
            </a:lvl4pPr>
            <a:lvl5pPr algn="ctr">
              <a:buNone/>
              <a:defRPr sz="9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99</a:t>
            </a:r>
            <a:endParaRPr lang="de-DE" dirty="0"/>
          </a:p>
        </p:txBody>
      </p:sp>
      <p:sp>
        <p:nvSpPr>
          <p:cNvPr id="39" name="Rechteck 38"/>
          <p:cNvSpPr/>
          <p:nvPr userDrawn="1"/>
        </p:nvSpPr>
        <p:spPr>
          <a:xfrm>
            <a:off x="7072330" y="3143248"/>
            <a:ext cx="1714512" cy="3071834"/>
          </a:xfrm>
          <a:prstGeom prst="rect">
            <a:avLst/>
          </a:prstGeom>
          <a:solidFill>
            <a:srgbClr val="B0B3B2">
              <a:alpha val="20000"/>
            </a:srgbClr>
          </a:solidFill>
          <a:ln w="9525">
            <a:solidFill>
              <a:srgbClr val="B0B3B2">
                <a:alpha val="20000"/>
              </a:srgbClr>
            </a:solidFill>
          </a:ln>
        </p:spPr>
        <p:txBody>
          <a:bodyPr vert="horz" lIns="0" tIns="0" rIns="0" bIns="0" rtlCol="0" anchor="ctr" anchorCtr="0">
            <a:noAutofit/>
          </a:bodyPr>
          <a:lstStyle/>
          <a:p>
            <a:pPr marL="361950" lvl="0" indent="-361950" algn="ctr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</a:pPr>
            <a:endParaRPr kumimoji="0" lang="de-DE" sz="9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45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47" name="Grafik 4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8" name="Grafik 4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9" name="Grafik 4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0" name="Grafik 4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1" name="Grafik 5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Zitat: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zum Hervorheben eines einzelnen Zitats genutzt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Zitierte muss genannt werden.</a:t>
            </a:r>
            <a:endParaRPr lang="de-DE" sz="1400" dirty="0" smtClean="0"/>
          </a:p>
        </p:txBody>
      </p:sp>
      <p:sp>
        <p:nvSpPr>
          <p:cNvPr id="6" name="Rechteck 5"/>
          <p:cNvSpPr/>
          <p:nvPr userDrawn="1"/>
        </p:nvSpPr>
        <p:spPr>
          <a:xfrm>
            <a:off x="323528" y="1052736"/>
            <a:ext cx="856895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 userDrawn="1"/>
        </p:nvSpPr>
        <p:spPr>
          <a:xfrm>
            <a:off x="323528" y="1605808"/>
            <a:ext cx="11521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0" b="1" dirty="0" smtClean="0">
                <a:solidFill>
                  <a:schemeClr val="accent2"/>
                </a:solidFill>
              </a:rPr>
              <a:t>„</a:t>
            </a:r>
            <a:endParaRPr lang="de-DE" sz="15000" b="1" dirty="0">
              <a:solidFill>
                <a:schemeClr val="accent2"/>
              </a:solidFill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7740352" y="1427683"/>
            <a:ext cx="11521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0" b="1" dirty="0" smtClean="0">
                <a:solidFill>
                  <a:schemeClr val="accent2"/>
                </a:solidFill>
              </a:rPr>
              <a:t>“</a:t>
            </a:r>
            <a:endParaRPr lang="de-DE" sz="15000" b="1" dirty="0">
              <a:solidFill>
                <a:schemeClr val="accent2"/>
              </a:solidFill>
            </a:endParaRPr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87239" y="2479870"/>
            <a:ext cx="6408738" cy="100878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algn="ctr"/>
            <a:r>
              <a:rPr lang="de-DE" sz="2800" b="1" dirty="0" smtClean="0"/>
              <a:t>Hier steht</a:t>
            </a:r>
            <a:r>
              <a:rPr lang="de-DE" sz="2800" b="1" baseline="0" dirty="0" smtClean="0"/>
              <a:t> das Zitat in mind. 22 und max. 28 </a:t>
            </a:r>
            <a:r>
              <a:rPr lang="de-DE" sz="2800" b="1" baseline="0" dirty="0" err="1" smtClean="0"/>
              <a:t>pt</a:t>
            </a:r>
            <a:r>
              <a:rPr lang="de-DE" sz="2800" b="1" baseline="0" dirty="0" smtClean="0"/>
              <a:t> und fett – je nach Länge.</a:t>
            </a:r>
            <a:endParaRPr lang="de-DE" sz="2800" b="1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400529" y="4293096"/>
            <a:ext cx="5399956" cy="504056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algn="r"/>
            <a:r>
              <a:rPr lang="de-DE" sz="1800" b="0" dirty="0" smtClean="0">
                <a:solidFill>
                  <a:schemeClr val="accent2"/>
                </a:solidFill>
              </a:rPr>
              <a:t>Vorname Nachname des Zitierten</a:t>
            </a:r>
            <a:endParaRPr lang="de-DE" sz="1800" b="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llenverw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1026" name="Picture 2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206" y="1368000"/>
            <a:ext cx="1568794" cy="4847082"/>
          </a:xfrm>
          <a:prstGeom prst="rect">
            <a:avLst/>
          </a:prstGeom>
          <a:noFill/>
        </p:spPr>
      </p:pic>
      <p:sp>
        <p:nvSpPr>
          <p:cNvPr id="14" name="Textplatzhalt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87" y="1368000"/>
            <a:ext cx="6715143" cy="4680000"/>
          </a:xfrm>
        </p:spPr>
        <p:txBody>
          <a:bodyPr>
            <a:normAutofit/>
          </a:bodyPr>
          <a:lstStyle>
            <a:lvl1pPr marL="1703388" indent="-1703388">
              <a:buNone/>
              <a:tabLst>
                <a:tab pos="1260475" algn="l"/>
              </a:tabLst>
              <a:defRPr sz="1800" b="0"/>
            </a:lvl1pPr>
          </a:lstStyle>
          <a:p>
            <a:pPr lvl="0"/>
            <a:r>
              <a:rPr lang="de-DE" dirty="0" smtClean="0"/>
              <a:t>[WWWW09] 	Die vier ersten Buchstaben des Autors und zweistelliges Jahr in eckiger Klammer, anschließend der eigentliche Text bestehend aus Autor(en), Titel, Erscheinungsort, Verlag, Jahr bzw. die URL und Datum des Abrufs</a:t>
            </a:r>
          </a:p>
        </p:txBody>
      </p:sp>
      <p:sp>
        <p:nvSpPr>
          <p:cNvPr id="5" name="Textfeld 4"/>
          <p:cNvSpPr txBox="1"/>
          <p:nvPr userDrawn="1"/>
        </p:nvSpPr>
        <p:spPr>
          <a:xfrm rot="1800000">
            <a:off x="-289634" y="2666337"/>
            <a:ext cx="9722325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Quellenverweis: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Foto OC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Bibliothek</a:t>
            </a:r>
            <a:endParaRPr lang="de-DE" sz="1400" dirty="0" smtClean="0"/>
          </a:p>
        </p:txBody>
      </p:sp>
    </p:spTree>
  </p:cSld>
  <p:clrMapOvr>
    <a:masterClrMapping/>
  </p:clrMapOvr>
  <p:transition spd="slow" advTm="1000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60000" y="2304000"/>
            <a:ext cx="2088000" cy="1440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Projektbeschreibung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60000" y="3816000"/>
            <a:ext cx="2088000" cy="648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Projektdauer/-umfang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4536000"/>
            <a:ext cx="2088000" cy="1584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Kundennutzen</a:t>
            </a:r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0" hasCustomPrompt="1"/>
          </p:nvPr>
        </p:nvSpPr>
        <p:spPr>
          <a:xfrm>
            <a:off x="360000" y="1368000"/>
            <a:ext cx="2088000" cy="864000"/>
          </a:xfrm>
          <a:solidFill>
            <a:schemeClr val="accent4"/>
          </a:solidFill>
        </p:spPr>
        <p:txBody>
          <a:bodyPr anchor="ctr" anchorCtr="1"/>
          <a:lstStyle>
            <a:lvl1pPr algn="ctr">
              <a:buNone/>
              <a:defRPr/>
            </a:lvl1pPr>
          </a:lstStyle>
          <a:p>
            <a:r>
              <a:rPr lang="de-DE" smtClean="0"/>
              <a:t>&lt;Kundenlogo&gt;</a:t>
            </a:r>
            <a:endParaRPr lang="de-DE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520000" y="1368000"/>
            <a:ext cx="6264000" cy="864000"/>
          </a:xfrm>
          <a:solidFill>
            <a:schemeClr val="bg2"/>
          </a:solidFill>
        </p:spPr>
        <p:txBody>
          <a:bodyPr anchor="ctr" anchorCtr="0"/>
          <a:lstStyle>
            <a:lvl1pPr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&lt;Kunde/Branche&gt;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0" y="2304000"/>
            <a:ext cx="6264000" cy="1440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&lt;Hier sollte eine Kurzbeschreibung des Projektes stehen (2-3 Stichpunkte)&gt;</a:t>
            </a:r>
            <a:endParaRPr lang="de-DE"/>
          </a:p>
        </p:txBody>
      </p:sp>
      <p:sp>
        <p:nvSpPr>
          <p:cNvPr id="25" name="Textplatzhalt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2520000" y="3816000"/>
            <a:ext cx="6264000" cy="648000"/>
          </a:xfr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&lt;Projektdauer in Monaten/Jahren&gt;</a:t>
            </a:r>
            <a:br>
              <a:rPr lang="de-DE" smtClean="0"/>
            </a:br>
            <a:r>
              <a:rPr lang="de-DE" smtClean="0"/>
              <a:t>&lt;Projektumfang (Anzahl Personen Kunde und OC / Personentage)&gt;</a:t>
            </a:r>
            <a:endParaRPr lang="de-DE"/>
          </a:p>
        </p:txBody>
      </p:sp>
      <p:sp>
        <p:nvSpPr>
          <p:cNvPr id="26" name="Textplatzhalt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2520000" y="4536000"/>
            <a:ext cx="6264000" cy="1584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&lt;Hier sollte kurz der Kundennutzen beschrieben werden (2-3 Stichpunkte)&gt;</a:t>
            </a:r>
            <a:endParaRPr lang="de-DE"/>
          </a:p>
        </p:txBody>
      </p:sp>
      <p:sp>
        <p:nvSpPr>
          <p:cNvPr id="11" name="Textfeld 10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Referenz: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Inhalt und Form.</a:t>
            </a:r>
            <a:endParaRPr lang="de-DE" sz="1400" dirty="0" smtClean="0"/>
          </a:p>
        </p:txBody>
      </p:sp>
    </p:spTree>
  </p:cSld>
  <p:clrMapOvr>
    <a:masterClrMapping/>
  </p:clrMapOvr>
  <p:transition spd="slow" advTm="1000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uerungsseite (NICHT NUTZEN!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Steuerungsseite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Dieses Layout wird nicht in Präsentationen genutzt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Dient zur Steuerung und um Metainformationen zu halten.</a:t>
            </a:r>
            <a:endParaRPr lang="de-DE" sz="1400" dirty="0" smtClean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Steuerungsseite</a:t>
            </a:r>
          </a:p>
        </p:txBody>
      </p:sp>
    </p:spTree>
  </p:cSld>
  <p:clrMapOvr>
    <a:masterClrMapping/>
  </p:clrMapOvr>
  <p:transition spd="slow" advTm="1000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t="-6720" r="-1849"/>
          <a:stretch>
            <a:fillRect/>
          </a:stretch>
        </p:blipFill>
        <p:spPr bwMode="auto">
          <a:xfrm>
            <a:off x="2214546" y="5535408"/>
            <a:ext cx="4786300" cy="132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80717"/>
            <a:ext cx="7772400" cy="769441"/>
          </a:xfrm>
        </p:spPr>
        <p:txBody>
          <a:bodyPr>
            <a:sp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584776"/>
          </a:xfrm>
        </p:spPr>
        <p:txBody>
          <a:bodyPr>
            <a:sp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8441238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578474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3631706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60350"/>
            <a:ext cx="8229600" cy="586581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4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61540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2950061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5124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für Veranstal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1285860"/>
            <a:ext cx="171451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6588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60848" y="0"/>
            <a:ext cx="2703626" cy="3861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</a:t>
            </a:r>
            <a:r>
              <a:rPr lang="de-DE" b="1" baseline="0" dirty="0" smtClean="0"/>
              <a:t> für Veranstaltungen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 in einer OC Veranstaltung.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Kapitelnummer:</a:t>
            </a:r>
            <a:br>
              <a:rPr lang="de-DE" sz="1400" b="1" dirty="0" smtClean="0"/>
            </a:br>
            <a:r>
              <a:rPr lang="de-DE" sz="1400" b="1" dirty="0" smtClean="0"/>
              <a:t>Die Nummer</a:t>
            </a:r>
            <a:r>
              <a:rPr lang="de-DE" sz="1400" b="1" baseline="0" dirty="0" smtClean="0"/>
              <a:t> des Vortrags</a:t>
            </a:r>
            <a:br>
              <a:rPr lang="de-DE" sz="1400" b="1" baseline="0" dirty="0" smtClean="0"/>
            </a:br>
            <a:r>
              <a:rPr lang="de-DE" sz="1400" b="1" baseline="0" dirty="0" smtClean="0"/>
              <a:t>in der Tagesagenda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baseline="0" dirty="0" smtClean="0"/>
              <a:t>Im Quadrat darunter sollte ein Bild zum Tätigkeitsfeld oder ein </a:t>
            </a:r>
            <a:r>
              <a:rPr lang="de-DE" sz="1400" b="1" baseline="0" dirty="0" err="1" smtClean="0"/>
              <a:t>Keyvisual</a:t>
            </a:r>
            <a:r>
              <a:rPr lang="de-DE" sz="1400" b="1" baseline="0" dirty="0" smtClean="0"/>
              <a:t> zum Thema eingefügt werden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6572296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7072330" y="1285872"/>
            <a:ext cx="1714512" cy="1714500"/>
          </a:xfrm>
          <a:solidFill>
            <a:srgbClr val="979A99">
              <a:alpha val="40000"/>
            </a:srgbClr>
          </a:solidFill>
          <a:ln w="9525">
            <a:solidFill>
              <a:srgbClr val="979A99">
                <a:alpha val="40000"/>
              </a:srgbClr>
            </a:solidFill>
          </a:ln>
        </p:spPr>
        <p:txBody>
          <a:bodyPr anchor="ctr" anchorCtr="0">
            <a:noAutofit/>
          </a:bodyPr>
          <a:lstStyle>
            <a:lvl1pPr algn="ctr">
              <a:buNone/>
              <a:defRPr sz="9600">
                <a:solidFill>
                  <a:schemeClr val="bg1"/>
                </a:solidFill>
              </a:defRPr>
            </a:lvl1pPr>
            <a:lvl2pPr algn="ctr">
              <a:buNone/>
              <a:defRPr sz="9600">
                <a:solidFill>
                  <a:schemeClr val="tx1"/>
                </a:solidFill>
              </a:defRPr>
            </a:lvl2pPr>
            <a:lvl3pPr algn="ctr">
              <a:buNone/>
              <a:defRPr sz="9600">
                <a:solidFill>
                  <a:schemeClr val="tx1"/>
                </a:solidFill>
              </a:defRPr>
            </a:lvl3pPr>
            <a:lvl4pPr algn="ctr">
              <a:buNone/>
              <a:defRPr sz="9600">
                <a:solidFill>
                  <a:schemeClr val="tx1"/>
                </a:solidFill>
              </a:defRPr>
            </a:lvl4pPr>
            <a:lvl5pPr algn="ctr">
              <a:buNone/>
              <a:defRPr sz="9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99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45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47" name="Grafik 4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8" name="Grafik 4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9" name="Grafik 4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0" name="Grafik 4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1" name="Grafik 5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sp>
        <p:nvSpPr>
          <p:cNvPr id="24" name="Bildplatzhalter 18"/>
          <p:cNvSpPr>
            <a:spLocks noGrp="1"/>
          </p:cNvSpPr>
          <p:nvPr>
            <p:ph type="pic" sz="quarter" idx="13" hasCustomPrompt="1"/>
          </p:nvPr>
        </p:nvSpPr>
        <p:spPr>
          <a:xfrm>
            <a:off x="7067588" y="3154455"/>
            <a:ext cx="1713600" cy="1713600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&lt;Bild zu Tätigkeitsfeld oder </a:t>
            </a:r>
            <a:r>
              <a:rPr lang="de-DE" dirty="0" err="1" smtClean="0"/>
              <a:t>Keyvisual</a:t>
            </a:r>
            <a:r>
              <a:rPr lang="de-DE" dirty="0" smtClean="0"/>
              <a:t> zu Thema&gt;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347602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516651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970384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635836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948112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6B2E86-08FC-5E4E-AA0C-3532805D34FB}" type="datetimeFigureOut">
              <a:rPr lang="de-DE" smtClean="0"/>
              <a:pPr/>
              <a:t>23.01.2012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539139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6B2E86-08FC-5E4E-AA0C-3532805D34FB}" type="datetimeFigureOut">
              <a:rPr lang="de-DE" smtClean="0"/>
              <a:pPr/>
              <a:t>23.01.2012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57734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ITZ CONSULTING 1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rapezoid 38"/>
          <p:cNvSpPr/>
          <p:nvPr userDrawn="1"/>
        </p:nvSpPr>
        <p:spPr>
          <a:xfrm rot="5400000">
            <a:off x="110725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6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8" name="Trapezoid 37"/>
          <p:cNvSpPr/>
          <p:nvPr userDrawn="1"/>
        </p:nvSpPr>
        <p:spPr>
          <a:xfrm rot="5400000">
            <a:off x="-997505" y="2805817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35" name="Rechteck 3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 für den 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Einsatz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bei Konferenzen,</a:t>
            </a:r>
            <a:b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ext. Veranstaltungen etc.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obligatorisch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Die Folie ist Folie 2 (nach der Titelfolie)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 darf nicht verändert werden.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Ausnahme: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Block Märkte darf situativ um Partnerlogos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(ORACLE, etc.) ergänzt werden</a:t>
            </a:r>
          </a:p>
        </p:txBody>
      </p:sp>
      <p:sp>
        <p:nvSpPr>
          <p:cNvPr id="31" name="Textfeld 30"/>
          <p:cNvSpPr txBox="1"/>
          <p:nvPr userDrawn="1"/>
        </p:nvSpPr>
        <p:spPr>
          <a:xfrm>
            <a:off x="500034" y="2071678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Märkte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ORACLE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BI/DWH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Outtasking</a:t>
            </a: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Textfeld 32"/>
          <p:cNvSpPr txBox="1"/>
          <p:nvPr userDrawn="1"/>
        </p:nvSpPr>
        <p:spPr>
          <a:xfrm>
            <a:off x="2643174" y="2071678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Kunden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Branchen-übergreifend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Über 600 Kunden</a:t>
            </a: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Trapezoid 39"/>
          <p:cNvSpPr/>
          <p:nvPr userDrawn="1"/>
        </p:nvSpPr>
        <p:spPr>
          <a:xfrm rot="5400000">
            <a:off x="325039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4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" name="Trapezoid 40"/>
          <p:cNvSpPr/>
          <p:nvPr userDrawn="1"/>
        </p:nvSpPr>
        <p:spPr>
          <a:xfrm rot="5400000">
            <a:off x="539353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25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Textfeld 33"/>
          <p:cNvSpPr txBox="1"/>
          <p:nvPr userDrawn="1"/>
        </p:nvSpPr>
        <p:spPr>
          <a:xfrm>
            <a:off x="4786314" y="2071678"/>
            <a:ext cx="1857388" cy="38776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Leistungs-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angebot</a:t>
            </a: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IT-Strategie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Beratung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Implementierung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Betrieb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Training</a:t>
            </a: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lvl="1" indent="-27305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Textfeld 35"/>
          <p:cNvSpPr txBox="1"/>
          <p:nvPr userDrawn="1"/>
        </p:nvSpPr>
        <p:spPr>
          <a:xfrm>
            <a:off x="6929454" y="2071678"/>
            <a:ext cx="1857388" cy="26432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Fakten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Gründung 1990 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 Mitarbeiter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 Standorte in D/PL</a:t>
            </a: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Textfeld 44"/>
          <p:cNvSpPr txBox="1"/>
          <p:nvPr userDrawn="1"/>
        </p:nvSpPr>
        <p:spPr>
          <a:xfrm>
            <a:off x="2500298" y="4357694"/>
            <a:ext cx="788720" cy="2810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dirty="0" smtClean="0"/>
              <a:t>Industrie / Versorger / </a:t>
            </a:r>
            <a:br>
              <a:rPr lang="de-DE" sz="600" dirty="0" smtClean="0"/>
            </a:br>
            <a:r>
              <a:rPr lang="de-DE" sz="600" dirty="0" smtClean="0"/>
              <a:t>Telekommunikation </a:t>
            </a:r>
            <a:r>
              <a:rPr lang="de-DE" sz="600" b="1" dirty="0" smtClean="0"/>
              <a:t>29%</a:t>
            </a:r>
            <a:r>
              <a:rPr lang="de-DE" sz="600" dirty="0" smtClean="0"/>
              <a:t> </a:t>
            </a:r>
            <a:br>
              <a:rPr lang="de-DE" sz="600" dirty="0" smtClean="0"/>
            </a:br>
            <a:endParaRPr lang="de-DE" sz="600" dirty="0"/>
          </a:p>
        </p:txBody>
      </p:sp>
      <p:sp>
        <p:nvSpPr>
          <p:cNvPr id="46" name="Textfeld 45"/>
          <p:cNvSpPr txBox="1"/>
          <p:nvPr userDrawn="1"/>
        </p:nvSpPr>
        <p:spPr>
          <a:xfrm>
            <a:off x="3714744" y="4357694"/>
            <a:ext cx="714380" cy="2970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dirty="0" smtClean="0"/>
              <a:t>Handel / Logistik / Dienstleistungen</a:t>
            </a:r>
            <a:br>
              <a:rPr lang="de-DE" sz="600" dirty="0" smtClean="0"/>
            </a:br>
            <a:r>
              <a:rPr lang="de-DE" sz="600" b="1" dirty="0" smtClean="0"/>
              <a:t>29%</a:t>
            </a:r>
            <a:endParaRPr lang="de-DE" sz="600" b="1" dirty="0"/>
          </a:p>
        </p:txBody>
      </p:sp>
      <p:sp>
        <p:nvSpPr>
          <p:cNvPr id="47" name="Textfeld 46"/>
          <p:cNvSpPr txBox="1"/>
          <p:nvPr userDrawn="1"/>
        </p:nvSpPr>
        <p:spPr>
          <a:xfrm>
            <a:off x="2751713" y="5193719"/>
            <a:ext cx="1480654" cy="1794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b="1" dirty="0" smtClean="0"/>
              <a:t>42%</a:t>
            </a:r>
            <a:r>
              <a:rPr lang="de-DE" sz="600" dirty="0" smtClean="0"/>
              <a:t> </a:t>
            </a:r>
            <a:br>
              <a:rPr lang="de-DE" sz="600" dirty="0" smtClean="0"/>
            </a:br>
            <a:r>
              <a:rPr lang="de-DE" sz="600" dirty="0" smtClean="0"/>
              <a:t>Öffentliche</a:t>
            </a:r>
            <a:r>
              <a:rPr lang="de-DE" sz="600" baseline="0" dirty="0" smtClean="0"/>
              <a:t> Auftraggeber / </a:t>
            </a:r>
            <a:br>
              <a:rPr lang="de-DE" sz="600" baseline="0" dirty="0" smtClean="0"/>
            </a:br>
            <a:r>
              <a:rPr lang="de-DE" sz="600" baseline="0" dirty="0" smtClean="0"/>
              <a:t>Banken &amp; Versicherungen / </a:t>
            </a:r>
            <a:br>
              <a:rPr lang="de-DE" sz="600" baseline="0" dirty="0" smtClean="0"/>
            </a:br>
            <a:r>
              <a:rPr lang="de-DE" sz="600" baseline="0" dirty="0" smtClean="0"/>
              <a:t>Vereine &amp; Verbände</a:t>
            </a:r>
            <a:endParaRPr lang="de-DE" sz="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72331" y="4638766"/>
            <a:ext cx="1117543" cy="537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JAHR"/>
          <p:cNvSpPr txBox="1">
            <a:spLocks noChangeArrowheads="1"/>
          </p:cNvSpPr>
          <p:nvPr userDrawn="1"/>
        </p:nvSpPr>
        <p:spPr bwMode="auto">
          <a:xfrm>
            <a:off x="6357950" y="6477750"/>
            <a:ext cx="17843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© OPITZ CONSULTING GmbH 2011</a:t>
            </a:r>
            <a:endParaRPr lang="de-DE" sz="800" dirty="0">
              <a:solidFill>
                <a:srgbClr val="4F5150"/>
              </a:solidFill>
            </a:endParaRPr>
          </a:p>
        </p:txBody>
      </p:sp>
      <p:grpSp>
        <p:nvGrpSpPr>
          <p:cNvPr id="3" name="Gruppieren 51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53" name="Grafik 52" descr="RF-84596508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4" name="Grafik 53" descr="RF-200380389-001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5" name="Grafik 54" descr="RF-IS725-063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6" name="Grafik 55" descr="RF-PAA152000062-neu.jpg"/>
            <p:cNvPicPr>
              <a:picLocks noChangeAspect="1"/>
            </p:cNvPicPr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7" name="Grafik 56" descr="Headline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pic>
        <p:nvPicPr>
          <p:cNvPr id="37" name="Grafik 36" descr="länderkarte.gif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 rot="21180000">
            <a:off x="6827268" y="4082819"/>
            <a:ext cx="1932782" cy="1391898"/>
          </a:xfrm>
          <a:prstGeom prst="rect">
            <a:avLst/>
          </a:prstGeom>
        </p:spPr>
      </p:pic>
      <p:sp>
        <p:nvSpPr>
          <p:cNvPr id="43" name="Rechteck 42"/>
          <p:cNvSpPr/>
          <p:nvPr userDrawn="1"/>
        </p:nvSpPr>
        <p:spPr>
          <a:xfrm>
            <a:off x="2051720" y="6421586"/>
            <a:ext cx="42484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8" name="Picture 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865780" y="4332717"/>
            <a:ext cx="1563608" cy="116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 advTm="1000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ragen und Antwor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6696000" cy="864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Fragen und Antworten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Fragen und Antworten: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kann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als Q&amp;A Folie verwendet werden, sofern dies überhaupt nötig ist.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Alten Folien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F&amp;A, Q&amp;A (mit/ohne Schatten, aus anderen Design abgekupfert oder wie auch immer, werden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NICHT MEHR EINGESETZT.)</a:t>
            </a:r>
            <a:endParaRPr lang="de-DE" sz="1400" b="1" dirty="0" smtClean="0"/>
          </a:p>
        </p:txBody>
      </p:sp>
      <p:pic>
        <p:nvPicPr>
          <p:cNvPr id="8" name="Picture 9" descr="PAA313000015-A3-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643050"/>
            <a:ext cx="8429684" cy="4143404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1000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ontakt (2fa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(bitte betiteln: Kontakt, Ansprechpartner o.ä.)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1357298"/>
            <a:ext cx="6715172" cy="428628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/>
          </p:nvPr>
        </p:nvSpPr>
        <p:spPr>
          <a:xfrm>
            <a:off x="7215224" y="1357298"/>
            <a:ext cx="1571636" cy="1571636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2fach: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wird als vorletzte Folie genutzt,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um den individuellen Bezug zu 2 Referenten herzustellen.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Fotos müssen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 Fotos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Fotos geht über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vollständig eingegeben werden</a:t>
            </a:r>
            <a:endParaRPr lang="de-DE" sz="1400" b="0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1785926"/>
            <a:ext cx="6715142" cy="11430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cxnSp>
        <p:nvCxnSpPr>
          <p:cNvPr id="13" name="Gerade Verbindung mit Pfeil 12"/>
          <p:cNvCxnSpPr/>
          <p:nvPr userDrawn="1"/>
        </p:nvCxnSpPr>
        <p:spPr>
          <a:xfrm>
            <a:off x="-785850" y="285749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58" y="3357562"/>
            <a:ext cx="6715172" cy="428628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  <a:endParaRPr lang="de-DE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786190"/>
            <a:ext cx="6715142" cy="1143008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sp>
        <p:nvSpPr>
          <p:cNvPr id="21" name="Bildplatzhalter 20"/>
          <p:cNvSpPr>
            <a:spLocks noGrp="1"/>
          </p:cNvSpPr>
          <p:nvPr>
            <p:ph type="pic" sz="quarter" idx="16"/>
          </p:nvPr>
        </p:nvSpPr>
        <p:spPr>
          <a:xfrm>
            <a:off x="7215206" y="3357562"/>
            <a:ext cx="1571625" cy="1571625"/>
          </a:xfrm>
        </p:spPr>
        <p:txBody>
          <a:bodyPr/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</p:cSld>
  <p:clrMapOvr>
    <a:masterClrMapping/>
  </p:clrMapOvr>
  <p:transition spd="slow" advTm="10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367999"/>
            <a:ext cx="8424000" cy="4824000"/>
          </a:xfrm>
        </p:spPr>
        <p:txBody>
          <a:bodyPr>
            <a:noAutofit/>
          </a:bodyPr>
          <a:lstStyle>
            <a:lvl1pPr marL="355600" indent="-355600">
              <a:spcBef>
                <a:spcPts val="1200"/>
              </a:spcBef>
              <a:defRPr sz="2200"/>
            </a:lvl1pPr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buFont typeface="Wingdings" pitchFamily="2" charset="2"/>
              <a:buChar char=""/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Inhalt: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das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Haupttemplate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für Inhaltsseiten.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1-2zeilig!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</p:spTree>
  </p:cSld>
  <p:clrMapOvr>
    <a:masterClrMapping/>
  </p:clrMapOvr>
  <p:transition spd="slow" advTm="1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Nur Titel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eine Variante des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Haupttemplates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für Inhaltsseiten, ohne vordefinierten Textbereich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1-2zeilig!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Grafik/Diagramm etc. aus externen Quellen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</p:spTree>
  </p:cSld>
  <p:clrMapOvr>
    <a:masterClrMapping/>
  </p:clrMapOvr>
  <p:transition spd="slow" advTm="1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Folie nur mit Bild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Design und Inhalt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eine Variante des Haupttemplates für Seiten mit einem großflächigen Bild und ohne Textbereich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ohne Titel!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Grafik/Diagramm etc. aus externen Quellen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Fußzeile:</a:t>
            </a:r>
            <a:r>
              <a:rPr lang="de-DE" sz="1400" dirty="0" smtClean="0"/>
              <a:t> ohne Fußzeile</a:t>
            </a:r>
          </a:p>
        </p:txBody>
      </p:sp>
      <p:sp>
        <p:nvSpPr>
          <p:cNvPr id="5" name="Rechteck 4"/>
          <p:cNvSpPr/>
          <p:nvPr userDrawn="1"/>
        </p:nvSpPr>
        <p:spPr>
          <a:xfrm>
            <a:off x="251520" y="980728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18"/>
          <p:cNvSpPr>
            <a:spLocks noGrp="1"/>
          </p:cNvSpPr>
          <p:nvPr>
            <p:ph type="pic" sz="quarter" idx="13" hasCustomPrompt="1"/>
          </p:nvPr>
        </p:nvSpPr>
        <p:spPr>
          <a:xfrm>
            <a:off x="359909" y="404664"/>
            <a:ext cx="8427600" cy="5616624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&lt;Großflächiges Bild / Foto / Grafik&gt;</a:t>
            </a:r>
            <a:endParaRPr lang="de-DE" dirty="0"/>
          </a:p>
        </p:txBody>
      </p:sp>
    </p:spTree>
  </p:cSld>
  <p:clrMapOvr>
    <a:masterClrMapping/>
  </p:clrMapOvr>
  <p:transition spd="slow" advTm="1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(hier die Agenda betiteln </a:t>
            </a:r>
            <a:r>
              <a:rPr lang="de-DE" dirty="0" err="1" smtClean="0"/>
              <a:t>bsp</a:t>
            </a:r>
            <a:r>
              <a:rPr lang="de-DE" dirty="0" smtClean="0"/>
              <a:t>. mit Agenda)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60000" y="1367999"/>
            <a:ext cx="8424000" cy="4824000"/>
          </a:xfrm>
        </p:spPr>
        <p:txBody>
          <a:bodyPr>
            <a:noAutofit/>
          </a:bodyPr>
          <a:lstStyle>
            <a:lvl1pPr marL="536575" indent="-536575">
              <a:lnSpc>
                <a:spcPct val="100000"/>
              </a:lnSpc>
              <a:spcBef>
                <a:spcPts val="3000"/>
              </a:spcBef>
              <a:buSzPct val="150000"/>
              <a:buFont typeface="+mj-lt"/>
              <a:buAutoNum type="arabicPeriod"/>
              <a:defRPr sz="2200" baseline="0"/>
            </a:lvl1pPr>
            <a:lvl2pPr marL="803275" indent="-266700">
              <a:defRPr baseline="0"/>
            </a:lvl2pPr>
            <a:lvl3pPr marL="900113" indent="-273050">
              <a:defRPr/>
            </a:lvl3pPr>
            <a:lvl4pPr marL="1077913" indent="-177800">
              <a:buFont typeface="Wingdings" pitchFamily="2" charset="2"/>
              <a:buChar char=""/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dirty="0" smtClean="0"/>
              <a:t>Hier den Titel für Teil 1 der Präsentation eingeben usw.</a:t>
            </a:r>
          </a:p>
          <a:p>
            <a:pPr lvl="1"/>
            <a:r>
              <a:rPr lang="de-DE" dirty="0" smtClean="0"/>
              <a:t>Ggf. weitere Details zu Teil 1</a:t>
            </a:r>
          </a:p>
          <a:p>
            <a:pPr lvl="1"/>
            <a:r>
              <a:rPr lang="de-DE" dirty="0" smtClean="0"/>
              <a:t>Ggf. weitere Details zu Teil 1</a:t>
            </a:r>
          </a:p>
          <a:p>
            <a:pPr lvl="0"/>
            <a:r>
              <a:rPr lang="de-DE" dirty="0" smtClean="0"/>
              <a:t>Hier den Titel für Teil 2 der Präsentation eingeben</a:t>
            </a:r>
          </a:p>
          <a:p>
            <a:pPr lvl="1"/>
            <a:r>
              <a:rPr lang="de-DE" dirty="0" smtClean="0"/>
              <a:t>Usw.</a:t>
            </a:r>
          </a:p>
          <a:p>
            <a:pPr lvl="0"/>
            <a:r>
              <a:rPr lang="de-DE" dirty="0" smtClean="0"/>
              <a:t>Usw.</a:t>
            </a:r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Agenda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dient zur Darstellung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der Agenda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Agenda sollte möglichst nur die Hauptteile erläutern.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1. Ebene ist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numeriert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Sofern Ebene 2 genutzt wird, ist </a:t>
            </a:r>
            <a:r>
              <a:rPr lang="de-DE" sz="1400" b="1" kern="1200" baseline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als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Spiegelstrichaufzählung zu gestalten.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Wichtig: Die Agenda ist kein Inhaltsverzeichnis!!!</a:t>
            </a:r>
          </a:p>
        </p:txBody>
      </p:sp>
    </p:spTree>
  </p:cSld>
  <p:clrMapOvr>
    <a:masterClrMapping/>
  </p:clrMapOvr>
  <p:transition spd="slow" advTm="1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5"/>
          <p:cNvSpPr>
            <a:spLocks noGrp="1"/>
          </p:cNvSpPr>
          <p:nvPr>
            <p:ph sz="quarter" idx="11"/>
          </p:nvPr>
        </p:nvSpPr>
        <p:spPr>
          <a:xfrm>
            <a:off x="4643438" y="1368000"/>
            <a:ext cx="4140000" cy="4680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0"/>
          </p:nvPr>
        </p:nvSpPr>
        <p:spPr>
          <a:xfrm>
            <a:off x="360000" y="1368000"/>
            <a:ext cx="4140000" cy="4680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898525" indent="-271463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2 Inhalte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2spaltige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Listen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Achtung: </a:t>
            </a:r>
            <a:r>
              <a:rPr lang="de-DE" sz="1400" b="0" dirty="0" smtClean="0"/>
              <a:t>Sofern Text 1. Spalte zu Dicht an 2. Spalte,</a:t>
            </a:r>
            <a:r>
              <a:rPr lang="de-DE" sz="1400" b="0" baseline="0" dirty="0" smtClean="0"/>
              <a:t> korrigiere Textboxbreite!</a:t>
            </a:r>
            <a:endParaRPr lang="de-DE" sz="1400" b="0" dirty="0" smtClean="0"/>
          </a:p>
        </p:txBody>
      </p:sp>
    </p:spTree>
  </p:cSld>
  <p:clrMapOvr>
    <a:masterClrMapping/>
  </p:clrMapOvr>
  <p:transition spd="slow" advTm="1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60000" y="1071546"/>
            <a:ext cx="4140000" cy="648000"/>
          </a:xfrm>
        </p:spPr>
        <p:txBody>
          <a:bodyPr anchor="b">
            <a:noAutofit/>
          </a:bodyPr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(Rubriküberschrift 1zeilig)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4" y="1071546"/>
            <a:ext cx="4140000" cy="648000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(Rubriküberschrift 1zeilig)</a:t>
            </a:r>
          </a:p>
        </p:txBody>
      </p:sp>
      <p:sp>
        <p:nvSpPr>
          <p:cNvPr id="17" name="Titel 16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19" name="Inhaltsplatzhalter 18"/>
          <p:cNvSpPr>
            <a:spLocks noGrp="1"/>
          </p:cNvSpPr>
          <p:nvPr>
            <p:ph sz="quarter" idx="10"/>
          </p:nvPr>
        </p:nvSpPr>
        <p:spPr>
          <a:xfrm>
            <a:off x="360000" y="2016000"/>
            <a:ext cx="4140000" cy="4032000"/>
          </a:xfrm>
        </p:spPr>
        <p:txBody>
          <a:bodyPr>
            <a:noAutofit/>
          </a:bodyPr>
          <a:lstStyle>
            <a:lvl1pPr marL="355600" indent="-355600">
              <a:defRPr/>
            </a:lvl1pPr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0" name="Inhaltsplatzhalter 18"/>
          <p:cNvSpPr>
            <a:spLocks noGrp="1"/>
          </p:cNvSpPr>
          <p:nvPr>
            <p:ph sz="quarter" idx="11"/>
          </p:nvPr>
        </p:nvSpPr>
        <p:spPr>
          <a:xfrm>
            <a:off x="4643438" y="2016000"/>
            <a:ext cx="4140000" cy="4032000"/>
          </a:xfrm>
        </p:spPr>
        <p:txBody>
          <a:bodyPr>
            <a:noAutofit/>
          </a:bodyPr>
          <a:lstStyle>
            <a:lvl1pPr marL="355600" indent="-355600">
              <a:defRPr/>
            </a:lvl1pPr>
            <a:lvl2pPr marL="630238" indent="-274638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2 Inhalte mit Überschriften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2 spaltige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Listen</a:t>
            </a:r>
            <a:b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mit Überschriften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Überschriften 1zeilig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3-5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Achtung: </a:t>
            </a:r>
            <a:r>
              <a:rPr lang="de-DE" sz="1400" b="0" dirty="0" smtClean="0"/>
              <a:t>Sofern Text 1. Spalte zu Dicht an 2. Spalte,</a:t>
            </a:r>
            <a:r>
              <a:rPr lang="de-DE" sz="1400" b="0" baseline="0" dirty="0" smtClean="0"/>
              <a:t> korrigiere Textboxbreite!</a:t>
            </a:r>
            <a:endParaRPr lang="de-DE" sz="1400" b="0" dirty="0" smtClean="0"/>
          </a:p>
        </p:txBody>
      </p:sp>
      <p:sp>
        <p:nvSpPr>
          <p:cNvPr id="37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4140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Line 18"/>
          <p:cNvSpPr>
            <a:spLocks noChangeShapeType="1"/>
          </p:cNvSpPr>
          <p:nvPr userDrawn="1"/>
        </p:nvSpPr>
        <p:spPr bwMode="auto">
          <a:xfrm>
            <a:off x="4643438" y="1857364"/>
            <a:ext cx="4140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slow" advTm="1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11.jpe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6696000" cy="86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7158" y="1368000"/>
            <a:ext cx="8424000" cy="484708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de-DE" dirty="0" smtClean="0"/>
              <a:t>Vierte Ebene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5"/>
          <p:cNvSpPr>
            <a:spLocks noChangeArrowheads="1"/>
          </p:cNvSpPr>
          <p:nvPr/>
        </p:nvSpPr>
        <p:spPr bwMode="auto">
          <a:xfrm>
            <a:off x="179388" y="179388"/>
            <a:ext cx="8784000" cy="6480000"/>
          </a:xfrm>
          <a:prstGeom prst="rect">
            <a:avLst/>
          </a:prstGeom>
          <a:noFill/>
          <a:ln w="9525">
            <a:solidFill>
              <a:srgbClr val="B1B3B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10" name="Line 48"/>
          <p:cNvSpPr>
            <a:spLocks noChangeShapeType="1"/>
          </p:cNvSpPr>
          <p:nvPr/>
        </p:nvSpPr>
        <p:spPr bwMode="auto">
          <a:xfrm>
            <a:off x="2088000" y="6403975"/>
            <a:ext cx="6876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JAHR"/>
          <p:cNvSpPr txBox="1">
            <a:spLocks noChangeArrowheads="1"/>
          </p:cNvSpPr>
          <p:nvPr/>
        </p:nvSpPr>
        <p:spPr bwMode="auto">
          <a:xfrm>
            <a:off x="6357950" y="6477750"/>
            <a:ext cx="17843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© OPITZ CONSULTING GmbH 2011</a:t>
            </a:r>
            <a:endParaRPr lang="de-DE" sz="800" dirty="0">
              <a:solidFill>
                <a:srgbClr val="4F5150"/>
              </a:solidFill>
            </a:endParaRPr>
          </a:p>
        </p:txBody>
      </p:sp>
      <p:sp>
        <p:nvSpPr>
          <p:cNvPr id="17" name="Rectangle 77"/>
          <p:cNvSpPr>
            <a:spLocks noChangeArrowheads="1"/>
          </p:cNvSpPr>
          <p:nvPr/>
        </p:nvSpPr>
        <p:spPr bwMode="auto">
          <a:xfrm>
            <a:off x="7330538" y="6477750"/>
            <a:ext cx="1457325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r">
              <a:defRPr/>
            </a:pPr>
            <a:r>
              <a:rPr lang="de-DE" sz="800" dirty="0">
                <a:solidFill>
                  <a:srgbClr val="4F5150"/>
                </a:solidFill>
              </a:rPr>
              <a:t>Seite </a:t>
            </a:r>
            <a:fld id="{7207D92C-6328-4E97-A90E-A9EC5D9E5030}" type="slidenum">
              <a:rPr lang="de-DE" sz="800">
                <a:solidFill>
                  <a:srgbClr val="4F5150"/>
                </a:solidFill>
              </a:rPr>
              <a:pPr algn="r">
                <a:defRPr/>
              </a:pPr>
              <a:t>‹Nr.›</a:t>
            </a:fld>
            <a:endParaRPr lang="de-DE" sz="800" dirty="0">
              <a:solidFill>
                <a:srgbClr val="4F5150"/>
              </a:solidFill>
            </a:endParaRPr>
          </a:p>
        </p:txBody>
      </p:sp>
      <p:sp>
        <p:nvSpPr>
          <p:cNvPr id="18" name="TITEL"/>
          <p:cNvSpPr txBox="1">
            <a:spLocks noChangeArrowheads="1"/>
          </p:cNvSpPr>
          <p:nvPr/>
        </p:nvSpPr>
        <p:spPr bwMode="auto">
          <a:xfrm>
            <a:off x="2073287" y="6477750"/>
            <a:ext cx="4141787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800" b="1" dirty="0" smtClean="0">
                <a:solidFill>
                  <a:srgbClr val="4F5150"/>
                </a:solidFill>
              </a:rPr>
              <a:t>&lt;Präsentationstitel – bitte im Folienmaster</a:t>
            </a:r>
            <a:r>
              <a:rPr lang="de-DE" sz="800" b="1" baseline="0" dirty="0" smtClean="0">
                <a:solidFill>
                  <a:srgbClr val="4F5150"/>
                </a:solidFill>
              </a:rPr>
              <a:t> ändern&gt;</a:t>
            </a:r>
            <a:endParaRPr lang="de-DE" sz="800" dirty="0">
              <a:solidFill>
                <a:srgbClr val="4F5150"/>
              </a:solidFill>
            </a:endParaRPr>
          </a:p>
        </p:txBody>
      </p:sp>
      <p:grpSp>
        <p:nvGrpSpPr>
          <p:cNvPr id="6" name="HINTERGRUND" hidden="1"/>
          <p:cNvGrpSpPr/>
          <p:nvPr/>
        </p:nvGrpSpPr>
        <p:grpSpPr>
          <a:xfrm>
            <a:off x="-3071866" y="-24"/>
            <a:ext cx="12215834" cy="6859588"/>
            <a:chOff x="-3071866" y="-24"/>
            <a:chExt cx="12215834" cy="6859588"/>
          </a:xfrm>
        </p:grpSpPr>
        <p:sp>
          <p:nvSpPr>
            <p:cNvPr id="42" name="Rectangle 94" hidden="1"/>
            <p:cNvSpPr>
              <a:spLocks noChangeArrowheads="1"/>
            </p:cNvSpPr>
            <p:nvPr userDrawn="1"/>
          </p:nvSpPr>
          <p:spPr bwMode="auto">
            <a:xfrm>
              <a:off x="-3071866" y="6286520"/>
              <a:ext cx="2730505" cy="571480"/>
            </a:xfrm>
            <a:prstGeom prst="rect">
              <a:avLst/>
            </a:prstGeom>
            <a:solidFill>
              <a:srgbClr val="00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de-DE" sz="1200" dirty="0">
                  <a:solidFill>
                    <a:schemeClr val="bg1"/>
                  </a:solidFill>
                </a:rPr>
                <a:t>Hilfslinien</a:t>
              </a:r>
              <a:r>
                <a:rPr lang="de-DE" sz="1000" dirty="0">
                  <a:solidFill>
                    <a:schemeClr val="bg1"/>
                  </a:solidFill>
                </a:rPr>
                <a:t/>
              </a:r>
              <a:br>
                <a:rPr lang="de-DE" sz="1000" dirty="0">
                  <a:solidFill>
                    <a:schemeClr val="bg1"/>
                  </a:solidFill>
                </a:rPr>
              </a:br>
              <a:r>
                <a:rPr lang="de-DE" sz="1000" dirty="0">
                  <a:solidFill>
                    <a:schemeClr val="bg1"/>
                  </a:solidFill>
                </a:rPr>
                <a:t>(lediglich als Konstruktionshilfe, </a:t>
              </a:r>
              <a:br>
                <a:rPr lang="de-DE" sz="1000" dirty="0">
                  <a:solidFill>
                    <a:schemeClr val="bg1"/>
                  </a:solidFill>
                </a:rPr>
              </a:br>
              <a:r>
                <a:rPr lang="de-DE" sz="1000" dirty="0">
                  <a:solidFill>
                    <a:schemeClr val="bg1"/>
                  </a:solidFill>
                </a:rPr>
                <a:t>ggf. im Master löschen)</a:t>
              </a:r>
            </a:p>
          </p:txBody>
        </p:sp>
        <p:grpSp>
          <p:nvGrpSpPr>
            <p:cNvPr id="8" name="Gruppieren 42" hidden="1"/>
            <p:cNvGrpSpPr/>
            <p:nvPr userDrawn="1"/>
          </p:nvGrpSpPr>
          <p:grpSpPr>
            <a:xfrm>
              <a:off x="-32" y="-24"/>
              <a:ext cx="9144000" cy="6859588"/>
              <a:chOff x="0" y="0"/>
              <a:chExt cx="9144000" cy="6859588"/>
            </a:xfrm>
          </p:grpSpPr>
          <p:cxnSp>
            <p:nvCxnSpPr>
              <p:cNvPr id="44" name="Gerade Verbindung 43" hidden="1"/>
              <p:cNvCxnSpPr/>
              <p:nvPr userDrawn="1"/>
            </p:nvCxnSpPr>
            <p:spPr bwMode="auto">
              <a:xfrm rot="10800000">
                <a:off x="0" y="6215082"/>
                <a:ext cx="9144000" cy="1584"/>
              </a:xfrm>
              <a:prstGeom prst="line">
                <a:avLst/>
              </a:prstGeom>
              <a:noFill/>
              <a:ln w="3175" algn="ctr">
                <a:solidFill>
                  <a:srgbClr val="66FF33"/>
                </a:solidFill>
                <a:prstDash val="dash"/>
                <a:round/>
                <a:headEnd/>
                <a:tailEnd/>
              </a:ln>
            </p:spPr>
          </p:cxnSp>
          <p:grpSp>
            <p:nvGrpSpPr>
              <p:cNvPr id="9" name="Gruppieren 26" hidden="1"/>
              <p:cNvGrpSpPr/>
              <p:nvPr userDrawn="1"/>
            </p:nvGrpSpPr>
            <p:grpSpPr>
              <a:xfrm>
                <a:off x="357188" y="0"/>
                <a:ext cx="8432800" cy="6859588"/>
                <a:chOff x="357188" y="0"/>
                <a:chExt cx="8432800" cy="6859588"/>
              </a:xfrm>
            </p:grpSpPr>
            <p:cxnSp>
              <p:nvCxnSpPr>
                <p:cNvPr id="46" name="Gerade Verbindung 8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215232" y="3429794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7" name="Gerade Verbindung 91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928019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8" name="Gerade Verbindung 9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0708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9" name="Gerade Verbindung 93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785269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0" name="Gerade Verbindung 9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9265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1" name="Gerade Verbindung 95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640932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2" name="Gerade Verbindung 96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78380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3" name="Gerade Verbindung 97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45013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4" name="Gerade Verbindung 98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4644232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5" name="Gerade Verbindung 99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53601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6" name="Gerade Verbindung 101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563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7" name="Gerade Verbindung 10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1510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8" name="Gerade Verbindung 103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49926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9" name="Gerade Verbindung 10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64214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0" name="Gerade Verbindung 105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135651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1" name="Gerade Verbindung 106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149939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2" name="Gerade Verbindung 107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221376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3" name="Gerade Verbindung 108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235664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4" name="Gerade Verbindung 109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307101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5" name="Gerade Verbindung 11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0723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</p:grpSp>
        </p:grpSp>
      </p:grpSp>
      <p:pic>
        <p:nvPicPr>
          <p:cNvPr id="67" name="Grafik 66" descr="Logo.jp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71447" y="6212371"/>
            <a:ext cx="954186" cy="363098"/>
          </a:xfrm>
          <a:prstGeom prst="rect">
            <a:avLst/>
          </a:prstGeom>
        </p:spPr>
      </p:pic>
      <p:sp>
        <p:nvSpPr>
          <p:cNvPr id="94" name="Textfeld 93"/>
          <p:cNvSpPr txBox="1"/>
          <p:nvPr/>
        </p:nvSpPr>
        <p:spPr>
          <a:xfrm>
            <a:off x="0" y="7000900"/>
            <a:ext cx="48747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000" b="0" dirty="0" smtClean="0">
                <a:solidFill>
                  <a:schemeClr val="accent1"/>
                </a:solidFill>
              </a:rPr>
              <a:t>OPITZ CONSULTING</a:t>
            </a:r>
            <a:r>
              <a:rPr lang="de-DE" sz="1000" b="0" baseline="0" dirty="0" smtClean="0">
                <a:solidFill>
                  <a:schemeClr val="accent1"/>
                </a:solidFill>
              </a:rPr>
              <a:t> Vorlage Powerpoint 2011; Version 1.3; 10.05.2011; TGA, KSH</a:t>
            </a:r>
            <a:endParaRPr lang="de-DE" sz="1000" b="0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20" r:id="rId3"/>
    <p:sldLayoutId id="2147483700" r:id="rId4"/>
    <p:sldLayoutId id="2147483701" r:id="rId5"/>
    <p:sldLayoutId id="2147483722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</p:sldLayoutIdLst>
  <p:transition spd="slow" advTm="10000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spcBef>
          <a:spcPts val="1200"/>
        </a:spcBef>
        <a:buClr>
          <a:schemeClr val="tx1"/>
        </a:buClr>
        <a:buFont typeface="Wingdings" pitchFamily="2" charset="2"/>
        <a:buChar char=""/>
        <a:defRPr kumimoji="0" lang="de-DE" sz="2200" b="1" i="0" u="none" strike="noStrike" kern="1200" cap="none" spc="0" normalizeH="0" baseline="0" noProof="0" dirty="0" smtClean="0">
          <a:ln>
            <a:noFill/>
          </a:ln>
          <a:solidFill>
            <a:schemeClr val="tx2"/>
          </a:solidFill>
          <a:effectLst/>
          <a:uLnTx/>
          <a:uFillTx/>
          <a:latin typeface="+mn-lt"/>
          <a:ea typeface="+mn-ea"/>
          <a:cs typeface="+mn-cs"/>
        </a:defRPr>
      </a:lvl1pPr>
      <a:lvl2pPr marL="630238" indent="-274638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98525" indent="-268288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lang="de-DE" sz="1600" kern="1200" smtClean="0">
          <a:solidFill>
            <a:schemeClr val="tx2"/>
          </a:solidFill>
          <a:latin typeface="+mn-lt"/>
          <a:ea typeface="+mn-ea"/>
          <a:cs typeface="+mn-cs"/>
        </a:defRPr>
      </a:lvl3pPr>
      <a:lvl4pPr marL="900000" indent="-701675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Clr>
          <a:schemeClr val="tx1"/>
        </a:buClr>
        <a:buFont typeface="Wingdings" pitchFamily="2" charset="2"/>
        <a:buChar char="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12" descr="Brushdreiecke.jpg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>
          <a:xfrm>
            <a:off x="5595621" y="785794"/>
            <a:ext cx="3548379" cy="5143512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42144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34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5" r:id="rId12"/>
    <p:sldLayoutId id="2147483736" r:id="rId13"/>
    <p:sldLayoutId id="2147483737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rgbClr val="1E295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1" kern="1200">
          <a:solidFill>
            <a:srgbClr val="1E2959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1" kern="1200">
          <a:solidFill>
            <a:srgbClr val="1E2959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1" kern="1200">
          <a:solidFill>
            <a:srgbClr val="1E2959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1" kern="1200">
          <a:solidFill>
            <a:srgbClr val="1E2959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1" kern="1200">
          <a:solidFill>
            <a:srgbClr val="1E2959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fernuni-hagen.de/eclipse/index.php/Abstract_Syntax_Tree_(AST)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fxexperience.com/2011/07/interview-with-the-developers-behind-groovyfx/" TargetMode="Externa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oovyfx-project/groovyfx" TargetMode="External"/><Relationship Id="rId2" Type="http://schemas.openxmlformats.org/officeDocument/2006/relationships/hyperlink" Target="http://svn.codehaus.org/gmod/groovyfx/trunk" TargetMode="Externa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jetbrains.dzone.com/articles/custom-groovy-dsl-support" TargetMode="Externa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groovy.codehaus.org/GroovyFX" TargetMode="External"/><Relationship Id="rId2" Type="http://schemas.openxmlformats.org/officeDocument/2006/relationships/hyperlink" Target="http://groovy.codehaus.org/" TargetMode="Externa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://twitter.com/stefanglase" TargetMode="External"/><Relationship Id="rId5" Type="http://schemas.openxmlformats.org/officeDocument/2006/relationships/hyperlink" Target="https://github.com/codescape/presentations" TargetMode="External"/><Relationship Id="rId4" Type="http://schemas.openxmlformats.org/officeDocument/2006/relationships/hyperlink" Target="http://fxexperience.com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witter.com/" TargetMode="External"/><Relationship Id="rId3" Type="http://schemas.openxmlformats.org/officeDocument/2006/relationships/hyperlink" Target="mailto:stefan.glase@opitz-consulting.com" TargetMode="External"/><Relationship Id="rId7" Type="http://schemas.openxmlformats.org/officeDocument/2006/relationships/image" Target="../media/image4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45.jpeg"/><Relationship Id="rId5" Type="http://schemas.openxmlformats.org/officeDocument/2006/relationships/image" Target="../media/image44.jpeg"/><Relationship Id="rId4" Type="http://schemas.openxmlformats.org/officeDocument/2006/relationships/image" Target="../media/image43.jpeg"/><Relationship Id="rId9" Type="http://schemas.openxmlformats.org/officeDocument/2006/relationships/image" Target="../media/image4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groovyconsole.appspot.com/" TargetMode="Externa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GroovyFX</a:t>
            </a:r>
            <a:r>
              <a:rPr lang="de-DE" dirty="0" smtClean="0"/>
              <a:t> entfesselt </a:t>
            </a:r>
            <a:r>
              <a:rPr lang="de-DE" dirty="0" err="1" smtClean="0"/>
              <a:t>JavaFX</a:t>
            </a:r>
            <a:endParaRPr 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348061"/>
          </a:xfrm>
        </p:spPr>
        <p:txBody>
          <a:bodyPr/>
          <a:lstStyle/>
          <a:p>
            <a:r>
              <a:rPr lang="de-DE" sz="2400" dirty="0" smtClean="0"/>
              <a:t>OOP 2012</a:t>
            </a:r>
          </a:p>
          <a:p>
            <a:r>
              <a:rPr lang="de-DE" sz="2400" dirty="0" smtClean="0"/>
              <a:t>Stefan Glase</a:t>
            </a:r>
          </a:p>
          <a:p>
            <a:r>
              <a:rPr lang="de-DE" sz="2400" dirty="0" smtClean="0"/>
              <a:t>am 26.01.2012</a:t>
            </a:r>
            <a:endParaRPr lang="de-DE" sz="2400" dirty="0"/>
          </a:p>
        </p:txBody>
      </p:sp>
      <p:pic>
        <p:nvPicPr>
          <p:cNvPr id="28674" name="Picture 2" descr="https://github.com/groovyfx-project/groovyfx/raw/develop/artwork/GroovyFX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9500" y="404664"/>
            <a:ext cx="1905000" cy="1905000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AST-Transformationen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1557947"/>
            <a:ext cx="83529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groovy.transform.ToString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Long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Person().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with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'Fred'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delegate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'Person(1, Fred, Feuerstein)' ==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person.toString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Abstract Syntax </a:t>
            </a:r>
            <a:r>
              <a:rPr lang="de-DE" dirty="0" err="1" smtClean="0"/>
              <a:t>Tree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4" name="Inhaltsplatzhalter 3" descr="Ast-life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33260" y="1554427"/>
            <a:ext cx="4877481" cy="4115375"/>
          </a:xfrm>
        </p:spPr>
      </p:pic>
      <p:sp>
        <p:nvSpPr>
          <p:cNvPr id="5" name="Textfeld 4"/>
          <p:cNvSpPr txBox="1"/>
          <p:nvPr/>
        </p:nvSpPr>
        <p:spPr>
          <a:xfrm>
            <a:off x="1763688" y="6381328"/>
            <a:ext cx="733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3"/>
              </a:rPr>
              <a:t>http://wiki.fernuni-hagen.de/eclipse/index.php/Abstract_Syntax_Tree_(AST)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Operationen auf </a:t>
            </a:r>
            <a:r>
              <a:rPr lang="de-DE" dirty="0" err="1" smtClean="0"/>
              <a:t>Collections</a:t>
            </a:r>
            <a:r>
              <a:rPr lang="de-DE" dirty="0" smtClean="0"/>
              <a:t>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1268760"/>
            <a:ext cx="835292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 {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Long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 [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'Fred'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'Wilma'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'Betty'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'Barney'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'Bam-Bam'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)]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'Fred'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'Wilma'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] == 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people.findAll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it.lastName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== 'Feuerstein'}.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'Geröllheimer'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] ==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people.countBy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it.lastName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people.findAll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it.lastName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.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each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Hello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$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it.firstName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!"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Vereinfachtes File-Handling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2571869"/>
            <a:ext cx="8352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File(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myTemp.file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file.text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"""</a:t>
            </a:r>
            <a:r>
              <a:rPr lang="de-DE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Good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day</a:t>
            </a:r>
            <a:endParaRPr lang="de-DE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Guten Tag</a:t>
            </a:r>
          </a:p>
          <a:p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Buenos Dias"""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file.eachLine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line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i -&gt;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"$i: $</a:t>
            </a:r>
            <a:r>
              <a:rPr lang="de-DE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 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file.text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C:\Users\sgl\Downloads\1320420733_Drive File 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1750750"/>
            <a:ext cx="1872208" cy="1872208"/>
          </a:xfrm>
          <a:prstGeom prst="rect">
            <a:avLst/>
          </a:prstGeom>
          <a:noFill/>
        </p:spPr>
      </p:pic>
    </p:spTree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GroovyFX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GroovyFX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primary goal of </a:t>
            </a:r>
            <a:r>
              <a:rPr lang="en-US" b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GroovyFX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is to </a:t>
            </a:r>
            <a:r>
              <a:rPr lang="en-US" dirty="0" smtClean="0">
                <a:solidFill>
                  <a:srgbClr val="002060"/>
                </a:solidFill>
              </a:rPr>
              <a:t>make </a:t>
            </a:r>
            <a:r>
              <a:rPr lang="en-US" dirty="0" err="1" smtClean="0">
                <a:solidFill>
                  <a:srgbClr val="002060"/>
                </a:solidFill>
              </a:rPr>
              <a:t>JavaFX</a:t>
            </a:r>
            <a:r>
              <a:rPr lang="en-US" dirty="0" smtClean="0">
                <a:solidFill>
                  <a:srgbClr val="002060"/>
                </a:solidFill>
              </a:rPr>
              <a:t> development simpler and more concise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than what it takes in Java. This is done via numerous built-in features that Groovy provides, including the Tree Structured Language supported through </a:t>
            </a:r>
            <a:r>
              <a:rPr lang="en-US" dirty="0" err="1" smtClean="0">
                <a:solidFill>
                  <a:srgbClr val="002060"/>
                </a:solidFill>
              </a:rPr>
              <a:t>Groovy’s</a:t>
            </a:r>
            <a:r>
              <a:rPr lang="en-US" dirty="0" smtClean="0">
                <a:solidFill>
                  <a:srgbClr val="002060"/>
                </a:solidFill>
              </a:rPr>
              <a:t> Builder framework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that makes declaring a </a:t>
            </a:r>
            <a:r>
              <a:rPr lang="en-US" b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JavaFX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SceneGraph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more </a:t>
            </a:r>
            <a:r>
              <a:rPr lang="en-US" dirty="0" smtClean="0">
                <a:solidFill>
                  <a:srgbClr val="002060"/>
                </a:solidFill>
              </a:rPr>
              <a:t>closely resemble the actual </a:t>
            </a:r>
            <a:r>
              <a:rPr lang="en-US" dirty="0" err="1" smtClean="0">
                <a:solidFill>
                  <a:srgbClr val="002060"/>
                </a:solidFill>
              </a:rPr>
              <a:t>SceneGraph</a:t>
            </a:r>
            <a:r>
              <a:rPr lang="en-US" dirty="0" smtClean="0">
                <a:solidFill>
                  <a:srgbClr val="002060"/>
                </a:solidFill>
              </a:rPr>
              <a:t> itself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This is done through </a:t>
            </a:r>
            <a:r>
              <a:rPr lang="en-US" b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GroovyFX’s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SceneGraphBuilder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object, that supports all the Controls, Shapes, Effects, and other </a:t>
            </a:r>
            <a:r>
              <a:rPr lang="en-US" b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JavaFX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objects, as well as support for using </a:t>
            </a:r>
            <a:r>
              <a:rPr lang="en-US" dirty="0" smtClean="0">
                <a:solidFill>
                  <a:srgbClr val="002060"/>
                </a:solidFill>
              </a:rPr>
              <a:t>Groovy closures for event handling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971600" y="6309320"/>
            <a:ext cx="799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2"/>
              </a:rPr>
              <a:t>http://fxexperience.com/2011/07/interview-with-the-developers-behind-groovyfx/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 paar Fakten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2060"/>
                </a:solidFill>
              </a:rPr>
              <a:t>Open-Source-Projekt</a:t>
            </a:r>
          </a:p>
          <a:p>
            <a:pPr lvl="1"/>
            <a:r>
              <a:rPr lang="de-DE" dirty="0" smtClean="0">
                <a:solidFill>
                  <a:srgbClr val="002060"/>
                </a:solidFill>
              </a:rPr>
              <a:t>Alpha 1.0 Stadium</a:t>
            </a:r>
          </a:p>
          <a:p>
            <a:pPr lvl="1"/>
            <a:r>
              <a:rPr lang="de-DE" dirty="0" smtClean="0">
                <a:solidFill>
                  <a:srgbClr val="002060"/>
                </a:solidFill>
                <a:hlinkClick r:id="rId2"/>
              </a:rPr>
              <a:t>http://svn.codehaus.org/gmod/groovyfx/trunk</a:t>
            </a:r>
            <a:endParaRPr lang="de-DE" dirty="0" smtClean="0">
              <a:solidFill>
                <a:srgbClr val="002060"/>
              </a:solidFill>
            </a:endParaRPr>
          </a:p>
          <a:p>
            <a:pPr lvl="1"/>
            <a:r>
              <a:rPr lang="de-DE" dirty="0" smtClean="0">
                <a:solidFill>
                  <a:srgbClr val="002060"/>
                </a:solidFill>
                <a:hlinkClick r:id="rId3"/>
              </a:rPr>
              <a:t>https://github.com/groovyfx-project/groovyfx</a:t>
            </a:r>
            <a:endParaRPr lang="de-DE" dirty="0" smtClean="0">
              <a:solidFill>
                <a:srgbClr val="002060"/>
              </a:solidFill>
            </a:endParaRPr>
          </a:p>
          <a:p>
            <a:r>
              <a:rPr lang="de-DE" dirty="0" smtClean="0">
                <a:solidFill>
                  <a:srgbClr val="002060"/>
                </a:solidFill>
              </a:rPr>
              <a:t>Project-Lead</a:t>
            </a:r>
          </a:p>
          <a:p>
            <a:pPr lvl="1"/>
            <a:r>
              <a:rPr lang="de-DE" dirty="0" smtClean="0">
                <a:solidFill>
                  <a:srgbClr val="002060"/>
                </a:solidFill>
              </a:rPr>
              <a:t>Jim Clarke, Dean </a:t>
            </a:r>
            <a:r>
              <a:rPr lang="de-DE" dirty="0" err="1" smtClean="0">
                <a:solidFill>
                  <a:srgbClr val="002060"/>
                </a:solidFill>
              </a:rPr>
              <a:t>Iverson</a:t>
            </a:r>
            <a:r>
              <a:rPr lang="de-DE" dirty="0" smtClean="0">
                <a:solidFill>
                  <a:srgbClr val="002060"/>
                </a:solidFill>
              </a:rPr>
              <a:t>, Dierk König</a:t>
            </a:r>
          </a:p>
          <a:p>
            <a:r>
              <a:rPr lang="de-DE" dirty="0" smtClean="0">
                <a:solidFill>
                  <a:srgbClr val="002060"/>
                </a:solidFill>
              </a:rPr>
              <a:t>Lizenz</a:t>
            </a:r>
          </a:p>
          <a:p>
            <a:pPr lvl="1"/>
            <a:r>
              <a:rPr lang="de-DE" dirty="0" smtClean="0">
                <a:solidFill>
                  <a:srgbClr val="002060"/>
                </a:solidFill>
              </a:rPr>
              <a:t>Apache </a:t>
            </a:r>
            <a:r>
              <a:rPr lang="de-DE" dirty="0" err="1" smtClean="0">
                <a:solidFill>
                  <a:srgbClr val="002060"/>
                </a:solidFill>
              </a:rPr>
              <a:t>License</a:t>
            </a:r>
            <a:r>
              <a:rPr lang="de-DE" dirty="0" smtClean="0">
                <a:solidFill>
                  <a:srgbClr val="002060"/>
                </a:solidFill>
              </a:rPr>
              <a:t>, Version 2.0</a:t>
            </a:r>
            <a:endParaRPr lang="de-DE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Hello</a:t>
            </a:r>
            <a:r>
              <a:rPr lang="de-DE" dirty="0" smtClean="0"/>
              <a:t> World mit </a:t>
            </a:r>
            <a:r>
              <a:rPr lang="de-DE" dirty="0" err="1" smtClean="0"/>
              <a:t>GroovyFX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1600200"/>
            <a:ext cx="871296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package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samples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groovyx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javafx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SceneGraphBuilder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groovyx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javafx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GroovyFX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javafx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javafx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FontWeight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myFont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err="1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Verdana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FontWeight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64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GroovyFX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sgb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SceneGraphBuilder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sgb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stage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err="1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Hello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 OOP'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600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280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visible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err="1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fill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white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err="1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Hello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 OOP'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120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140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myFont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fill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red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​</a:t>
            </a:r>
            <a:endParaRPr lang="de-DE" sz="1600" b="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843808" y="6381328"/>
            <a:ext cx="615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Zum Ausprobieren: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gradle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HelloWorldSample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Hello</a:t>
            </a:r>
            <a:r>
              <a:rPr lang="de-DE" dirty="0" smtClean="0"/>
              <a:t> World mit </a:t>
            </a:r>
            <a:r>
              <a:rPr lang="de-DE" dirty="0" err="1" smtClean="0"/>
              <a:t>GroovyFX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843808" y="6381328"/>
            <a:ext cx="615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Zum Ausprobieren: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gradle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HelloWorldSample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2095500"/>
            <a:ext cx="5715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 Support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.</a:t>
            </a:r>
            <a:r>
              <a:rPr lang="de-DE" dirty="0" err="1" smtClean="0"/>
              <a:t>gdsl</a:t>
            </a:r>
            <a:r>
              <a:rPr lang="de-DE" dirty="0" smtClean="0"/>
              <a:t>-Extension für </a:t>
            </a:r>
            <a:r>
              <a:rPr lang="de-DE" dirty="0" err="1" smtClean="0"/>
              <a:t>IntelliJ</a:t>
            </a:r>
            <a:r>
              <a:rPr lang="de-DE" dirty="0" smtClean="0"/>
              <a:t> IDEA 9+</a:t>
            </a:r>
          </a:p>
          <a:p>
            <a:pPr lvl="1"/>
            <a:r>
              <a:rPr lang="de-DE" dirty="0" smtClean="0">
                <a:hlinkClick r:id="rId2"/>
              </a:rPr>
              <a:t>http://jetbrains.dzone.com/articles/custom-groovy-dsl-support</a:t>
            </a:r>
            <a:r>
              <a:rPr lang="de-DE" dirty="0" smtClean="0"/>
              <a:t> </a:t>
            </a:r>
          </a:p>
          <a:p>
            <a:r>
              <a:rPr lang="de-DE" dirty="0" smtClean="0"/>
              <a:t>„</a:t>
            </a:r>
            <a:r>
              <a:rPr lang="de-DE" dirty="0" err="1" smtClean="0"/>
              <a:t>GroovyFX</a:t>
            </a:r>
            <a:r>
              <a:rPr lang="de-DE" dirty="0" smtClean="0"/>
              <a:t>-DSL-Deskriptor“ </a:t>
            </a:r>
            <a:r>
              <a:rPr lang="de-DE" dirty="0" err="1" smtClean="0"/>
              <a:t>groovyfx.gdsl</a:t>
            </a:r>
            <a:r>
              <a:rPr lang="de-DE" dirty="0" smtClean="0"/>
              <a:t>:</a:t>
            </a:r>
            <a:endParaRPr lang="de-D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1333" t="11321" r="58032" b="57912"/>
          <a:stretch>
            <a:fillRect/>
          </a:stretch>
        </p:blipFill>
        <p:spPr bwMode="auto">
          <a:xfrm>
            <a:off x="1475656" y="3861048"/>
            <a:ext cx="6192688" cy="2520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7" descr="wer.jpg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35696" y="1412776"/>
            <a:ext cx="1898650" cy="4822825"/>
          </a:xfrm>
        </p:spPr>
      </p:pic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Stefan Glase, OPITZ CONSULTING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771800" y="1368926"/>
            <a:ext cx="619268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de-DE" sz="2800" b="1" dirty="0" smtClean="0">
                <a:latin typeface="+mj-lt"/>
                <a:ea typeface="+mj-ea"/>
                <a:cs typeface="+mj-cs"/>
              </a:rPr>
              <a:t>Software-Entwickler</a:t>
            </a:r>
            <a:br>
              <a:rPr lang="de-DE" sz="2800" b="1" dirty="0" smtClean="0">
                <a:latin typeface="+mj-lt"/>
                <a:ea typeface="+mj-ea"/>
                <a:cs typeface="+mj-cs"/>
              </a:rPr>
            </a:br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Java EE, Spring, Groovy, </a:t>
            </a:r>
            <a:r>
              <a:rPr lang="de-DE" sz="2000" b="1" dirty="0" err="1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Grails</a:t>
            </a:r>
            <a:endParaRPr lang="de-DE" sz="2000" b="1" dirty="0" smtClean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</a:pPr>
            <a:endParaRPr lang="de-DE" sz="2800" b="1" dirty="0" smtClean="0">
              <a:latin typeface="+mj-lt"/>
              <a:ea typeface="+mj-ea"/>
              <a:cs typeface="+mj-cs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de-DE" sz="2800" b="1" dirty="0" smtClean="0">
                <a:latin typeface="+mj-lt"/>
                <a:ea typeface="+mj-ea"/>
                <a:cs typeface="+mj-cs"/>
              </a:rPr>
              <a:t>Trainer und Coach</a:t>
            </a:r>
          </a:p>
          <a:p>
            <a:pPr algn="ctr">
              <a:lnSpc>
                <a:spcPts val="3000"/>
              </a:lnSpc>
              <a:spcBef>
                <a:spcPct val="0"/>
              </a:spcBef>
            </a:pPr>
            <a:endParaRPr lang="de-DE" sz="2800" b="1" dirty="0" smtClean="0">
              <a:latin typeface="+mj-lt"/>
              <a:ea typeface="+mj-ea"/>
              <a:cs typeface="+mj-cs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de-DE" sz="2800" b="1" dirty="0" smtClean="0">
                <a:latin typeface="+mj-lt"/>
                <a:ea typeface="+mj-ea"/>
                <a:cs typeface="+mj-cs"/>
              </a:rPr>
              <a:t>Sprecher und Autor</a:t>
            </a:r>
          </a:p>
          <a:p>
            <a:pPr algn="ctr"/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OOP, </a:t>
            </a:r>
            <a:r>
              <a:rPr lang="de-DE" sz="2000" b="1" dirty="0" err="1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GearConf</a:t>
            </a:r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, DOAG, </a:t>
            </a:r>
            <a:r>
              <a:rPr lang="de-DE" sz="2000" b="1" dirty="0" err="1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CamelCaseConf</a:t>
            </a:r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, JUGs</a:t>
            </a:r>
          </a:p>
          <a:p>
            <a:pPr algn="ctr"/>
            <a:endParaRPr lang="de-DE" dirty="0" smtClean="0"/>
          </a:p>
        </p:txBody>
      </p:sp>
    </p:spTree>
  </p:cSld>
  <p:clrMapOvr>
    <a:masterClrMapping/>
  </p:clrMapOvr>
  <p:transition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Properties mit </a:t>
            </a:r>
            <a:r>
              <a:rPr lang="de-DE" dirty="0" err="1" smtClean="0"/>
              <a:t>GroovyFX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GroovyFX</a:t>
            </a:r>
            <a:r>
              <a:rPr lang="de-DE" dirty="0" smtClean="0"/>
              <a:t> an Beispielen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Properties in </a:t>
            </a:r>
            <a:r>
              <a:rPr lang="de-DE" dirty="0" err="1" smtClean="0"/>
              <a:t>JavaFX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PersonInJava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private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StringProperty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private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StringProperty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setFirstName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String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</a:p>
          <a:p>
            <a:pPr marL="0" indent="0">
              <a:buNone/>
            </a:pP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firstNameProperty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	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String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getFirstName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 {</a:t>
            </a:r>
          </a:p>
          <a:p>
            <a:pPr marL="0" indent="0">
              <a:buNone/>
            </a:pP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firstNameProperty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	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StringProperty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firstNameProperty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==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SimpleStringProperty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sz="1600" b="0" dirty="0" err="1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smtClean="0">
                <a:solidFill>
                  <a:srgbClr val="AA7700"/>
                </a:solidFill>
                <a:latin typeface="Consolas" pitchFamily="49" charset="0"/>
                <a:cs typeface="Consolas" pitchFamily="49" charset="0"/>
              </a:rPr>
              <a:t>// [...]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de-DE" sz="1600" b="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Properties in </a:t>
            </a:r>
            <a:r>
              <a:rPr lang="de-DE" dirty="0" err="1" smtClean="0"/>
              <a:t>GroovyFX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groovyx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javafx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beans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FXBindable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groovy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transform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Canonical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Canonical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Person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FXBindable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String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'Max'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FXBindable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String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'Mustermann'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​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Inhaltsplatzhalter 4"/>
          <p:cNvSpPr txBox="1">
            <a:spLocks/>
          </p:cNvSpPr>
          <p:nvPr/>
        </p:nvSpPr>
        <p:spPr>
          <a:xfrm>
            <a:off x="457200" y="3891805"/>
            <a:ext cx="8229600" cy="256153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55600" marR="0" lvl="0" indent="-355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E2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@</a:t>
            </a:r>
            <a:r>
              <a:rPr kumimoji="0" lang="de-DE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E2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Canonical</a:t>
            </a:r>
            <a:endParaRPr lang="de-DE" sz="3200" b="1" dirty="0" smtClean="0">
              <a:solidFill>
                <a:srgbClr val="1E2959"/>
              </a:solidFill>
            </a:endParaRPr>
          </a:p>
          <a:p>
            <a:pPr marL="812800" lvl="1" indent="-355600" defTabSz="4572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de-DE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E2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Groovy AST</a:t>
            </a:r>
            <a:r>
              <a:rPr lang="de-DE" sz="3200" b="1" dirty="0" smtClean="0">
                <a:solidFill>
                  <a:srgbClr val="1E2959"/>
                </a:solidFill>
              </a:rPr>
              <a:t>-Transformation für </a:t>
            </a:r>
            <a:r>
              <a:rPr lang="de-DE" sz="3200" b="1" dirty="0" err="1" smtClean="0">
                <a:solidFill>
                  <a:srgbClr val="1E2959"/>
                </a:solidFill>
              </a:rPr>
              <a:t>Tupel-Konstruktor</a:t>
            </a:r>
            <a:r>
              <a:rPr lang="de-DE" sz="3200" b="1" dirty="0" smtClean="0">
                <a:solidFill>
                  <a:srgbClr val="1E2959"/>
                </a:solidFill>
              </a:rPr>
              <a:t>, </a:t>
            </a:r>
            <a:r>
              <a:rPr lang="de-DE" sz="3200" b="1" dirty="0" err="1" smtClean="0">
                <a:solidFill>
                  <a:srgbClr val="1E2959"/>
                </a:solidFill>
              </a:rPr>
              <a:t>equals</a:t>
            </a:r>
            <a:r>
              <a:rPr lang="de-DE" sz="3200" b="1" dirty="0" smtClean="0">
                <a:solidFill>
                  <a:srgbClr val="1E2959"/>
                </a:solidFill>
              </a:rPr>
              <a:t>(), </a:t>
            </a:r>
            <a:r>
              <a:rPr lang="de-DE" sz="3200" b="1" dirty="0" err="1" smtClean="0">
                <a:solidFill>
                  <a:srgbClr val="1E2959"/>
                </a:solidFill>
              </a:rPr>
              <a:t>hashCode</a:t>
            </a:r>
            <a:r>
              <a:rPr lang="de-DE" sz="3200" b="1" dirty="0" smtClean="0">
                <a:solidFill>
                  <a:srgbClr val="1E2959"/>
                </a:solidFill>
              </a:rPr>
              <a:t>() und </a:t>
            </a:r>
            <a:r>
              <a:rPr lang="de-DE" sz="3200" b="1" dirty="0" err="1" smtClean="0">
                <a:solidFill>
                  <a:srgbClr val="1E2959"/>
                </a:solidFill>
              </a:rPr>
              <a:t>toString</a:t>
            </a:r>
            <a:r>
              <a:rPr lang="de-DE" sz="3200" b="1" dirty="0" smtClean="0">
                <a:solidFill>
                  <a:srgbClr val="1E2959"/>
                </a:solidFill>
              </a:rPr>
              <a:t>()</a:t>
            </a:r>
          </a:p>
          <a:p>
            <a:pPr marL="355600" indent="-355600" defTabSz="4572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de-DE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E2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@</a:t>
            </a:r>
            <a:r>
              <a:rPr kumimoji="0" lang="de-DE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E2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FXBindable</a:t>
            </a:r>
            <a:endParaRPr kumimoji="0" lang="de-DE" sz="3200" b="1" i="0" u="none" strike="noStrike" kern="1200" cap="none" spc="0" normalizeH="0" baseline="0" noProof="0" dirty="0" smtClean="0">
              <a:ln>
                <a:noFill/>
              </a:ln>
              <a:solidFill>
                <a:srgbClr val="1E2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12800" lvl="1" indent="-355600" defTabSz="4572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3200" b="1" dirty="0" err="1" smtClean="0">
                <a:solidFill>
                  <a:srgbClr val="1E2959"/>
                </a:solidFill>
              </a:rPr>
              <a:t>GroovyFX</a:t>
            </a:r>
            <a:r>
              <a:rPr lang="de-DE" sz="3200" b="1" dirty="0" smtClean="0">
                <a:solidFill>
                  <a:srgbClr val="1E2959"/>
                </a:solidFill>
              </a:rPr>
              <a:t> AST-Transformation für </a:t>
            </a:r>
            <a:r>
              <a:rPr lang="de-DE" sz="3200" b="1" dirty="0" err="1" smtClean="0">
                <a:solidFill>
                  <a:srgbClr val="1E2959"/>
                </a:solidFill>
              </a:rPr>
              <a:t>get</a:t>
            </a:r>
            <a:r>
              <a:rPr lang="de-DE" sz="3200" b="1" dirty="0" smtClean="0">
                <a:solidFill>
                  <a:srgbClr val="1E2959"/>
                </a:solidFill>
              </a:rPr>
              <a:t>&lt;Eigenschaft&gt;(), </a:t>
            </a:r>
            <a:r>
              <a:rPr lang="de-DE" sz="3200" b="1" dirty="0" err="1" smtClean="0">
                <a:solidFill>
                  <a:srgbClr val="1E2959"/>
                </a:solidFill>
              </a:rPr>
              <a:t>set</a:t>
            </a:r>
            <a:r>
              <a:rPr lang="de-DE" sz="3200" b="1" dirty="0" smtClean="0">
                <a:solidFill>
                  <a:srgbClr val="1E2959"/>
                </a:solidFill>
              </a:rPr>
              <a:t>&lt;Eigenschaft&gt;() und </a:t>
            </a:r>
            <a:r>
              <a:rPr lang="de-DE" sz="3200" b="1" dirty="0" err="1" smtClean="0">
                <a:solidFill>
                  <a:srgbClr val="1E2959"/>
                </a:solidFill>
              </a:rPr>
              <a:t>get</a:t>
            </a:r>
            <a:r>
              <a:rPr lang="de-DE" sz="3200" b="1" dirty="0" smtClean="0">
                <a:solidFill>
                  <a:srgbClr val="1E2959"/>
                </a:solidFill>
              </a:rPr>
              <a:t>&lt;Eigenschaft&gt;Property()</a:t>
            </a:r>
            <a:endParaRPr kumimoji="0" lang="de-DE" sz="3200" b="1" i="0" u="none" strike="noStrike" kern="1200" cap="none" spc="0" normalizeH="0" baseline="0" noProof="0" dirty="0">
              <a:ln>
                <a:noFill/>
              </a:ln>
              <a:solidFill>
                <a:srgbClr val="1E2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Properties Beispiel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Canonical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Person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FXBindable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String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'Max'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FXBindable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String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'Mustermann'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'Stefan'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'Glase'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de-DE" sz="1600" b="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b="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person.firstName</a:t>
            </a:r>
            <a:endParaRPr lang="de-DE" sz="1600" b="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GroovyFX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SceneGraphBuilder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stage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'Properties'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show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err="1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300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vbox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textField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bind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firstNameProperty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()))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textField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bind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lastNameProperty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()))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​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843808" y="6381328"/>
            <a:ext cx="615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Zum Ausprobieren: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gradle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PropertyBindingSample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Wolkenförmige Legende 4"/>
          <p:cNvSpPr/>
          <p:nvPr/>
        </p:nvSpPr>
        <p:spPr>
          <a:xfrm>
            <a:off x="6300192" y="1340768"/>
            <a:ext cx="2232248" cy="1008112"/>
          </a:xfrm>
          <a:prstGeom prst="cloudCallout">
            <a:avLst>
              <a:gd name="adj1" fmla="val -95624"/>
              <a:gd name="adj2" fmla="val 4101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Optionale Defaults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Wolkenförmige Legende 5"/>
          <p:cNvSpPr/>
          <p:nvPr/>
        </p:nvSpPr>
        <p:spPr>
          <a:xfrm>
            <a:off x="5580112" y="5301208"/>
            <a:ext cx="2714600" cy="900680"/>
          </a:xfrm>
          <a:prstGeom prst="cloudCallout">
            <a:avLst>
              <a:gd name="adj1" fmla="val -83327"/>
              <a:gd name="adj2" fmla="val -5638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Property Binding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Wolkenförmige Legende 6"/>
          <p:cNvSpPr/>
          <p:nvPr/>
        </p:nvSpPr>
        <p:spPr>
          <a:xfrm>
            <a:off x="5868144" y="2708920"/>
            <a:ext cx="2930624" cy="1152128"/>
          </a:xfrm>
          <a:prstGeom prst="cloudCallout">
            <a:avLst>
              <a:gd name="adj1" fmla="val -118867"/>
              <a:gd name="adj2" fmla="val -189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Lesender und schreibender Zugriff auf Werte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Properties Beispiel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4552" y="2780928"/>
            <a:ext cx="4994896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BuildiNG</a:t>
            </a:r>
            <a:r>
              <a:rPr lang="de-DE" dirty="0" smtClean="0"/>
              <a:t>-DSL mit </a:t>
            </a:r>
            <a:r>
              <a:rPr lang="de-DE" dirty="0" err="1" smtClean="0"/>
              <a:t>GroovyFX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GroovyFX</a:t>
            </a:r>
            <a:r>
              <a:rPr lang="de-DE" dirty="0" smtClean="0"/>
              <a:t> an Beispielen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Building</a:t>
            </a:r>
            <a:r>
              <a:rPr lang="de-DE" dirty="0" smtClean="0"/>
              <a:t>-DSL mit </a:t>
            </a:r>
            <a:r>
              <a:rPr lang="de-DE" dirty="0" err="1" smtClean="0"/>
              <a:t>GroovyFX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100" dirty="0" smtClean="0"/>
              <a:t>am Beispiel eines </a:t>
            </a:r>
            <a:r>
              <a:rPr lang="de-DE" sz="3100" dirty="0" err="1" smtClean="0"/>
              <a:t>PieChart</a:t>
            </a:r>
            <a:endParaRPr lang="de-DE" sz="31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4550" y="1633314"/>
            <a:ext cx="49149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2843808" y="6381328"/>
            <a:ext cx="615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Zum Ausprobieren: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gradle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PieChartSample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Erforderlicher Source-Code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b="0" dirty="0" smtClean="0">
                <a:solidFill>
                  <a:srgbClr val="000000"/>
                </a:solidFill>
                <a:latin typeface="Consolas"/>
              </a:rPr>
              <a:t>​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67544" y="1587564"/>
            <a:ext cx="65806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package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err="1" smtClean="0">
                <a:solidFill>
                  <a:srgbClr val="770088"/>
                </a:solidFill>
                <a:latin typeface="Consolas"/>
              </a:rPr>
              <a:t>import</a:t>
            </a:r>
            <a:r>
              <a:rPr lang="de-DE" sz="1600" dirty="0" smtClean="0">
                <a:solidFill>
                  <a:srgbClr val="770088"/>
                </a:solidFill>
                <a:latin typeface="Consolas"/>
              </a:rPr>
              <a:t> 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groovyx</a:t>
            </a:r>
            <a:r>
              <a:rPr lang="de-DE" sz="1600" dirty="0" err="1" smtClean="0">
                <a:solidFill>
                  <a:srgbClr val="666666"/>
                </a:solidFill>
                <a:latin typeface="Consolas"/>
              </a:rPr>
              <a:t>.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javafx</a:t>
            </a:r>
            <a:r>
              <a:rPr lang="de-DE" sz="1600" dirty="0" err="1" smtClean="0">
                <a:solidFill>
                  <a:srgbClr val="666666"/>
                </a:solidFill>
                <a:latin typeface="Consolas"/>
              </a:rPr>
              <a:t>.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GroovyFX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err="1" smtClean="0">
                <a:solidFill>
                  <a:srgbClr val="770088"/>
                </a:solidFill>
                <a:latin typeface="Consolas"/>
              </a:rPr>
              <a:t>import</a:t>
            </a:r>
            <a:r>
              <a:rPr lang="de-DE" sz="1600" dirty="0" smtClean="0">
                <a:solidFill>
                  <a:srgbClr val="770088"/>
                </a:solidFill>
                <a:latin typeface="Consolas"/>
              </a:rPr>
              <a:t> 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groovyx</a:t>
            </a:r>
            <a:r>
              <a:rPr lang="de-DE" sz="1600" dirty="0" err="1" smtClean="0">
                <a:solidFill>
                  <a:srgbClr val="666666"/>
                </a:solidFill>
                <a:latin typeface="Consolas"/>
              </a:rPr>
              <a:t>.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javafx</a:t>
            </a:r>
            <a:r>
              <a:rPr lang="de-DE" sz="1600" dirty="0" err="1" smtClean="0">
                <a:solidFill>
                  <a:srgbClr val="666666"/>
                </a:solidFill>
                <a:latin typeface="Consolas"/>
              </a:rPr>
              <a:t>.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SceneGraphBuilder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err="1" smtClean="0">
                <a:solidFill>
                  <a:srgbClr val="770088"/>
                </a:solidFill>
                <a:latin typeface="Consolas"/>
              </a:rPr>
              <a:t>def</a:t>
            </a:r>
            <a:r>
              <a:rPr lang="de-DE" sz="1600" dirty="0" smtClean="0">
                <a:solidFill>
                  <a:srgbClr val="770088"/>
                </a:solidFill>
                <a:latin typeface="Consolas"/>
              </a:rPr>
              <a:t> 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groovyFx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= [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cool</a:t>
            </a: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: </a:t>
            </a:r>
            <a:r>
              <a:rPr lang="de-DE" sz="1600" dirty="0" smtClean="0">
                <a:solidFill>
                  <a:srgbClr val="228811"/>
                </a:solidFill>
                <a:latin typeface="Consolas"/>
              </a:rPr>
              <a:t>12</a:t>
            </a: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, 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hip</a:t>
            </a: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: </a:t>
            </a:r>
            <a:r>
              <a:rPr lang="de-DE" sz="1600" dirty="0" smtClean="0">
                <a:solidFill>
                  <a:srgbClr val="228811"/>
                </a:solidFill>
                <a:latin typeface="Consolas"/>
              </a:rPr>
              <a:t>34</a:t>
            </a: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, 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fancy</a:t>
            </a: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: </a:t>
            </a:r>
            <a:r>
              <a:rPr lang="de-DE" sz="1600" dirty="0" smtClean="0">
                <a:solidFill>
                  <a:srgbClr val="228811"/>
                </a:solidFill>
                <a:latin typeface="Consolas"/>
              </a:rPr>
              <a:t>22</a:t>
            </a: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, 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groovy</a:t>
            </a: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: </a:t>
            </a:r>
            <a:r>
              <a:rPr lang="de-DE" sz="1600" dirty="0" smtClean="0">
                <a:solidFill>
                  <a:srgbClr val="228811"/>
                </a:solidFill>
                <a:latin typeface="Consolas"/>
              </a:rPr>
              <a:t>44</a:t>
            </a: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]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GroovyFX</a:t>
            </a:r>
            <a:r>
              <a:rPr lang="de-DE" sz="1600" dirty="0" err="1" smtClean="0">
                <a:solidFill>
                  <a:srgbClr val="666666"/>
                </a:solidFill>
                <a:latin typeface="Consolas"/>
              </a:rPr>
              <a:t>.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start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{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    </a:t>
            </a:r>
            <a:r>
              <a:rPr lang="de-DE" sz="1600" dirty="0" err="1" smtClean="0">
                <a:solidFill>
                  <a:srgbClr val="770088"/>
                </a:solidFill>
                <a:latin typeface="Consolas"/>
              </a:rPr>
              <a:t>def</a:t>
            </a:r>
            <a:r>
              <a:rPr lang="de-DE" sz="1600" dirty="0" smtClean="0">
                <a:solidFill>
                  <a:srgbClr val="770088"/>
                </a:solidFill>
                <a:latin typeface="Consolas"/>
              </a:rPr>
              <a:t> 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sgb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= </a:t>
            </a:r>
            <a:r>
              <a:rPr lang="de-DE" sz="1600" dirty="0" err="1" smtClean="0">
                <a:solidFill>
                  <a:srgbClr val="770088"/>
                </a:solidFill>
                <a:latin typeface="Consolas"/>
              </a:rPr>
              <a:t>new</a:t>
            </a:r>
            <a:r>
              <a:rPr lang="de-DE" sz="1600" dirty="0" smtClean="0">
                <a:solidFill>
                  <a:srgbClr val="770088"/>
                </a:solidFill>
                <a:latin typeface="Consolas"/>
              </a:rPr>
              <a:t> 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SceneGraphBuilder</a:t>
            </a: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()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    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sgb</a:t>
            </a:r>
            <a:r>
              <a:rPr lang="de-DE" sz="1600" dirty="0" err="1" smtClean="0">
                <a:solidFill>
                  <a:srgbClr val="666666"/>
                </a:solidFill>
                <a:latin typeface="Consolas"/>
              </a:rPr>
              <a:t>.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stage</a:t>
            </a: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(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title</a:t>
            </a: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: </a:t>
            </a:r>
            <a:r>
              <a:rPr lang="de-DE" sz="1600" dirty="0" smtClean="0">
                <a:solidFill>
                  <a:srgbClr val="AA2222"/>
                </a:solidFill>
                <a:latin typeface="Consolas"/>
              </a:rPr>
              <a:t>'</a:t>
            </a:r>
            <a:r>
              <a:rPr lang="de-DE" sz="1600" dirty="0" err="1" smtClean="0">
                <a:solidFill>
                  <a:srgbClr val="AA2222"/>
                </a:solidFill>
                <a:latin typeface="Consolas"/>
              </a:rPr>
              <a:t>GroovyFX</a:t>
            </a:r>
            <a:r>
              <a:rPr lang="de-DE" sz="1600" dirty="0" smtClean="0">
                <a:solidFill>
                  <a:srgbClr val="AA2222"/>
                </a:solidFill>
                <a:latin typeface="Consolas"/>
              </a:rPr>
              <a:t> </a:t>
            </a:r>
            <a:r>
              <a:rPr lang="de-DE" sz="1600" dirty="0" err="1" smtClean="0">
                <a:solidFill>
                  <a:srgbClr val="AA2222"/>
                </a:solidFill>
                <a:latin typeface="Consolas"/>
              </a:rPr>
              <a:t>is</a:t>
            </a:r>
            <a:r>
              <a:rPr lang="de-DE" sz="1600" dirty="0" smtClean="0">
                <a:solidFill>
                  <a:srgbClr val="AA2222"/>
                </a:solidFill>
                <a:latin typeface="Consolas"/>
              </a:rPr>
              <a:t>...'</a:t>
            </a: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, 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visible</a:t>
            </a: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: </a:t>
            </a:r>
            <a:r>
              <a:rPr lang="de-DE" sz="1600" dirty="0" err="1" smtClean="0">
                <a:solidFill>
                  <a:srgbClr val="228811"/>
                </a:solidFill>
                <a:latin typeface="Consolas"/>
              </a:rPr>
              <a:t>true</a:t>
            </a: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) {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        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scene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{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            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pieChart</a:t>
            </a: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(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data</a:t>
            </a: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: 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groovyFx</a:t>
            </a: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)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        }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    }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}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Wolkenförmige Legende 5"/>
          <p:cNvSpPr/>
          <p:nvPr/>
        </p:nvSpPr>
        <p:spPr>
          <a:xfrm>
            <a:off x="6588224" y="1700808"/>
            <a:ext cx="2304256" cy="792088"/>
          </a:xfrm>
          <a:prstGeom prst="cloudCallout">
            <a:avLst>
              <a:gd name="adj1" fmla="val -120417"/>
              <a:gd name="adj2" fmla="val 8376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„Datenquelle“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Wolkenförmige Legende 6"/>
          <p:cNvSpPr/>
          <p:nvPr/>
        </p:nvSpPr>
        <p:spPr>
          <a:xfrm>
            <a:off x="3491880" y="5445224"/>
            <a:ext cx="2808312" cy="720080"/>
          </a:xfrm>
          <a:prstGeom prst="cloudCallout">
            <a:avLst>
              <a:gd name="adj1" fmla="val -62819"/>
              <a:gd name="adj2" fmla="val -14802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Komponente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steckt dahinter? Eine Factory!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PieChartFactory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extends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NodeFactory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@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Override</a:t>
            </a:r>
            <a:endParaRPr lang="de-DE" sz="1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newInstance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FactoryBuilderSupport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builder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value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Map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attributes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FactoryBuilderSupport.</a:t>
            </a:r>
            <a:r>
              <a:rPr lang="de-DE" sz="1000" dirty="0" err="1" smtClean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checkValueIsType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value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PieChart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)) {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        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value</a:t>
            </a:r>
            <a:endParaRPr lang="de-DE" sz="1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    }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else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        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createChart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attributes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    }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}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private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PieChart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createChart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Map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attributes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chart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PieChart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attributes.</a:t>
            </a:r>
            <a:r>
              <a:rPr lang="de-DE" sz="1000" dirty="0" err="1" smtClean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0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sz="1000" dirty="0" err="1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de-DE" sz="10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        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chart.</a:t>
            </a:r>
            <a:r>
              <a:rPr lang="de-DE" sz="1000" dirty="0" err="1" smtClean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createPieChartData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    }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chart</a:t>
            </a:r>
            <a:endParaRPr lang="de-DE" sz="1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}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private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ObservableList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PieChart.</a:t>
            </a:r>
            <a:r>
              <a:rPr lang="de-DE" sz="1000" dirty="0" err="1" smtClean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createPieChartData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instanceof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ObservableList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        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data</a:t>
            </a:r>
            <a:endParaRPr lang="de-DE" sz="1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    }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else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instanceof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Map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        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dataList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= ((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Map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).</a:t>
            </a:r>
            <a:r>
              <a:rPr lang="de-DE" sz="1000" dirty="0" err="1" smtClean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collect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{String k, Double v -&gt;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PieChart.</a:t>
            </a:r>
            <a:r>
              <a:rPr lang="de-DE" sz="1000" dirty="0" err="1" smtClean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(k, v)}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        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FXCollections.</a:t>
            </a:r>
            <a:r>
              <a:rPr lang="de-DE" sz="1000" dirty="0" err="1" smtClean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observableArrayList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dataList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    }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else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        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throw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RuntimeException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0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sz="1000" dirty="0" err="1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Could</a:t>
            </a:r>
            <a:r>
              <a:rPr lang="de-DE" sz="10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 not </a:t>
            </a:r>
            <a:r>
              <a:rPr lang="de-DE" sz="1000" dirty="0" err="1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recognize</a:t>
            </a:r>
            <a:r>
              <a:rPr lang="de-DE" sz="10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de-DE" sz="10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pie</a:t>
            </a:r>
            <a:r>
              <a:rPr lang="de-DE" sz="10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chart</a:t>
            </a:r>
            <a:r>
              <a:rPr lang="de-DE" sz="10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de-DE" sz="10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 '$</a:t>
            </a:r>
            <a:r>
              <a:rPr lang="de-DE" sz="1000" dirty="0" err="1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de-DE" sz="10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'. Try an </a:t>
            </a:r>
            <a:r>
              <a:rPr lang="de-DE" sz="1000" dirty="0" err="1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ObservableList</a:t>
            </a:r>
            <a:r>
              <a:rPr lang="de-DE" sz="10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 "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+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                </a:t>
            </a:r>
            <a:r>
              <a:rPr lang="de-DE" sz="10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sz="1000" dirty="0" err="1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de-DE" sz="10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PieChart.Data</a:t>
            </a:r>
            <a:r>
              <a:rPr lang="de-DE" sz="10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objects</a:t>
            </a:r>
            <a:r>
              <a:rPr lang="de-DE" sz="10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de-DE" sz="10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 a </a:t>
            </a:r>
            <a:r>
              <a:rPr lang="de-DE" sz="1000" dirty="0" err="1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de-DE" sz="10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de-DE" sz="10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strings</a:t>
            </a:r>
            <a:r>
              <a:rPr lang="de-DE" sz="10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sz="10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sz="10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: ['Label 1': 75, 'Label 2': 25]"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    }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}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Wolkenförmige Legende 6"/>
          <p:cNvSpPr/>
          <p:nvPr/>
        </p:nvSpPr>
        <p:spPr>
          <a:xfrm>
            <a:off x="5292080" y="2132856"/>
            <a:ext cx="3672408" cy="1008112"/>
          </a:xfrm>
          <a:prstGeom prst="cloudCallout">
            <a:avLst>
              <a:gd name="adj1" fmla="val -123472"/>
              <a:gd name="adj2" fmla="val -4133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Handelt es sich bereits um ein </a:t>
            </a:r>
            <a:r>
              <a:rPr lang="de-DE" dirty="0" err="1" smtClean="0">
                <a:solidFill>
                  <a:schemeClr val="tx1"/>
                </a:solidFill>
              </a:rPr>
              <a:t>PieChart</a:t>
            </a:r>
            <a:r>
              <a:rPr lang="de-DE" dirty="0" smtClean="0">
                <a:solidFill>
                  <a:schemeClr val="tx1"/>
                </a:solidFill>
              </a:rPr>
              <a:t>?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Wolkenförmige Legende 7"/>
          <p:cNvSpPr/>
          <p:nvPr/>
        </p:nvSpPr>
        <p:spPr>
          <a:xfrm>
            <a:off x="5580112" y="3717032"/>
            <a:ext cx="3384376" cy="1080120"/>
          </a:xfrm>
          <a:prstGeom prst="cloudCallout">
            <a:avLst>
              <a:gd name="adj1" fmla="val -100987"/>
              <a:gd name="adj2" fmla="val 680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In welchem Format liegen die Daten vor?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steckt dahinter? Ein </a:t>
            </a:r>
            <a:r>
              <a:rPr lang="de-DE" dirty="0" err="1" smtClean="0"/>
              <a:t>Builder</a:t>
            </a:r>
            <a:r>
              <a:rPr lang="de-DE" dirty="0" smtClean="0"/>
              <a:t>! </a:t>
            </a:r>
            <a:endParaRPr lang="de-DE" dirty="0"/>
          </a:p>
        </p:txBody>
      </p:sp>
      <p:sp>
        <p:nvSpPr>
          <p:cNvPr id="3" name="Inhaltsplatzhalter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100" dirty="0" smtClean="0">
              <a:solidFill>
                <a:srgbClr val="000000"/>
              </a:solidFill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100" dirty="0" smtClean="0">
              <a:solidFill>
                <a:srgbClr val="000000"/>
              </a:solidFill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 class </a:t>
            </a:r>
            <a:r>
              <a:rPr lang="en-US" sz="1100" dirty="0" err="1" smtClean="0">
                <a:solidFill>
                  <a:srgbClr val="445588"/>
                </a:solidFill>
                <a:latin typeface="Consolas" pitchFamily="49" charset="0"/>
                <a:ea typeface="Times New Roman"/>
                <a:cs typeface="Consolas" pitchFamily="49" charset="0"/>
              </a:rPr>
              <a:t>SceneGraphBuilder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extends 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FactoryBuilderSupport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{</a:t>
            </a:r>
            <a:endParaRPr lang="de-DE" sz="11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</a:t>
            </a:r>
            <a:endParaRPr lang="de-DE" sz="11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100" dirty="0" smtClean="0">
                <a:solidFill>
                  <a:srgbClr val="A6A6A6"/>
                </a:solidFill>
                <a:latin typeface="Consolas" pitchFamily="49" charset="0"/>
                <a:ea typeface="Times New Roman"/>
                <a:cs typeface="Consolas" pitchFamily="49" charset="0"/>
              </a:rPr>
              <a:t>[SNIP]</a:t>
            </a:r>
            <a:endParaRPr lang="de-DE" sz="11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</a:t>
            </a:r>
            <a:endParaRPr lang="de-DE" sz="11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   public def </a:t>
            </a:r>
            <a:r>
              <a:rPr lang="en-US" sz="1100" dirty="0" err="1" smtClean="0">
                <a:solidFill>
                  <a:srgbClr val="99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registerCharts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 {</a:t>
            </a:r>
            <a:endParaRPr lang="de-DE" sz="11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       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registerFactory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smtClean="0">
                <a:solidFill>
                  <a:srgbClr val="A61717"/>
                </a:solidFill>
                <a:latin typeface="Consolas" pitchFamily="49" charset="0"/>
                <a:ea typeface="Times New Roman"/>
                <a:cs typeface="Consolas" pitchFamily="49" charset="0"/>
              </a:rPr>
              <a:t>'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pieChart</a:t>
            </a:r>
            <a:r>
              <a:rPr lang="en-US" sz="1100" dirty="0" smtClean="0">
                <a:solidFill>
                  <a:srgbClr val="A61717"/>
                </a:solidFill>
                <a:latin typeface="Consolas" pitchFamily="49" charset="0"/>
                <a:ea typeface="Times New Roman"/>
                <a:cs typeface="Consolas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, new 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PieChartFactory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())</a:t>
            </a:r>
            <a:endParaRPr lang="de-DE" sz="11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       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registerFactory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smtClean="0">
                <a:solidFill>
                  <a:srgbClr val="A61717"/>
                </a:solidFill>
                <a:latin typeface="Consolas" pitchFamily="49" charset="0"/>
                <a:ea typeface="Times New Roman"/>
                <a:cs typeface="Consolas" pitchFamily="49" charset="0"/>
              </a:rPr>
              <a:t>'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lineChart</a:t>
            </a:r>
            <a:r>
              <a:rPr lang="en-US" sz="1100" dirty="0" smtClean="0">
                <a:solidFill>
                  <a:srgbClr val="A61717"/>
                </a:solidFill>
                <a:latin typeface="Consolas" pitchFamily="49" charset="0"/>
                <a:ea typeface="Times New Roman"/>
                <a:cs typeface="Consolas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, new 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XYChartFactory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LineChart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))</a:t>
            </a:r>
            <a:endParaRPr lang="de-DE" sz="11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       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registerFactory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smtClean="0">
                <a:solidFill>
                  <a:srgbClr val="A61717"/>
                </a:solidFill>
                <a:latin typeface="Consolas" pitchFamily="49" charset="0"/>
                <a:ea typeface="Times New Roman"/>
                <a:cs typeface="Consolas" pitchFamily="49" charset="0"/>
              </a:rPr>
              <a:t>'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areaChart</a:t>
            </a:r>
            <a:r>
              <a:rPr lang="en-US" sz="1100" dirty="0" smtClean="0">
                <a:solidFill>
                  <a:srgbClr val="A61717"/>
                </a:solidFill>
                <a:latin typeface="Consolas" pitchFamily="49" charset="0"/>
                <a:ea typeface="Times New Roman"/>
                <a:cs typeface="Consolas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, new 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XYChartFactory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AreaChart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))</a:t>
            </a:r>
            <a:endParaRPr lang="de-DE" sz="11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       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registerFactory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smtClean="0">
                <a:solidFill>
                  <a:srgbClr val="A61717"/>
                </a:solidFill>
                <a:latin typeface="Consolas" pitchFamily="49" charset="0"/>
                <a:ea typeface="Times New Roman"/>
                <a:cs typeface="Consolas" pitchFamily="49" charset="0"/>
              </a:rPr>
              <a:t>'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bubbleChart</a:t>
            </a:r>
            <a:r>
              <a:rPr lang="en-US" sz="1100" dirty="0" smtClean="0">
                <a:solidFill>
                  <a:srgbClr val="A61717"/>
                </a:solidFill>
                <a:latin typeface="Consolas" pitchFamily="49" charset="0"/>
                <a:ea typeface="Times New Roman"/>
                <a:cs typeface="Consolas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, new 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XYChartFactory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BubbleChart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))</a:t>
            </a:r>
            <a:endParaRPr lang="de-DE" sz="11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       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registerFactory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smtClean="0">
                <a:solidFill>
                  <a:srgbClr val="A61717"/>
                </a:solidFill>
                <a:latin typeface="Consolas" pitchFamily="49" charset="0"/>
                <a:ea typeface="Times New Roman"/>
                <a:cs typeface="Consolas" pitchFamily="49" charset="0"/>
              </a:rPr>
              <a:t>'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barChart</a:t>
            </a:r>
            <a:r>
              <a:rPr lang="en-US" sz="1100" dirty="0" smtClean="0">
                <a:solidFill>
                  <a:srgbClr val="A61717"/>
                </a:solidFill>
                <a:latin typeface="Consolas" pitchFamily="49" charset="0"/>
                <a:ea typeface="Times New Roman"/>
                <a:cs typeface="Consolas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, new 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XYChartFactory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BarChart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))</a:t>
            </a:r>
            <a:endParaRPr lang="de-DE" sz="11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       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registerFactory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smtClean="0">
                <a:solidFill>
                  <a:srgbClr val="A61717"/>
                </a:solidFill>
                <a:latin typeface="Consolas" pitchFamily="49" charset="0"/>
                <a:ea typeface="Times New Roman"/>
                <a:cs typeface="Consolas" pitchFamily="49" charset="0"/>
              </a:rPr>
              <a:t>'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scatterChart</a:t>
            </a:r>
            <a:r>
              <a:rPr lang="en-US" sz="1100" dirty="0" smtClean="0">
                <a:solidFill>
                  <a:srgbClr val="A61717"/>
                </a:solidFill>
                <a:latin typeface="Consolas" pitchFamily="49" charset="0"/>
                <a:ea typeface="Times New Roman"/>
                <a:cs typeface="Consolas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, new 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XYChartFactory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ScatterChart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))</a:t>
            </a:r>
            <a:endParaRPr lang="de-DE" sz="11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       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registerFactory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smtClean="0">
                <a:solidFill>
                  <a:srgbClr val="A61717"/>
                </a:solidFill>
                <a:latin typeface="Consolas" pitchFamily="49" charset="0"/>
                <a:ea typeface="Times New Roman"/>
                <a:cs typeface="Consolas" pitchFamily="49" charset="0"/>
              </a:rPr>
              <a:t>'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numberAxis</a:t>
            </a:r>
            <a:r>
              <a:rPr lang="en-US" sz="1100" dirty="0" smtClean="0">
                <a:solidFill>
                  <a:srgbClr val="A61717"/>
                </a:solidFill>
                <a:latin typeface="Consolas" pitchFamily="49" charset="0"/>
                <a:ea typeface="Times New Roman"/>
                <a:cs typeface="Consolas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, new 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AxisFactory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NumberAxis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))</a:t>
            </a:r>
            <a:endParaRPr lang="de-DE" sz="11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       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registerFactory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smtClean="0">
                <a:solidFill>
                  <a:srgbClr val="A61717"/>
                </a:solidFill>
                <a:latin typeface="Consolas" pitchFamily="49" charset="0"/>
                <a:ea typeface="Times New Roman"/>
                <a:cs typeface="Consolas" pitchFamily="49" charset="0"/>
              </a:rPr>
              <a:t>'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categoryAxis</a:t>
            </a:r>
            <a:r>
              <a:rPr lang="en-US" sz="1100" dirty="0" smtClean="0">
                <a:solidFill>
                  <a:srgbClr val="A61717"/>
                </a:solidFill>
                <a:latin typeface="Consolas" pitchFamily="49" charset="0"/>
                <a:ea typeface="Times New Roman"/>
                <a:cs typeface="Consolas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, new 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AxisFactory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CategoryAxis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))</a:t>
            </a:r>
            <a:endParaRPr lang="de-DE" sz="11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       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registerFactory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smtClean="0">
                <a:solidFill>
                  <a:srgbClr val="A61717"/>
                </a:solidFill>
                <a:latin typeface="Consolas" pitchFamily="49" charset="0"/>
                <a:ea typeface="Times New Roman"/>
                <a:cs typeface="Consolas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series</a:t>
            </a:r>
            <a:r>
              <a:rPr lang="en-US" sz="1100" dirty="0" smtClean="0">
                <a:solidFill>
                  <a:srgbClr val="A61717"/>
                </a:solidFill>
                <a:latin typeface="Consolas" pitchFamily="49" charset="0"/>
                <a:ea typeface="Times New Roman"/>
                <a:cs typeface="Consolas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, new 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XYSeriesFactory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())</a:t>
            </a:r>
            <a:endParaRPr lang="de-DE" sz="11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   }</a:t>
            </a:r>
            <a:endParaRPr lang="de-DE" sz="11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</a:t>
            </a:r>
            <a:endParaRPr lang="de-DE" sz="11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100" dirty="0" smtClean="0">
                <a:solidFill>
                  <a:srgbClr val="A6A6A6"/>
                </a:solidFill>
                <a:latin typeface="Consolas" pitchFamily="49" charset="0"/>
                <a:ea typeface="Times New Roman"/>
                <a:cs typeface="Consolas" pitchFamily="49" charset="0"/>
              </a:rPr>
              <a:t>[SNIP]</a:t>
            </a:r>
            <a:endParaRPr lang="de-DE" sz="11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   </a:t>
            </a:r>
            <a:endParaRPr lang="de-DE" sz="11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DE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de-DE" sz="110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4" name="Wolkenförmige Legende 3"/>
          <p:cNvSpPr/>
          <p:nvPr/>
        </p:nvSpPr>
        <p:spPr>
          <a:xfrm>
            <a:off x="6516216" y="2204864"/>
            <a:ext cx="2412776" cy="1800200"/>
          </a:xfrm>
          <a:prstGeom prst="cloudCallout">
            <a:avLst>
              <a:gd name="adj1" fmla="val -132696"/>
              <a:gd name="adj2" fmla="val -2032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Registrierung aller unterstützten Charts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 rot="21115340">
            <a:off x="1703932" y="5698020"/>
            <a:ext cx="5688632" cy="576064"/>
          </a:xfrm>
          <a:prstGeom prst="round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Besuchen Sie OPITZ CONSULTING am Stand 6.3!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Animationen mit </a:t>
            </a:r>
            <a:r>
              <a:rPr lang="de-DE" dirty="0" err="1" smtClean="0"/>
              <a:t>GroovyFX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GroovyFX</a:t>
            </a:r>
            <a:r>
              <a:rPr lang="de-DE" dirty="0" smtClean="0"/>
              <a:t> an Beispielen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TimelineBuilder</a:t>
            </a:r>
            <a:endParaRPr lang="de-DE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3258" t="25534" r="36875" b="9801"/>
          <a:stretch>
            <a:fillRect/>
          </a:stretch>
        </p:blipFill>
        <p:spPr bwMode="auto">
          <a:xfrm>
            <a:off x="1655676" y="1440160"/>
            <a:ext cx="5832648" cy="50851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Animationen mit </a:t>
            </a:r>
            <a:r>
              <a:rPr lang="de-DE" dirty="0" err="1" smtClean="0"/>
              <a:t>GroovyFX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763" indent="17463"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GroovyFX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sgb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SceneGraphBuilder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sgb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stage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"Move!"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400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400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visible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err="1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fill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greenyellow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redCircle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sgb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radius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25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fill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red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 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timeline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cycleCount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indefinite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autoReverse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err="1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800.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ms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change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redCircle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err="1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layoutX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200 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tween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easeboth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change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redCircle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err="1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layoutY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200 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tween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easeboth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change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redCircle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err="1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scaleX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change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redCircle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err="1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scaleY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}.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play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​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Animationen mit </a:t>
            </a:r>
            <a:r>
              <a:rPr lang="de-DE" dirty="0" err="1" smtClean="0"/>
              <a:t>GroovyFX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763" indent="17463"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GroovyFX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sgb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SceneGraphBuilder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sgb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stage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"Move!"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400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400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visible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err="1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fill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greenyellow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redCircle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sgb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radius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25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fill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red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 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timeline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cycleCount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indefinite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autoReverse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err="1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800.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ms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change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redCircle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err="1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layoutX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200 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tween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easeboth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change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redCircle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err="1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layoutY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200 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tween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easeboth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change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redCircle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err="1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scaleX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change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redCircle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err="1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scaleY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}.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play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​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hteckige Legende 4"/>
          <p:cNvSpPr/>
          <p:nvPr/>
        </p:nvSpPr>
        <p:spPr>
          <a:xfrm>
            <a:off x="4499992" y="1412776"/>
            <a:ext cx="4104456" cy="792088"/>
          </a:xfrm>
          <a:prstGeom prst="wedgeRectCallout">
            <a:avLst>
              <a:gd name="adj1" fmla="val -78227"/>
              <a:gd name="adj2" fmla="val 24012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Einfache Syntax zur Beschreibung von Animationen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Animationen mit </a:t>
            </a:r>
            <a:r>
              <a:rPr lang="de-DE" dirty="0" err="1" smtClean="0"/>
              <a:t>GroovyFX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763" indent="17463"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GroovyFX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sgb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SceneGraphBuilder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sgb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stage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"Move!"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400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400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visible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err="1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fill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greenyellow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redCircle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sgb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radius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25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fill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red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 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timeline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cycleCount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indefinite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autoReverse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err="1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800.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ms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change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redCircle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err="1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layoutX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200 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tween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easeboth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change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redCircle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err="1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layoutY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200 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tween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easeboth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change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redCircle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err="1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scaleX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change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redCircle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err="1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scaleY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}.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play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​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hteckige Legende 4"/>
          <p:cNvSpPr/>
          <p:nvPr/>
        </p:nvSpPr>
        <p:spPr>
          <a:xfrm>
            <a:off x="3995936" y="5445224"/>
            <a:ext cx="4104456" cy="792088"/>
          </a:xfrm>
          <a:prstGeom prst="wedgeRectCallout">
            <a:avLst>
              <a:gd name="adj1" fmla="val -69139"/>
              <a:gd name="adj2" fmla="val -1213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DSL zur Beschreibung der </a:t>
            </a:r>
            <a:r>
              <a:rPr lang="de-DE" dirty="0" err="1" smtClean="0">
                <a:solidFill>
                  <a:schemeClr val="tx1"/>
                </a:solidFill>
              </a:rPr>
              <a:t>KeyFrames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Animationen mit </a:t>
            </a:r>
            <a:r>
              <a:rPr lang="de-DE" dirty="0" err="1" smtClean="0"/>
              <a:t>GroovyFX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763" indent="17463"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GroovyFX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sgb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SceneGraphBuilder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sgb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stage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"Move!"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400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400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visible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err="1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fill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greenyellow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redCircle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sgb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radius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25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fill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red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 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timeline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cycleCount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indefinite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autoReverse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err="1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800.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ms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change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redCircle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err="1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layoutX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200 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tween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easeboth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change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redCircle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err="1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layoutY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200 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tween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easeboth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change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redCircle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err="1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scaleX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change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redCircle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err="1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scaleY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}.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play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​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hteckige Legende 4"/>
          <p:cNvSpPr/>
          <p:nvPr/>
        </p:nvSpPr>
        <p:spPr>
          <a:xfrm>
            <a:off x="2843808" y="5517232"/>
            <a:ext cx="4104456" cy="792088"/>
          </a:xfrm>
          <a:prstGeom prst="wedgeRectCallout">
            <a:avLst>
              <a:gd name="adj1" fmla="val 44597"/>
              <a:gd name="adj2" fmla="val -18367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Optionale Angabe der Interpolation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Animationen mit </a:t>
            </a:r>
            <a:r>
              <a:rPr lang="de-DE" dirty="0" err="1" smtClean="0"/>
              <a:t>GroovyFx</a:t>
            </a:r>
            <a:endParaRPr lang="de-DE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2060848"/>
            <a:ext cx="3810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060848"/>
            <a:ext cx="3810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feld 5"/>
          <p:cNvSpPr txBox="1"/>
          <p:nvPr/>
        </p:nvSpPr>
        <p:spPr>
          <a:xfrm>
            <a:off x="2843808" y="6381328"/>
            <a:ext cx="615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Zum Ausprobieren: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gradle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MovingBallSample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Events mit </a:t>
            </a:r>
            <a:r>
              <a:rPr lang="de-DE" dirty="0" err="1" smtClean="0"/>
              <a:t>GroovyFX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GroovyFX</a:t>
            </a:r>
            <a:r>
              <a:rPr lang="de-DE" dirty="0" smtClean="0"/>
              <a:t> an Beispielen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Events mit Groovy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4625" t="20650" r="43000" b="28886"/>
          <a:stretch>
            <a:fillRect/>
          </a:stretch>
        </p:blipFill>
        <p:spPr bwMode="auto">
          <a:xfrm>
            <a:off x="539552" y="1268760"/>
            <a:ext cx="6048672" cy="5067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Wolkenförmige Legende 6"/>
          <p:cNvSpPr/>
          <p:nvPr/>
        </p:nvSpPr>
        <p:spPr>
          <a:xfrm>
            <a:off x="5796136" y="2276872"/>
            <a:ext cx="3074640" cy="1296144"/>
          </a:xfrm>
          <a:prstGeom prst="cloudCallout">
            <a:avLst>
              <a:gd name="adj1" fmla="val -73661"/>
              <a:gd name="adj2" fmla="val 8013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Registrierung der Events in </a:t>
            </a:r>
            <a:r>
              <a:rPr lang="de-DE" dirty="0" err="1" smtClean="0">
                <a:solidFill>
                  <a:schemeClr val="tx1"/>
                </a:solidFill>
              </a:rPr>
              <a:t>SceneGraphBuilder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Events mit </a:t>
            </a:r>
            <a:r>
              <a:rPr lang="de-DE" dirty="0" err="1" smtClean="0"/>
              <a:t>GroovyFX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GroovyFX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SceneGraphBuilder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stage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err="1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Vanishing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...'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show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err="1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fill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groovyblue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400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400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centerX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centerY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radius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175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fill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greenyellow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onMouseClicked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{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timeline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 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3.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     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change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source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radiusProperty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         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         }.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play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 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​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hteckige Legende 9"/>
          <p:cNvSpPr/>
          <p:nvPr/>
        </p:nvSpPr>
        <p:spPr>
          <a:xfrm>
            <a:off x="3779912" y="5445224"/>
            <a:ext cx="4176464" cy="864096"/>
          </a:xfrm>
          <a:prstGeom prst="wedgeRectCallout">
            <a:avLst>
              <a:gd name="adj1" fmla="val -77072"/>
              <a:gd name="adj2" fmla="val -1755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Kompakte Event-Syntax als Groovy-</a:t>
            </a:r>
            <a:r>
              <a:rPr lang="de-DE" dirty="0" err="1" smtClean="0">
                <a:solidFill>
                  <a:schemeClr val="tx1"/>
                </a:solidFill>
              </a:rPr>
              <a:t>Closure</a:t>
            </a:r>
            <a:r>
              <a:rPr lang="de-DE" dirty="0" smtClean="0">
                <a:solidFill>
                  <a:schemeClr val="tx1"/>
                </a:solidFill>
              </a:rPr>
              <a:t> mit optionalem Zugriff auf das Event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 und Ziele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273050" algn="l">
              <a:buFont typeface="Arial" pitchFamily="34" charset="0"/>
              <a:buChar char="•"/>
            </a:pPr>
            <a:r>
              <a:rPr lang="de-DE" dirty="0" smtClean="0"/>
              <a:t>Groovy Basics</a:t>
            </a:r>
          </a:p>
          <a:p>
            <a:pPr indent="273050" algn="l">
              <a:buFont typeface="Arial" pitchFamily="34" charset="0"/>
              <a:buChar char="•"/>
            </a:pPr>
            <a:r>
              <a:rPr lang="de-DE" dirty="0" smtClean="0"/>
              <a:t>Was ist </a:t>
            </a:r>
            <a:r>
              <a:rPr lang="de-DE" dirty="0" err="1" smtClean="0"/>
              <a:t>GroovyFX</a:t>
            </a:r>
            <a:r>
              <a:rPr lang="de-DE" dirty="0" smtClean="0"/>
              <a:t>?</a:t>
            </a:r>
          </a:p>
          <a:p>
            <a:pPr indent="273050" algn="l">
              <a:buFont typeface="Arial" pitchFamily="34" charset="0"/>
              <a:buChar char="•"/>
            </a:pPr>
            <a:r>
              <a:rPr lang="de-DE" dirty="0" err="1" smtClean="0"/>
              <a:t>GroovyFX</a:t>
            </a:r>
            <a:r>
              <a:rPr lang="de-DE" dirty="0" smtClean="0"/>
              <a:t> an Beispielen</a:t>
            </a:r>
          </a:p>
          <a:p>
            <a:pPr lvl="1" indent="273050" algn="l">
              <a:buFont typeface="Arial" pitchFamily="34" charset="0"/>
              <a:buChar char="•"/>
            </a:pPr>
            <a:r>
              <a:rPr lang="de-DE" dirty="0" smtClean="0"/>
              <a:t>Properties</a:t>
            </a:r>
          </a:p>
          <a:p>
            <a:pPr lvl="1" indent="273050" algn="l">
              <a:buFont typeface="Arial" pitchFamily="34" charset="0"/>
              <a:buChar char="•"/>
            </a:pPr>
            <a:r>
              <a:rPr lang="de-DE" dirty="0" err="1" smtClean="0"/>
              <a:t>Building</a:t>
            </a:r>
            <a:r>
              <a:rPr lang="de-DE" dirty="0" smtClean="0"/>
              <a:t> DSL</a:t>
            </a:r>
          </a:p>
          <a:p>
            <a:pPr lvl="1" indent="273050" algn="l">
              <a:buFont typeface="Arial" pitchFamily="34" charset="0"/>
              <a:buChar char="•"/>
            </a:pPr>
            <a:r>
              <a:rPr lang="de-DE" dirty="0" smtClean="0"/>
              <a:t>Animationen</a:t>
            </a:r>
          </a:p>
          <a:p>
            <a:pPr lvl="1" indent="273050" algn="l">
              <a:buFont typeface="Arial" pitchFamily="34" charset="0"/>
              <a:buChar char="•"/>
            </a:pPr>
            <a:r>
              <a:rPr lang="de-DE" dirty="0" smtClean="0"/>
              <a:t>Events</a:t>
            </a:r>
          </a:p>
          <a:p>
            <a:pPr indent="273050" algn="l">
              <a:buFont typeface="Arial" pitchFamily="34" charset="0"/>
              <a:buChar char="•"/>
            </a:pPr>
            <a:r>
              <a:rPr lang="de-DE" dirty="0" smtClean="0"/>
              <a:t>Fazit</a:t>
            </a:r>
            <a:endParaRPr lang="de-DE" dirty="0"/>
          </a:p>
        </p:txBody>
      </p:sp>
    </p:spTree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Events mit Groovy</a:t>
            </a:r>
            <a:endParaRPr lang="de-DE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777206"/>
            <a:ext cx="3962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feld 5"/>
          <p:cNvSpPr txBox="1"/>
          <p:nvPr/>
        </p:nvSpPr>
        <p:spPr>
          <a:xfrm>
            <a:off x="2843808" y="6381328"/>
            <a:ext cx="615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Zum Ausprobieren: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gradle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VanishingCircleSample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Fazit</a:t>
            </a:r>
            <a:endParaRPr lang="de-DE" dirty="0"/>
          </a:p>
        </p:txBody>
      </p:sp>
      <p:pic>
        <p:nvPicPr>
          <p:cNvPr id="6" name="Inhaltsplatzhalter 5" descr="puzzle01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19672" y="2492896"/>
            <a:ext cx="5904656" cy="3554344"/>
          </a:xfrm>
        </p:spPr>
      </p:pic>
      <p:sp>
        <p:nvSpPr>
          <p:cNvPr id="4" name="Textfeld 3"/>
          <p:cNvSpPr txBox="1"/>
          <p:nvPr/>
        </p:nvSpPr>
        <p:spPr>
          <a:xfrm>
            <a:off x="791580" y="1693257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“Our goal with </a:t>
            </a:r>
            <a:r>
              <a:rPr lang="en-US" sz="2400" i="1" dirty="0" err="1" smtClean="0"/>
              <a:t>GroovyFX</a:t>
            </a:r>
            <a:r>
              <a:rPr lang="en-US" sz="2400" i="1" dirty="0" smtClean="0"/>
              <a:t> is to make it fun and easy to write client Java applications. So join in!” </a:t>
            </a:r>
            <a:r>
              <a:rPr lang="en-US" sz="2400" dirty="0" smtClean="0"/>
              <a:t>-- Dean Iverson</a:t>
            </a:r>
          </a:p>
          <a:p>
            <a:endParaRPr lang="de-DE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 Netz...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23410" y="1628750"/>
            <a:ext cx="84971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de-DE" sz="2400" b="1" dirty="0" smtClean="0"/>
              <a:t>Groovy und </a:t>
            </a:r>
            <a:r>
              <a:rPr lang="de-DE" sz="2400" b="1" dirty="0" err="1" smtClean="0"/>
              <a:t>GroovyFX</a:t>
            </a:r>
            <a:endParaRPr lang="de-DE" sz="2400" b="1" dirty="0" smtClean="0"/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2"/>
              </a:rPr>
              <a:t>http://groovy.codehaus.org</a:t>
            </a:r>
            <a:r>
              <a:rPr lang="de-DE" sz="2400" dirty="0" smtClean="0"/>
              <a:t> 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3"/>
              </a:rPr>
              <a:t>http://groovy.codehaus.org/GroovyFX</a:t>
            </a:r>
            <a:r>
              <a:rPr lang="de-DE" sz="2400" dirty="0" smtClean="0"/>
              <a:t> 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4"/>
              </a:rPr>
              <a:t>http://fxexperience.com</a:t>
            </a:r>
            <a:endParaRPr lang="de-DE" sz="2400" dirty="0" smtClean="0"/>
          </a:p>
          <a:p>
            <a:pPr algn="ctr">
              <a:lnSpc>
                <a:spcPct val="120000"/>
              </a:lnSpc>
            </a:pPr>
            <a:endParaRPr lang="de-DE" sz="2400" dirty="0" smtClean="0"/>
          </a:p>
          <a:p>
            <a:pPr algn="ctr">
              <a:lnSpc>
                <a:spcPct val="120000"/>
              </a:lnSpc>
            </a:pPr>
            <a:r>
              <a:rPr lang="de-DE" sz="2400" b="1" dirty="0" smtClean="0"/>
              <a:t>Beispiele: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5"/>
              </a:rPr>
              <a:t>https://github.com/codescape/presentations</a:t>
            </a:r>
            <a:endParaRPr lang="de-DE" sz="2400" dirty="0" smtClean="0"/>
          </a:p>
          <a:p>
            <a:pPr algn="ctr">
              <a:lnSpc>
                <a:spcPct val="120000"/>
              </a:lnSpc>
            </a:pPr>
            <a:endParaRPr lang="de-DE" sz="2400" b="1" dirty="0" smtClean="0"/>
          </a:p>
          <a:p>
            <a:pPr algn="ctr">
              <a:lnSpc>
                <a:spcPct val="120000"/>
              </a:lnSpc>
            </a:pPr>
            <a:r>
              <a:rPr lang="de-DE" sz="2400" b="1" dirty="0" err="1" smtClean="0"/>
              <a:t>Twitter</a:t>
            </a:r>
            <a:r>
              <a:rPr lang="de-DE" sz="2400" b="1" dirty="0" smtClean="0"/>
              <a:t>: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6"/>
              </a:rPr>
              <a:t>@</a:t>
            </a:r>
            <a:r>
              <a:rPr lang="de-DE" sz="2400" dirty="0" err="1" smtClean="0">
                <a:hlinkClick r:id="rId6"/>
              </a:rPr>
              <a:t>stefanglase</a:t>
            </a:r>
            <a:endParaRPr lang="de-DE" sz="2400" dirty="0"/>
          </a:p>
        </p:txBody>
      </p:sp>
    </p:spTree>
    <p:extLst>
      <p:ext uri="{BB962C8B-B14F-4D97-AF65-F5344CB8AC3E}">
        <p14:creationId xmlns="" xmlns:p14="http://schemas.microsoft.com/office/powerpoint/2010/main" val="1364891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 und Antworten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60000" y="216000"/>
            <a:ext cx="8172440" cy="864000"/>
          </a:xfrm>
        </p:spPr>
        <p:txBody>
          <a:bodyPr/>
          <a:lstStyle/>
          <a:p>
            <a:r>
              <a:rPr lang="de-DE" dirty="0" smtClean="0"/>
              <a:t>Ihr Ansprechpartner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57158" y="1844824"/>
            <a:ext cx="6715172" cy="428628"/>
          </a:xfrm>
        </p:spPr>
        <p:txBody>
          <a:bodyPr>
            <a:noAutofit/>
          </a:bodyPr>
          <a:lstStyle/>
          <a:p>
            <a:r>
              <a:rPr sz="2800" dirty="0" smtClean="0"/>
              <a:t>Stefan Glase, Senior Consultant</a:t>
            </a:r>
            <a:endParaRPr lang="de-DE" sz="280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57188" y="2574032"/>
            <a:ext cx="6715142" cy="1143000"/>
          </a:xfrm>
        </p:spPr>
        <p:txBody>
          <a:bodyPr>
            <a:noAutofit/>
          </a:bodyPr>
          <a:lstStyle/>
          <a:p>
            <a:r>
              <a:rPr sz="2000" dirty="0" smtClean="0"/>
              <a:t>OPITZ CONSULTING Gummersbach GmbH</a:t>
            </a:r>
            <a:br>
              <a:rPr sz="2000" dirty="0" smtClean="0"/>
            </a:br>
            <a:r>
              <a:rPr sz="2000" dirty="0" smtClean="0">
                <a:solidFill>
                  <a:schemeClr val="accent6"/>
                </a:solidFill>
                <a:hlinkClick r:id="rId3"/>
              </a:rPr>
              <a:t>stefan.glase@opitz-consulting.com</a:t>
            </a:r>
            <a:r>
              <a:rPr sz="2000" dirty="0" smtClean="0">
                <a:solidFill>
                  <a:schemeClr val="accent6"/>
                </a:solidFill>
              </a:rPr>
              <a:t/>
            </a:r>
            <a:br>
              <a:rPr sz="2000" dirty="0" smtClean="0">
                <a:solidFill>
                  <a:schemeClr val="accent6"/>
                </a:solidFill>
              </a:rPr>
            </a:br>
            <a:r>
              <a:rPr sz="2000" dirty="0" err="1" smtClean="0"/>
              <a:t>Telefon</a:t>
            </a:r>
            <a:r>
              <a:rPr lang="de-DE" sz="2000" dirty="0" smtClean="0"/>
              <a:t>:</a:t>
            </a:r>
            <a:r>
              <a:rPr sz="2000" dirty="0" smtClean="0"/>
              <a:t>	+49 2261 60 01</a:t>
            </a:r>
            <a:r>
              <a:rPr lang="de-DE" sz="2000" dirty="0" smtClean="0"/>
              <a:t>-</a:t>
            </a:r>
            <a:r>
              <a:rPr sz="2000" dirty="0" smtClean="0"/>
              <a:t>1093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err="1" smtClean="0"/>
              <a:t>Twitter</a:t>
            </a:r>
            <a:r>
              <a:rPr lang="de-DE" sz="2000" dirty="0" smtClean="0"/>
              <a:t>:	@</a:t>
            </a:r>
            <a:r>
              <a:rPr lang="de-DE" sz="2000" dirty="0" err="1" smtClean="0"/>
              <a:t>stefanglase</a:t>
            </a:r>
            <a:endParaRPr lang="de-DE" sz="2000" dirty="0"/>
          </a:p>
        </p:txBody>
      </p:sp>
      <p:grpSp>
        <p:nvGrpSpPr>
          <p:cNvPr id="2" name="Gruppieren 14"/>
          <p:cNvGrpSpPr/>
          <p:nvPr/>
        </p:nvGrpSpPr>
        <p:grpSpPr>
          <a:xfrm>
            <a:off x="-3071866" y="3500438"/>
            <a:ext cx="2714644" cy="2714644"/>
            <a:chOff x="-3071866" y="3500438"/>
            <a:chExt cx="2714644" cy="2714644"/>
          </a:xfrm>
        </p:grpSpPr>
        <p:sp>
          <p:nvSpPr>
            <p:cNvPr id="16" name="Rechteck 4"/>
            <p:cNvSpPr/>
            <p:nvPr/>
          </p:nvSpPr>
          <p:spPr>
            <a:xfrm>
              <a:off x="-3071866" y="3500438"/>
              <a:ext cx="2714644" cy="271464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b="1" dirty="0" smtClean="0"/>
                <a:t>Design:</a:t>
              </a:r>
            </a:p>
            <a:p>
              <a:pPr marL="173038" indent="-173038">
                <a:buFont typeface="Arial" pitchFamily="34" charset="0"/>
                <a:buChar char="•"/>
              </a:pPr>
              <a:r>
                <a:rPr lang="de-DE" sz="1400" dirty="0" smtClean="0"/>
                <a:t>Das </a:t>
              </a:r>
              <a:r>
                <a:rPr lang="de-DE" sz="1400" b="1" dirty="0" smtClean="0"/>
                <a:t>Farbschema</a:t>
              </a:r>
              <a:r>
                <a:rPr lang="de-DE" sz="1400" dirty="0" smtClean="0"/>
                <a:t> ist im Design als „OC 2009“ hinterlegt.</a:t>
              </a:r>
            </a:p>
            <a:p>
              <a:pPr marL="173038" indent="-173038">
                <a:buFont typeface="Arial" pitchFamily="34" charset="0"/>
                <a:buChar char="•"/>
              </a:pPr>
              <a:r>
                <a:rPr lang="de-DE" sz="1400" dirty="0" smtClean="0"/>
                <a:t>Ebenso sind die </a:t>
              </a:r>
              <a:r>
                <a:rPr lang="de-DE" sz="1400" b="1" dirty="0" smtClean="0"/>
                <a:t>Schriftarten</a:t>
              </a:r>
              <a:r>
                <a:rPr lang="de-DE" sz="1400" dirty="0" smtClean="0"/>
                <a:t> als „OC 2009“ hinterlegt.</a:t>
              </a:r>
            </a:p>
            <a:p>
              <a:pPr marL="173038" indent="-173038">
                <a:buFont typeface="Arial" pitchFamily="34" charset="0"/>
                <a:buChar char="•"/>
              </a:pPr>
              <a:r>
                <a:rPr lang="de-DE" sz="1400" dirty="0" smtClean="0"/>
                <a:t>Die  Standardfarben sind:</a:t>
              </a:r>
            </a:p>
            <a:p>
              <a:r>
                <a:rPr lang="de-DE" sz="1400" dirty="0" smtClean="0"/>
                <a:t> </a:t>
              </a:r>
              <a:endParaRPr lang="de-DE" sz="1400" dirty="0"/>
            </a:p>
          </p:txBody>
        </p:sp>
        <p:sp>
          <p:nvSpPr>
            <p:cNvPr id="17" name="Rectangle 71"/>
            <p:cNvSpPr>
              <a:spLocks noChangeArrowheads="1"/>
            </p:cNvSpPr>
            <p:nvPr/>
          </p:nvSpPr>
          <p:spPr bwMode="auto">
            <a:xfrm>
              <a:off x="-1928858" y="5691206"/>
              <a:ext cx="382587" cy="381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18" name="Rectangle 72"/>
            <p:cNvSpPr>
              <a:spLocks noChangeArrowheads="1"/>
            </p:cNvSpPr>
            <p:nvPr/>
          </p:nvSpPr>
          <p:spPr bwMode="auto">
            <a:xfrm>
              <a:off x="-1428792" y="5691206"/>
              <a:ext cx="381000" cy="381000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19" name="Rectangle 73"/>
            <p:cNvSpPr>
              <a:spLocks noChangeArrowheads="1"/>
            </p:cNvSpPr>
            <p:nvPr/>
          </p:nvSpPr>
          <p:spPr bwMode="auto">
            <a:xfrm>
              <a:off x="-2928990" y="5691206"/>
              <a:ext cx="381000" cy="381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0" name="Rectangle 74"/>
            <p:cNvSpPr>
              <a:spLocks noChangeArrowheads="1"/>
            </p:cNvSpPr>
            <p:nvPr/>
          </p:nvSpPr>
          <p:spPr bwMode="auto">
            <a:xfrm>
              <a:off x="-2428924" y="5191140"/>
              <a:ext cx="381000" cy="3810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1" name="Rectangle 75"/>
            <p:cNvSpPr>
              <a:spLocks noChangeArrowheads="1"/>
            </p:cNvSpPr>
            <p:nvPr/>
          </p:nvSpPr>
          <p:spPr bwMode="auto">
            <a:xfrm>
              <a:off x="-1928858" y="519114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2" name="Rectangle 77"/>
            <p:cNvSpPr>
              <a:spLocks noChangeArrowheads="1"/>
            </p:cNvSpPr>
            <p:nvPr/>
          </p:nvSpPr>
          <p:spPr bwMode="auto">
            <a:xfrm>
              <a:off x="-2928990" y="519114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3" name="Rectangle 78"/>
            <p:cNvSpPr>
              <a:spLocks noChangeArrowheads="1"/>
            </p:cNvSpPr>
            <p:nvPr/>
          </p:nvSpPr>
          <p:spPr bwMode="auto">
            <a:xfrm>
              <a:off x="-2428924" y="5691206"/>
              <a:ext cx="381000" cy="3810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4" name="Rectangle 79"/>
            <p:cNvSpPr>
              <a:spLocks noChangeArrowheads="1"/>
            </p:cNvSpPr>
            <p:nvPr/>
          </p:nvSpPr>
          <p:spPr bwMode="auto">
            <a:xfrm>
              <a:off x="-1428792" y="5191140"/>
              <a:ext cx="381000" cy="381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5" name="Rectangle 80"/>
            <p:cNvSpPr>
              <a:spLocks noChangeArrowheads="1"/>
            </p:cNvSpPr>
            <p:nvPr/>
          </p:nvSpPr>
          <p:spPr bwMode="auto">
            <a:xfrm>
              <a:off x="-928726" y="5191140"/>
              <a:ext cx="381000" cy="38100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</p:grpSp>
      <p:pic>
        <p:nvPicPr>
          <p:cNvPr id="29" name="Bildplatzhalter 28" descr="opitz_glase-2754-jax.jpg"/>
          <p:cNvPicPr>
            <a:picLocks noGrp="1" noChangeAspect="1"/>
          </p:cNvPicPr>
          <p:nvPr>
            <p:ph type="pic" sz="quarter" idx="12"/>
          </p:nvPr>
        </p:nvPicPr>
        <p:blipFill>
          <a:blip r:embed="rId4" cstate="print"/>
          <a:srcRect l="10504" r="11606"/>
          <a:stretch>
            <a:fillRect/>
          </a:stretch>
        </p:blipFill>
        <p:spPr>
          <a:xfrm>
            <a:off x="7155966" y="1844824"/>
            <a:ext cx="1448482" cy="1859668"/>
          </a:xfrm>
        </p:spPr>
      </p:pic>
      <p:grpSp>
        <p:nvGrpSpPr>
          <p:cNvPr id="27" name="Gruppieren 26"/>
          <p:cNvGrpSpPr/>
          <p:nvPr/>
        </p:nvGrpSpPr>
        <p:grpSpPr>
          <a:xfrm>
            <a:off x="3308459" y="4867724"/>
            <a:ext cx="2527083" cy="1657620"/>
            <a:chOff x="6365397" y="4939732"/>
            <a:chExt cx="2527083" cy="1657620"/>
          </a:xfrm>
        </p:grpSpPr>
        <p:grpSp>
          <p:nvGrpSpPr>
            <p:cNvPr id="3" name="Gruppieren 41"/>
            <p:cNvGrpSpPr/>
            <p:nvPr/>
          </p:nvGrpSpPr>
          <p:grpSpPr>
            <a:xfrm>
              <a:off x="6365397" y="4939732"/>
              <a:ext cx="2527083" cy="1615455"/>
              <a:chOff x="368057" y="4365104"/>
              <a:chExt cx="2934748" cy="1615455"/>
            </a:xfrm>
          </p:grpSpPr>
          <p:sp>
            <p:nvSpPr>
              <p:cNvPr id="43" name="Textfeld 42"/>
              <p:cNvSpPr txBox="1"/>
              <p:nvPr/>
            </p:nvSpPr>
            <p:spPr>
              <a:xfrm>
                <a:off x="751891" y="4403204"/>
                <a:ext cx="2550914" cy="157735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sz="1100" b="1" dirty="0" smtClean="0"/>
                  <a:t>youtube.com/</a:t>
                </a:r>
                <a:r>
                  <a:rPr lang="de-DE" sz="1100" b="1" dirty="0" err="1" smtClean="0"/>
                  <a:t>opitzconsulting</a:t>
                </a:r>
                <a:endParaRPr lang="de-DE" sz="1100" b="1" dirty="0" smtClean="0"/>
              </a:p>
              <a:p>
                <a:endParaRPr lang="de-DE" sz="650" b="1" dirty="0" smtClean="0"/>
              </a:p>
              <a:p>
                <a:endParaRPr lang="de-DE" sz="1100" b="1" dirty="0" smtClean="0"/>
              </a:p>
              <a:p>
                <a:r>
                  <a:rPr lang="de-DE" sz="1100" b="1" dirty="0" smtClean="0"/>
                  <a:t>slideshare.net/</a:t>
                </a:r>
                <a:r>
                  <a:rPr lang="de-DE" sz="1100" b="1" dirty="0" err="1" smtClean="0"/>
                  <a:t>opitzconsulting</a:t>
                </a:r>
                <a:endParaRPr lang="de-DE" sz="1100" b="1" dirty="0" smtClean="0"/>
              </a:p>
              <a:p>
                <a:endParaRPr lang="de-DE" sz="650" b="1" dirty="0"/>
              </a:p>
              <a:p>
                <a:endParaRPr lang="de-DE" sz="1100" b="1" dirty="0" smtClean="0"/>
              </a:p>
              <a:p>
                <a:r>
                  <a:rPr lang="de-DE" sz="1100" b="1" dirty="0" smtClean="0"/>
                  <a:t>xing.com/group-51062.460375</a:t>
                </a:r>
              </a:p>
              <a:p>
                <a:endParaRPr lang="de-DE" sz="650" b="1" dirty="0" smtClean="0"/>
              </a:p>
              <a:p>
                <a:endParaRPr lang="de-DE" sz="1100" b="1" dirty="0" smtClean="0"/>
              </a:p>
              <a:p>
                <a:r>
                  <a:rPr lang="de-DE" sz="1100" b="1" dirty="0" smtClean="0"/>
                  <a:t>twitter.com/OC_WIRE</a:t>
                </a:r>
                <a:endParaRPr lang="de-DE" sz="1100" b="1" dirty="0"/>
              </a:p>
            </p:txBody>
          </p:sp>
          <p:pic>
            <p:nvPicPr>
              <p:cNvPr id="44" name="Grafik 4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057" y="4801807"/>
                <a:ext cx="360000" cy="355385"/>
              </a:xfrm>
              <a:prstGeom prst="rect">
                <a:avLst/>
              </a:prstGeom>
            </p:spPr>
          </p:pic>
          <p:pic>
            <p:nvPicPr>
              <p:cNvPr id="45" name="Grafik 4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057" y="5233727"/>
                <a:ext cx="360000" cy="356949"/>
              </a:xfrm>
              <a:prstGeom prst="rect">
                <a:avLst/>
              </a:prstGeom>
            </p:spPr>
          </p:pic>
          <p:pic>
            <p:nvPicPr>
              <p:cNvPr id="46" name="Grafik 4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057" y="4365104"/>
                <a:ext cx="360000" cy="357966"/>
              </a:xfrm>
              <a:prstGeom prst="rect">
                <a:avLst/>
              </a:prstGeom>
            </p:spPr>
          </p:pic>
        </p:grpSp>
        <p:pic>
          <p:nvPicPr>
            <p:cNvPr id="26" name="Grafik 25">
              <a:hlinkClick r:id="rId8"/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372200" y="6237312"/>
              <a:ext cx="309600" cy="360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10748724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Groovy Basics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Groovy?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55600" indent="-355600" algn="l">
              <a:buFont typeface="Arial" pitchFamily="34" charset="0"/>
              <a:buChar char="•"/>
            </a:pPr>
            <a:r>
              <a:rPr lang="de-DE" dirty="0" smtClean="0"/>
              <a:t>Dynamische Sprache für die Java Virtual </a:t>
            </a:r>
            <a:r>
              <a:rPr lang="de-DE" dirty="0" err="1" smtClean="0"/>
              <a:t>Machine</a:t>
            </a:r>
            <a:r>
              <a:rPr lang="de-DE" dirty="0" smtClean="0"/>
              <a:t> (JVM)</a:t>
            </a:r>
          </a:p>
          <a:p>
            <a:pPr marL="355600" indent="-355600" algn="l">
              <a:buFont typeface="Arial" pitchFamily="34" charset="0"/>
              <a:buChar char="•"/>
            </a:pPr>
            <a:r>
              <a:rPr lang="de-DE" dirty="0" smtClean="0"/>
              <a:t>Nahtlose Integration existierender Java Klassen und Bibliotheken</a:t>
            </a:r>
          </a:p>
          <a:p>
            <a:pPr marL="355600" indent="-355600" algn="l">
              <a:buFont typeface="Arial" pitchFamily="34" charset="0"/>
              <a:buChar char="•"/>
            </a:pPr>
            <a:endParaRPr lang="de-DE" dirty="0" smtClean="0"/>
          </a:p>
          <a:p>
            <a:pPr marL="355600" indent="-355600" algn="l">
              <a:buFont typeface="Arial" pitchFamily="34" charset="0"/>
              <a:buChar char="•"/>
            </a:pPr>
            <a:endParaRPr lang="de-DE" dirty="0" smtClean="0"/>
          </a:p>
          <a:p>
            <a:pPr marL="355600" indent="-355600" algn="l">
              <a:buFont typeface="Arial" pitchFamily="34" charset="0"/>
              <a:buChar char="•"/>
            </a:pPr>
            <a:endParaRPr lang="de-DE" dirty="0" smtClean="0"/>
          </a:p>
          <a:p>
            <a:pPr marL="355600" indent="-355600" algn="l">
              <a:buFont typeface="Arial" pitchFamily="34" charset="0"/>
              <a:buChar char="•"/>
            </a:pPr>
            <a:endParaRPr lang="de-DE" dirty="0" smtClean="0"/>
          </a:p>
          <a:p>
            <a:pPr marL="355600" indent="-355600" algn="l">
              <a:buFont typeface="Arial" pitchFamily="34" charset="0"/>
              <a:buChar char="•"/>
            </a:pPr>
            <a:endParaRPr lang="de-DE" dirty="0" smtClean="0"/>
          </a:p>
          <a:p>
            <a:pPr marL="355600" indent="-355600" algn="l">
              <a:buFont typeface="Arial" pitchFamily="34" charset="0"/>
              <a:buChar char="•"/>
            </a:pPr>
            <a:endParaRPr lang="de-DE" dirty="0" smtClean="0"/>
          </a:p>
          <a:p>
            <a:pPr marL="355600" indent="-355600" algn="l">
              <a:buFont typeface="Arial" pitchFamily="34" charset="0"/>
              <a:buChar char="•"/>
            </a:pPr>
            <a:r>
              <a:rPr lang="de-DE" dirty="0" smtClean="0"/>
              <a:t>Vereinfachtes Testen dank Power </a:t>
            </a:r>
            <a:r>
              <a:rPr lang="de-DE" dirty="0" err="1" smtClean="0"/>
              <a:t>Asserts</a:t>
            </a:r>
            <a:r>
              <a:rPr lang="de-DE" dirty="0" smtClean="0"/>
              <a:t> und </a:t>
            </a:r>
            <a:r>
              <a:rPr lang="de-DE" dirty="0" err="1" smtClean="0"/>
              <a:t>Mocking</a:t>
            </a:r>
            <a:endParaRPr lang="de-DE" dirty="0" smtClean="0"/>
          </a:p>
          <a:p>
            <a:pPr marL="355600" indent="-355600" algn="l">
              <a:buFont typeface="Arial" pitchFamily="34" charset="0"/>
              <a:buChar char="•"/>
            </a:pPr>
            <a:r>
              <a:rPr lang="de-DE" dirty="0" smtClean="0"/>
              <a:t>Ausdrucksstarker Code durch kompaktere Syntax, Support für domänenspezifische Sprachen (DSLs), </a:t>
            </a:r>
            <a:r>
              <a:rPr lang="de-DE" dirty="0" err="1" smtClean="0"/>
              <a:t>Closures</a:t>
            </a:r>
            <a:endParaRPr lang="de-DE" dirty="0" smtClean="0"/>
          </a:p>
          <a:p>
            <a:pPr marL="355600" indent="-355600" algn="l">
              <a:buFont typeface="Arial" pitchFamily="34" charset="0"/>
              <a:buChar char="•"/>
            </a:pPr>
            <a:endParaRPr lang="de-DE" dirty="0"/>
          </a:p>
        </p:txBody>
      </p:sp>
      <p:pic>
        <p:nvPicPr>
          <p:cNvPr id="41988" name="Picture 4" descr="http://groovy.codehaus.org/images/groovy-logo-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636912"/>
            <a:ext cx="4052392" cy="2022144"/>
          </a:xfrm>
          <a:prstGeom prst="rect">
            <a:avLst/>
          </a:prstGeom>
          <a:noFill/>
        </p:spPr>
      </p:pic>
    </p:spTree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Hello</a:t>
            </a:r>
            <a:r>
              <a:rPr lang="de-DE" dirty="0" smtClean="0"/>
              <a:t> World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683569" y="2191504"/>
            <a:ext cx="77768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2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de-DE" sz="2400" dirty="0" err="1" smtClean="0">
                <a:latin typeface="Consolas" pitchFamily="49" charset="0"/>
                <a:cs typeface="Consolas" pitchFamily="49" charset="0"/>
              </a:rPr>
              <a:t>Greeter</a:t>
            </a:r>
            <a:r>
              <a:rPr lang="de-DE" sz="2400" dirty="0" smtClean="0">
                <a:latin typeface="Consolas" pitchFamily="49" charset="0"/>
                <a:cs typeface="Consolas" pitchFamily="49" charset="0"/>
              </a:rPr>
              <a:t> {</a:t>
            </a:r>
          </a:p>
          <a:p>
            <a:r>
              <a:rPr lang="de-DE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name</a:t>
            </a:r>
            <a:endParaRPr lang="de-DE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greet() { 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"Hello $name!"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}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helloGroovy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Greeter(name: 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'Groovy'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helloGroovy.greet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  <a:endParaRPr lang="de-DE" sz="2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Groovy im Web ausprobieren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148064" y="5949280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2"/>
              </a:rPr>
              <a:t>http://groovyconsole.appspot.com/</a:t>
            </a:r>
            <a:endParaRPr lang="de-DE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1203" y="1439616"/>
            <a:ext cx="5861594" cy="443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 erstellen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1557947"/>
            <a:ext cx="83529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Long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Person(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'Fred'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person.id ==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'Fred'</a:t>
            </a: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  <a:endParaRPr lang="de-DE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-Vorlage_SSC">
  <a:themeElements>
    <a:clrScheme name="OC 2009">
      <a:dk1>
        <a:srgbClr val="1E2959"/>
      </a:dk1>
      <a:lt1>
        <a:srgbClr val="FFFFFF"/>
      </a:lt1>
      <a:dk2>
        <a:srgbClr val="000000"/>
      </a:dk2>
      <a:lt2>
        <a:srgbClr val="B0B3B2"/>
      </a:lt2>
      <a:accent1>
        <a:srgbClr val="4F5151"/>
      </a:accent1>
      <a:accent2>
        <a:srgbClr val="979A99"/>
      </a:accent2>
      <a:accent3>
        <a:srgbClr val="B0B3B2"/>
      </a:accent3>
      <a:accent4>
        <a:srgbClr val="F2CC23"/>
      </a:accent4>
      <a:accent5>
        <a:srgbClr val="C73E3A"/>
      </a:accent5>
      <a:accent6>
        <a:srgbClr val="377BBA"/>
      </a:accent6>
      <a:hlink>
        <a:srgbClr val="377BBA"/>
      </a:hlink>
      <a:folHlink>
        <a:srgbClr val="1E2959"/>
      </a:folHlink>
    </a:clrScheme>
    <a:fontScheme name="OC 2009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C-Vorlage (einfach)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>
  <documentManagement>
    <_dlc_DocId xmlns="8cc9f148-63af-4ae4-b4c0-3a33ca8129b3">DOCID-7-65</_dlc_DocId>
    <_dlc_DocIdUrl xmlns="8cc9f148-63af-4ae4-b4c0-3a33ca8129b3">
      <Url>https://portal.opitz-consulting.de/_layouts/DocIdRedir.aspx?ID=DOCID-7-65</Url>
      <Description>DOCID-7-65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0B52A70371B6E438CF9C392B7191A29" ma:contentTypeVersion="11" ma:contentTypeDescription="Ein neues Dokument erstellen." ma:contentTypeScope="" ma:versionID="3e0049091e97ddc6c5a9b1c13a68b96a">
  <xsd:schema xmlns:xsd="http://www.w3.org/2001/XMLSchema" xmlns:xs="http://www.w3.org/2001/XMLSchema" xmlns:p="http://schemas.microsoft.com/office/2006/metadata/properties" xmlns:ns2="8cc9f148-63af-4ae4-b4c0-3a33ca8129b3" targetNamespace="http://schemas.microsoft.com/office/2006/metadata/properties" ma:root="true" ma:fieldsID="387f7d665b09c33f4d21a96ec7b2b776" ns2:_="">
    <xsd:import namespace="8cc9f148-63af-4ae4-b4c0-3a33ca8129b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c9f148-63af-4ae4-b4c0-3a33ca8129b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36A60C-181D-47DA-909E-3F329EE9755B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AF7E4967-43BC-4F71-AEEC-BDE09349FE60}">
  <ds:schemaRefs>
    <ds:schemaRef ds:uri="http://purl.org/dc/elements/1.1/"/>
    <ds:schemaRef ds:uri="http://www.w3.org/XML/1998/namespace"/>
    <ds:schemaRef ds:uri="8cc9f148-63af-4ae4-b4c0-3a33ca8129b3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7C1A758-3BEA-47D2-B285-59AD51FEA7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c9f148-63af-4ae4-b4c0-3a33ca8129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7E7A0F45-7BDE-4AA7-A1BB-E146938E81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OC-Vorlage_SSC</Template>
  <TotalTime>0</TotalTime>
  <Words>891</Words>
  <Application>Microsoft Office PowerPoint</Application>
  <PresentationFormat>Bildschirmpräsentation (4:3)</PresentationFormat>
  <Paragraphs>295</Paragraphs>
  <Slides>44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44</vt:i4>
      </vt:variant>
    </vt:vector>
  </HeadingPairs>
  <TitlesOfParts>
    <vt:vector size="46" baseType="lpstr">
      <vt:lpstr>OC-Vorlage_SSC</vt:lpstr>
      <vt:lpstr>OC-Vorlage (einfach)</vt:lpstr>
      <vt:lpstr>GroovyFX entfesselt JavaFX</vt:lpstr>
      <vt:lpstr>Stefan Glase, OPITZ CONSULTING</vt:lpstr>
      <vt:lpstr>Folie 3</vt:lpstr>
      <vt:lpstr>Agenda und Ziele</vt:lpstr>
      <vt:lpstr>Groovy Basics</vt:lpstr>
      <vt:lpstr>Was ist Groovy?</vt:lpstr>
      <vt:lpstr>Hello World mit Groovy</vt:lpstr>
      <vt:lpstr>Groovy im Web ausprobieren</vt:lpstr>
      <vt:lpstr>Objekte erstellen mit Groovy</vt:lpstr>
      <vt:lpstr>AST-Transformationen mit Groovy</vt:lpstr>
      <vt:lpstr>Abstract Syntax Tree?</vt:lpstr>
      <vt:lpstr>Operationen auf Collections mit Groovy</vt:lpstr>
      <vt:lpstr>Vereinfachtes File-Handling mit Groovy</vt:lpstr>
      <vt:lpstr>Was ist GroovyFX?</vt:lpstr>
      <vt:lpstr>Was ist GroovyFX?</vt:lpstr>
      <vt:lpstr>Ein paar Fakten</vt:lpstr>
      <vt:lpstr>Hello World mit GroovyFX</vt:lpstr>
      <vt:lpstr>Hello World mit GroovyFX</vt:lpstr>
      <vt:lpstr>IDE Support</vt:lpstr>
      <vt:lpstr>Properties mit GroovyFX</vt:lpstr>
      <vt:lpstr>Properties in JavaFX</vt:lpstr>
      <vt:lpstr>Properties in GroovyFX</vt:lpstr>
      <vt:lpstr>Properties Beispiel</vt:lpstr>
      <vt:lpstr>Properties Beispiel</vt:lpstr>
      <vt:lpstr>BuildiNG-DSL mit GroovyFX</vt:lpstr>
      <vt:lpstr>Building-DSL mit GroovyFX am Beispiel eines PieChart</vt:lpstr>
      <vt:lpstr>Erforderlicher Source-Code</vt:lpstr>
      <vt:lpstr>Was steckt dahinter? Eine Factory!</vt:lpstr>
      <vt:lpstr>Was steckt dahinter? Ein Builder! </vt:lpstr>
      <vt:lpstr>Animationen mit GroovyFX</vt:lpstr>
      <vt:lpstr>TimelineBuilder</vt:lpstr>
      <vt:lpstr>Animationen mit GroovyFX</vt:lpstr>
      <vt:lpstr>Animationen mit GroovyFX</vt:lpstr>
      <vt:lpstr>Animationen mit GroovyFX</vt:lpstr>
      <vt:lpstr>Animationen mit GroovyFX</vt:lpstr>
      <vt:lpstr>Animationen mit GroovyFx</vt:lpstr>
      <vt:lpstr>Events mit GroovyFX</vt:lpstr>
      <vt:lpstr>Events mit Groovy</vt:lpstr>
      <vt:lpstr>Events mit GroovyFX</vt:lpstr>
      <vt:lpstr>Events mit Groovy</vt:lpstr>
      <vt:lpstr>Fazit</vt:lpstr>
      <vt:lpstr>Im Netz...</vt:lpstr>
      <vt:lpstr>Fragen und Antworten</vt:lpstr>
      <vt:lpstr>Ihr Ansprechpartner</vt:lpstr>
    </vt:vector>
  </TitlesOfParts>
  <Company>OPITZ CONSULTING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GroovyFX entfesselt JavaFX</dc:title>
  <dc:subject>OC Corporate Design 2009</dc:subject>
  <dc:creator>Stefan Glase</dc:creator>
  <cp:lastModifiedBy>Stefan Glase</cp:lastModifiedBy>
  <cp:revision>119</cp:revision>
  <dcterms:created xsi:type="dcterms:W3CDTF">2012-01-10T11:37:19Z</dcterms:created>
  <dcterms:modified xsi:type="dcterms:W3CDTF">2012-01-23T21:19:18Z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0x010100F0B52A70371B6E438CF9C392B7191A29</vt:lpwstr>
  </property>
  <property fmtid="{D5CDD505-2E9C-101B-9397-08002B2CF9AE}" pid="3" name="_dlc_DocIdItemGuid">
    <vt:lpwstr>9e5dab3a-7ee8-4d92-9ab1-fba94f59fc4a</vt:lpwstr>
  </property>
</Properties>
</file>