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80" r:id="rId3"/>
    <p:sldId id="281" r:id="rId4"/>
    <p:sldId id="277" r:id="rId5"/>
    <p:sldId id="282" r:id="rId6"/>
    <p:sldId id="287" r:id="rId7"/>
    <p:sldId id="291" r:id="rId8"/>
    <p:sldId id="288" r:id="rId9"/>
    <p:sldId id="289" r:id="rId10"/>
    <p:sldId id="290" r:id="rId11"/>
    <p:sldId id="283" r:id="rId12"/>
    <p:sldId id="284" r:id="rId13"/>
    <p:sldId id="285" r:id="rId14"/>
  </p:sldIdLst>
  <p:sldSz cx="9144000" cy="5143500" type="screen16x9"/>
  <p:notesSz cx="6858000" cy="9144000"/>
  <p:embeddedFontLst>
    <p:embeddedFont>
      <p:font typeface="Raleway ExtraBold" panose="020B0604020202020204" charset="0"/>
      <p:bold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Raleway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Vidaloka" panose="020B0604020202020204" charset="0"/>
      <p:regular r:id="rId42"/>
    </p:embeddedFont>
    <p:embeddedFont>
      <p:font typeface="Roboto Black" panose="020B0604020202020204" charset="0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3CB"/>
    <a:srgbClr val="2DCCCD"/>
    <a:srgbClr val="FFAB40"/>
    <a:srgbClr val="595959"/>
    <a:srgbClr val="808080"/>
    <a:srgbClr val="ED7D31"/>
    <a:srgbClr val="70AD47"/>
    <a:srgbClr val="5B9BD5"/>
    <a:srgbClr val="258CC7"/>
    <a:srgbClr val="789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856984545833735"/>
          <c:y val="0.12222147370925987"/>
          <c:w val="0.85570951843178977"/>
          <c:h val="0.7888901817749147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23-493C-B1D3-87BD5E21FD98}"/>
              </c:ext>
            </c:extLst>
          </c:dPt>
          <c:dPt>
            <c:idx val="1"/>
            <c:invertIfNegative val="0"/>
            <c:bubble3D val="0"/>
            <c:spPr>
              <a:solidFill>
                <a:srgbClr val="3393C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23-493C-B1D3-87BD5E21FD98}"/>
              </c:ext>
            </c:extLst>
          </c:dPt>
          <c:dPt>
            <c:idx val="2"/>
            <c:invertIfNegative val="0"/>
            <c:bubble3D val="0"/>
            <c:spPr>
              <a:solidFill>
                <a:srgbClr val="789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23-493C-B1D3-87BD5E21FD98}"/>
              </c:ext>
            </c:extLst>
          </c:dPt>
          <c:val>
            <c:numRef>
              <c:f>listado!$E$31:$G$31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23-493C-B1D3-87BD5E21F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6"/>
        <c:axId val="255985072"/>
        <c:axId val="248922848"/>
      </c:barChart>
      <c:catAx>
        <c:axId val="25598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8922848"/>
        <c:crosses val="autoZero"/>
        <c:auto val="1"/>
        <c:lblAlgn val="ctr"/>
        <c:lblOffset val="100"/>
        <c:noMultiLvlLbl val="0"/>
      </c:catAx>
      <c:valAx>
        <c:axId val="24892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5598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9860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7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59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9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6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hape 15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Shape 1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7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5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6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9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40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75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95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2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lang="en" sz="13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1D1D1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lang="en" sz="13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‹Nº›</a:t>
            </a:fld>
            <a:endParaRPr lang="en">
              <a:solidFill>
                <a:srgbClr val="1D1D1B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buClr>
                <a:srgbClr val="1D1D1B"/>
              </a:buClr>
              <a:buSzPct val="100000"/>
              <a:buFont typeface="Montserrat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ight 1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5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4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faribooksonline.com/" TargetMode="External"/><Relationship Id="rId13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uxacademy.com/cp/dashboard" TargetMode="External"/><Relationship Id="rId11" Type="http://schemas.openxmlformats.org/officeDocument/2006/relationships/image" Target="../media/image36.emf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hyperlink" Target="https://beeva.udemy.com/organization/landing/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>
              <a:alpha val="8615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>
                <a:solidFill>
                  <a:srgbClr val="576574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327225" y="2191925"/>
            <a:ext cx="2489400" cy="4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0C343D"/>
                </a:solidFill>
                <a:latin typeface="Raleway"/>
                <a:ea typeface="Raleway"/>
                <a:cs typeface="Raleway"/>
                <a:sym typeface="Raleway"/>
              </a:rPr>
              <a:t>ACADEMIA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0C343D"/>
                </a:solidFill>
                <a:latin typeface="Raleway"/>
                <a:ea typeface="Raleway"/>
                <a:cs typeface="Raleway"/>
                <a:sym typeface="Raleway"/>
              </a:rPr>
              <a:t>GRADUATES</a:t>
            </a:r>
            <a:endParaRPr lang="en" sz="2000" dirty="0">
              <a:solidFill>
                <a:srgbClr val="0C343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3457293" y="3639235"/>
            <a:ext cx="2229107" cy="47024"/>
            <a:chOff x="0" y="3053225"/>
            <a:chExt cx="4744800" cy="70500"/>
          </a:xfrm>
        </p:grpSpPr>
        <p:sp>
          <p:nvSpPr>
            <p:cNvPr id="113" name="Shape 113"/>
            <p:cNvSpPr/>
            <p:nvPr/>
          </p:nvSpPr>
          <p:spPr>
            <a:xfrm>
              <a:off x="0" y="3053225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2708546" y="3047976"/>
            <a:ext cx="3726600" cy="4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576574"/>
                </a:solidFill>
                <a:latin typeface="Raleway Light"/>
                <a:ea typeface="Raleway Light"/>
                <a:cs typeface="Raleway Light"/>
                <a:sym typeface="Raleway Light"/>
              </a:rPr>
              <a:t>04/05/2018</a:t>
            </a:r>
            <a:endParaRPr lang="en" dirty="0">
              <a:solidFill>
                <a:srgbClr val="576574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475" y="4509375"/>
            <a:ext cx="2046750" cy="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611"/>
          <p:cNvSpPr txBox="1"/>
          <p:nvPr/>
        </p:nvSpPr>
        <p:spPr>
          <a:xfrm>
            <a:off x="398133" y="1893682"/>
            <a:ext cx="1076684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Desarrollo de Proyecto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Shape 611"/>
          <p:cNvSpPr txBox="1"/>
          <p:nvPr/>
        </p:nvSpPr>
        <p:spPr>
          <a:xfrm>
            <a:off x="448569" y="1108371"/>
            <a:ext cx="1155922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Cursos online 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729449" y="1170932"/>
            <a:ext cx="436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Complementar la formación teórica con cursos o ejercicios online</a:t>
            </a:r>
          </a:p>
        </p:txBody>
      </p:sp>
      <p:pic>
        <p:nvPicPr>
          <p:cNvPr id="40" name="Shape 20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3916" y="856712"/>
            <a:ext cx="938751" cy="27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20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6977" y="1337099"/>
            <a:ext cx="1341698" cy="28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20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9170" y="725809"/>
            <a:ext cx="728892" cy="449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399"/>
          <p:cNvCxnSpPr/>
          <p:nvPr/>
        </p:nvCxnSpPr>
        <p:spPr>
          <a:xfrm flipV="1">
            <a:off x="1758727" y="1291614"/>
            <a:ext cx="797780" cy="268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7" name="Shape 399"/>
          <p:cNvCxnSpPr/>
          <p:nvPr/>
        </p:nvCxnSpPr>
        <p:spPr>
          <a:xfrm flipV="1">
            <a:off x="1758727" y="2208697"/>
            <a:ext cx="797780" cy="268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9" name="CuadroTexto 48"/>
          <p:cNvSpPr txBox="1"/>
          <p:nvPr/>
        </p:nvSpPr>
        <p:spPr>
          <a:xfrm>
            <a:off x="2729449" y="2063932"/>
            <a:ext cx="436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Implementar conocimientos adquiridos en un proyecto que deberán exponer delante de los Owners.</a:t>
            </a:r>
          </a:p>
        </p:txBody>
      </p:sp>
      <p:sp>
        <p:nvSpPr>
          <p:cNvPr id="50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3- CONTENIDO Y HORARIOS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3849810" y="2554283"/>
            <a:ext cx="359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3 proyectos en equipos multidisciplinares (4-5 PAX)</a:t>
            </a:r>
          </a:p>
          <a:p>
            <a:endParaRPr lang="es-ES_tradnl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199837" y="2771604"/>
            <a:ext cx="102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Diseño proyectos		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5676883" y="2773425"/>
            <a:ext cx="1549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Innovación: </a:t>
            </a:r>
            <a: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Paula Cordero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7" name="Shape 611"/>
          <p:cNvSpPr txBox="1"/>
          <p:nvPr/>
        </p:nvSpPr>
        <p:spPr>
          <a:xfrm>
            <a:off x="398133" y="3430921"/>
            <a:ext cx="1076684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People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8" name="Shape 399"/>
          <p:cNvCxnSpPr/>
          <p:nvPr/>
        </p:nvCxnSpPr>
        <p:spPr>
          <a:xfrm flipV="1">
            <a:off x="1758727" y="3601171"/>
            <a:ext cx="797780" cy="268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59" name="CuadroTexto 58"/>
          <p:cNvSpPr txBox="1"/>
          <p:nvPr/>
        </p:nvSpPr>
        <p:spPr>
          <a:xfrm>
            <a:off x="2729449" y="3474859"/>
            <a:ext cx="459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Desarrollar softskills así como sentido de pertenencia a Blue Indico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7345" y="2081466"/>
            <a:ext cx="1308809" cy="10072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8034" y="1108371"/>
            <a:ext cx="511164" cy="4986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4861" y="3722593"/>
            <a:ext cx="907712" cy="3487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4473" y="3734218"/>
            <a:ext cx="1343740" cy="4019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8815" y="3768794"/>
            <a:ext cx="643104" cy="361746"/>
          </a:xfrm>
          <a:prstGeom prst="rect">
            <a:avLst/>
          </a:prstGeom>
        </p:spPr>
      </p:pic>
      <p:cxnSp>
        <p:nvCxnSpPr>
          <p:cNvPr id="74" name="Shape 400"/>
          <p:cNvCxnSpPr/>
          <p:nvPr/>
        </p:nvCxnSpPr>
        <p:spPr>
          <a:xfrm>
            <a:off x="5229113" y="2879327"/>
            <a:ext cx="410318" cy="0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5" name="Shape 400"/>
          <p:cNvCxnSpPr/>
          <p:nvPr/>
        </p:nvCxnSpPr>
        <p:spPr>
          <a:xfrm>
            <a:off x="5024557" y="4130540"/>
            <a:ext cx="680474" cy="380270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6" name="Shape 400"/>
          <p:cNvCxnSpPr/>
          <p:nvPr/>
        </p:nvCxnSpPr>
        <p:spPr>
          <a:xfrm flipH="1">
            <a:off x="6094090" y="4119061"/>
            <a:ext cx="615912" cy="378469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78" name="Shape 400"/>
          <p:cNvCxnSpPr/>
          <p:nvPr/>
        </p:nvCxnSpPr>
        <p:spPr>
          <a:xfrm>
            <a:off x="5889678" y="4152707"/>
            <a:ext cx="19765" cy="369187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84" name="CuadroTexto 83"/>
          <p:cNvSpPr txBox="1"/>
          <p:nvPr/>
        </p:nvSpPr>
        <p:spPr>
          <a:xfrm>
            <a:off x="4854170" y="4595622"/>
            <a:ext cx="2119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Casos de éxito de cada área</a:t>
            </a:r>
          </a:p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Experiencia de antiguos </a:t>
            </a:r>
            <a:r>
              <a:rPr lang="es-ES_tradnl" sz="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graduates</a:t>
            </a:r>
            <a:endParaRPr lang="es-ES_tradnl" sz="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4" name="Imagen 2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00000" y="3749202"/>
            <a:ext cx="995196" cy="644289"/>
          </a:xfrm>
          <a:prstGeom prst="rect">
            <a:avLst/>
          </a:prstGeom>
        </p:spPr>
      </p:pic>
      <p:sp>
        <p:nvSpPr>
          <p:cNvPr id="92" name="CuadroTexto 91"/>
          <p:cNvSpPr txBox="1"/>
          <p:nvPr/>
        </p:nvSpPr>
        <p:spPr>
          <a:xfrm>
            <a:off x="2271441" y="4413141"/>
            <a:ext cx="211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Trabajo en equipo</a:t>
            </a:r>
          </a:p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Capacidad analítica</a:t>
            </a:r>
          </a:p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Adaptación al cambio</a:t>
            </a:r>
          </a:p>
        </p:txBody>
      </p:sp>
    </p:spTree>
    <p:extLst>
      <p:ext uri="{BB962C8B-B14F-4D97-AF65-F5344CB8AC3E}">
        <p14:creationId xmlns:p14="http://schemas.microsoft.com/office/powerpoint/2010/main" val="37335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4- EVALUACI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 Y SEGUIMIENTO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" name="Shape 611"/>
          <p:cNvSpPr txBox="1"/>
          <p:nvPr/>
        </p:nvSpPr>
        <p:spPr>
          <a:xfrm>
            <a:off x="246734" y="1107176"/>
            <a:ext cx="3369604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1.  Evaluación competencial de los graduates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Shape 611"/>
          <p:cNvSpPr txBox="1"/>
          <p:nvPr/>
        </p:nvSpPr>
        <p:spPr>
          <a:xfrm>
            <a:off x="246454" y="2288261"/>
            <a:ext cx="4161806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2.   Mentoring y preferencias tecnológicas 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080300" y="1422948"/>
            <a:ext cx="449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Tutores evaluarán </a:t>
            </a:r>
            <a:r>
              <a:rPr lang="es-ES_tradnl" sz="1000" dirty="0">
                <a:latin typeface="Roboto" panose="020B0604020202020204" charset="0"/>
                <a:ea typeface="Roboto" panose="020B0604020202020204" charset="0"/>
              </a:rPr>
              <a:t>a los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graduates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_tradnl" sz="1000" dirty="0">
                <a:latin typeface="Roboto" panose="020B0604020202020204" charset="0"/>
                <a:ea typeface="Roboto" panose="020B0604020202020204" charset="0"/>
              </a:rPr>
              <a:t>sobre 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softskills y conocimientos vistos durante la realización del proyecto final el último día de formación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82008" y="2609995"/>
            <a:ext cx="451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People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 hará reuniones individuales con los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graduates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 cada 15 días para ver motivaciones y revisar posibles mejoras de la academia</a:t>
            </a:r>
            <a:endParaRPr lang="es-ES_tradnl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2" name="Shape 611"/>
          <p:cNvSpPr txBox="1"/>
          <p:nvPr/>
        </p:nvSpPr>
        <p:spPr>
          <a:xfrm>
            <a:off x="248442" y="3343515"/>
            <a:ext cx="4159818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3.   Evaluación del programa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080300" y="3677004"/>
            <a:ext cx="4472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Los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graduates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 realizarán encuestas para evaluar el programa, formadores, contenido y aprendizaje obtenido</a:t>
            </a:r>
          </a:p>
          <a:p>
            <a:pPr marL="171450" indent="-171450">
              <a:buFontTx/>
              <a:buChar char="-"/>
            </a:pPr>
            <a:endParaRPr lang="es-ES_tradnl" sz="1000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71" name="Shape 1544"/>
          <p:cNvCxnSpPr/>
          <p:nvPr/>
        </p:nvCxnSpPr>
        <p:spPr>
          <a:xfrm flipH="1">
            <a:off x="5671230" y="1144644"/>
            <a:ext cx="11492" cy="3541438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2" name="Shape 611"/>
          <p:cNvSpPr txBox="1"/>
          <p:nvPr/>
        </p:nvSpPr>
        <p:spPr>
          <a:xfrm>
            <a:off x="6775781" y="1079681"/>
            <a:ext cx="1366565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4.   Proyecto Final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725470" y="2290261"/>
            <a:ext cx="230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Seguimiento diario de los tutores</a:t>
            </a:r>
            <a:endParaRPr lang="es-ES_tradnl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725470" y="2695857"/>
            <a:ext cx="1704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Exposición del proyecto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7923442" y="2618556"/>
            <a:ext cx="114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Ante los Owners y </a:t>
            </a:r>
            <a:r>
              <a:rPr lang="es-ES_tradnl" sz="1000" dirty="0">
                <a:latin typeface="Roboto" panose="020B0604020202020204" charset="0"/>
                <a:ea typeface="Roboto" panose="020B0604020202020204" charset="0"/>
              </a:rPr>
              <a:t>T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utores</a:t>
            </a:r>
            <a:endParaRPr lang="es-ES_tradnl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5725470" y="1534548"/>
            <a:ext cx="327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Dos tutores por </a:t>
            </a:r>
            <a:r>
              <a:rPr lang="es-ES_tradnl" sz="1000" dirty="0">
                <a:latin typeface="Roboto" panose="020B0604020202020204" charset="0"/>
                <a:ea typeface="Roboto" panose="020B0604020202020204" charset="0"/>
              </a:rPr>
              <a:t>cada 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proyecto acompañarán a los equipos</a:t>
            </a:r>
            <a:endParaRPr lang="es-ES_tradnl" sz="10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74" name="Shape 400"/>
          <p:cNvCxnSpPr/>
          <p:nvPr/>
        </p:nvCxnSpPr>
        <p:spPr>
          <a:xfrm>
            <a:off x="7513124" y="2818967"/>
            <a:ext cx="410318" cy="0"/>
          </a:xfrm>
          <a:prstGeom prst="straightConnector1">
            <a:avLst/>
          </a:prstGeom>
          <a:noFill/>
          <a:ln w="19050" cap="flat" cmpd="sng">
            <a:solidFill>
              <a:srgbClr val="FFAB40"/>
            </a:solidFill>
            <a:prstDash val="solid"/>
            <a:round/>
            <a:headEnd type="oval" w="lg" len="lg"/>
            <a:tailEnd type="triangle" w="lg" len="lg"/>
          </a:ln>
        </p:spPr>
      </p:cxnSp>
      <p:pic>
        <p:nvPicPr>
          <p:cNvPr id="5122" name="Picture 2" descr="Resultado de imagen de exposiciÃ³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22" y="3649846"/>
            <a:ext cx="1885240" cy="11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CuadroTexto 86"/>
          <p:cNvSpPr txBox="1"/>
          <p:nvPr/>
        </p:nvSpPr>
        <p:spPr>
          <a:xfrm>
            <a:off x="6540356" y="1954750"/>
            <a:ext cx="2603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Tutores voluntarios + Tutores del área de Innovación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457790" y="3036314"/>
            <a:ext cx="2110668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45 minutos exposición</a:t>
            </a:r>
            <a:b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+</a:t>
            </a:r>
            <a:b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15 minutos de resolución de preguntas</a:t>
            </a:r>
          </a:p>
        </p:txBody>
      </p:sp>
      <p:sp>
        <p:nvSpPr>
          <p:cNvPr id="89" name="Flecha doblada hacia arriba 88"/>
          <p:cNvSpPr/>
          <p:nvPr/>
        </p:nvSpPr>
        <p:spPr>
          <a:xfrm rot="5400000">
            <a:off x="6278935" y="1814778"/>
            <a:ext cx="250021" cy="399136"/>
          </a:xfrm>
          <a:prstGeom prst="bentUpArrow">
            <a:avLst>
              <a:gd name="adj1" fmla="val 25001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7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4- EVALUACI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 Y SEGUIMIENTO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4347103" y="2430651"/>
            <a:ext cx="0" cy="84766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484"/>
          <p:cNvCxnSpPr/>
          <p:nvPr/>
        </p:nvCxnSpPr>
        <p:spPr>
          <a:xfrm flipV="1">
            <a:off x="574105" y="2852279"/>
            <a:ext cx="7933551" cy="2204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486"/>
          <p:cNvSpPr/>
          <p:nvPr/>
        </p:nvSpPr>
        <p:spPr>
          <a:xfrm>
            <a:off x="484906" y="2803633"/>
            <a:ext cx="101700" cy="101700"/>
          </a:xfrm>
          <a:prstGeom prst="ellipse">
            <a:avLst/>
          </a:prstGeom>
          <a:solidFill>
            <a:srgbClr val="2DCCC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487"/>
          <p:cNvSpPr/>
          <p:nvPr/>
        </p:nvSpPr>
        <p:spPr>
          <a:xfrm>
            <a:off x="8457980" y="2803425"/>
            <a:ext cx="118500" cy="1017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488"/>
          <p:cNvSpPr/>
          <p:nvPr/>
        </p:nvSpPr>
        <p:spPr>
          <a:xfrm>
            <a:off x="2425607" y="2815067"/>
            <a:ext cx="101700" cy="101700"/>
          </a:xfrm>
          <a:prstGeom prst="ellipse">
            <a:avLst/>
          </a:prstGeom>
          <a:solidFill>
            <a:srgbClr val="F79F7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490"/>
          <p:cNvSpPr/>
          <p:nvPr/>
        </p:nvSpPr>
        <p:spPr>
          <a:xfrm>
            <a:off x="6363490" y="2808041"/>
            <a:ext cx="101700" cy="101700"/>
          </a:xfrm>
          <a:prstGeom prst="ellipse">
            <a:avLst/>
          </a:prstGeom>
          <a:solidFill>
            <a:srgbClr val="BFD4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493"/>
          <p:cNvCxnSpPr/>
          <p:nvPr/>
        </p:nvCxnSpPr>
        <p:spPr>
          <a:xfrm rot="10800000">
            <a:off x="530305" y="2551011"/>
            <a:ext cx="0" cy="2418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9" name="Shape 494"/>
          <p:cNvCxnSpPr/>
          <p:nvPr/>
        </p:nvCxnSpPr>
        <p:spPr>
          <a:xfrm rot="10800000">
            <a:off x="6406959" y="2898563"/>
            <a:ext cx="0" cy="2418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0" name="Shape 498"/>
          <p:cNvSpPr txBox="1"/>
          <p:nvPr/>
        </p:nvSpPr>
        <p:spPr>
          <a:xfrm>
            <a:off x="2209551" y="2593021"/>
            <a:ext cx="514607" cy="20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18/05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41" name="Shape 492"/>
          <p:cNvCxnSpPr/>
          <p:nvPr/>
        </p:nvCxnSpPr>
        <p:spPr>
          <a:xfrm>
            <a:off x="3601774" y="3151357"/>
            <a:ext cx="0" cy="221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43" name="Shape 492"/>
          <p:cNvCxnSpPr/>
          <p:nvPr/>
        </p:nvCxnSpPr>
        <p:spPr>
          <a:xfrm flipH="1" flipV="1">
            <a:off x="7302678" y="2491009"/>
            <a:ext cx="321" cy="324701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4" name="Shape 490"/>
          <p:cNvSpPr/>
          <p:nvPr/>
        </p:nvSpPr>
        <p:spPr>
          <a:xfrm>
            <a:off x="7251828" y="2808476"/>
            <a:ext cx="101700" cy="101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97"/>
          <p:cNvSpPr txBox="1"/>
          <p:nvPr/>
        </p:nvSpPr>
        <p:spPr>
          <a:xfrm>
            <a:off x="7898532" y="2847867"/>
            <a:ext cx="511981" cy="1934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28/06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8" name="Shape 498"/>
          <p:cNvSpPr txBox="1"/>
          <p:nvPr/>
        </p:nvSpPr>
        <p:spPr>
          <a:xfrm>
            <a:off x="266899" y="2847433"/>
            <a:ext cx="526475" cy="204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04/05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51" name="Shape 492"/>
          <p:cNvCxnSpPr/>
          <p:nvPr/>
        </p:nvCxnSpPr>
        <p:spPr>
          <a:xfrm rot="10800000">
            <a:off x="2476249" y="2913914"/>
            <a:ext cx="0" cy="2418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3" name="Shape 490"/>
          <p:cNvSpPr/>
          <p:nvPr/>
        </p:nvSpPr>
        <p:spPr>
          <a:xfrm>
            <a:off x="4347103" y="2815275"/>
            <a:ext cx="101700" cy="10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497"/>
          <p:cNvSpPr txBox="1"/>
          <p:nvPr/>
        </p:nvSpPr>
        <p:spPr>
          <a:xfrm>
            <a:off x="4224309" y="2833877"/>
            <a:ext cx="623861" cy="2492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01/06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Shape 451"/>
          <p:cNvSpPr txBox="1"/>
          <p:nvPr/>
        </p:nvSpPr>
        <p:spPr>
          <a:xfrm>
            <a:off x="159658" y="2082667"/>
            <a:ext cx="1386057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Inicio de 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la formación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Shape 451"/>
          <p:cNvSpPr txBox="1"/>
          <p:nvPr/>
        </p:nvSpPr>
        <p:spPr>
          <a:xfrm>
            <a:off x="5676310" y="3045819"/>
            <a:ext cx="1386057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Mentoring 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People 3 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0" name="Shape 494"/>
          <p:cNvCxnSpPr/>
          <p:nvPr/>
        </p:nvCxnSpPr>
        <p:spPr>
          <a:xfrm flipV="1">
            <a:off x="4395566" y="2292346"/>
            <a:ext cx="0" cy="511287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1" name="Shape 451"/>
          <p:cNvSpPr txBox="1"/>
          <p:nvPr/>
        </p:nvSpPr>
        <p:spPr>
          <a:xfrm>
            <a:off x="3702538" y="1856298"/>
            <a:ext cx="1386057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Mentoring 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People 2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Shape 451"/>
          <p:cNvSpPr txBox="1"/>
          <p:nvPr/>
        </p:nvSpPr>
        <p:spPr>
          <a:xfrm>
            <a:off x="1781297" y="3108064"/>
            <a:ext cx="1386057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Mentoring 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People 1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Shape 497"/>
          <p:cNvSpPr txBox="1"/>
          <p:nvPr/>
        </p:nvSpPr>
        <p:spPr>
          <a:xfrm>
            <a:off x="6095163" y="2587757"/>
            <a:ext cx="623861" cy="2492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15/06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3" name="Shape 497"/>
          <p:cNvSpPr txBox="1"/>
          <p:nvPr/>
        </p:nvSpPr>
        <p:spPr>
          <a:xfrm>
            <a:off x="7070301" y="2844615"/>
            <a:ext cx="500129" cy="2089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22/06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Shape 490"/>
          <p:cNvSpPr/>
          <p:nvPr/>
        </p:nvSpPr>
        <p:spPr>
          <a:xfrm>
            <a:off x="7848929" y="2813603"/>
            <a:ext cx="101700" cy="101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494"/>
          <p:cNvCxnSpPr/>
          <p:nvPr/>
        </p:nvCxnSpPr>
        <p:spPr>
          <a:xfrm flipV="1">
            <a:off x="7897200" y="2904125"/>
            <a:ext cx="10756" cy="978611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1" name="Shape 497"/>
          <p:cNvSpPr txBox="1"/>
          <p:nvPr/>
        </p:nvSpPr>
        <p:spPr>
          <a:xfrm>
            <a:off x="7650332" y="2591812"/>
            <a:ext cx="530009" cy="136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Shape 451"/>
          <p:cNvSpPr txBox="1"/>
          <p:nvPr/>
        </p:nvSpPr>
        <p:spPr>
          <a:xfrm>
            <a:off x="7176876" y="3830747"/>
            <a:ext cx="1482224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Feedback global People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Comité Staffing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4" name="Shape 493"/>
          <p:cNvCxnSpPr/>
          <p:nvPr/>
        </p:nvCxnSpPr>
        <p:spPr>
          <a:xfrm rot="10800000">
            <a:off x="8507656" y="2551011"/>
            <a:ext cx="0" cy="2418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5" name="Shape 498"/>
          <p:cNvSpPr txBox="1"/>
          <p:nvPr/>
        </p:nvSpPr>
        <p:spPr>
          <a:xfrm>
            <a:off x="8253992" y="2836510"/>
            <a:ext cx="526475" cy="2048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29/06</a:t>
            </a:r>
            <a:endParaRPr lang="en" sz="900" b="1" dirty="0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Shape 451"/>
          <p:cNvSpPr txBox="1"/>
          <p:nvPr/>
        </p:nvSpPr>
        <p:spPr>
          <a:xfrm>
            <a:off x="8126729" y="2122096"/>
            <a:ext cx="761853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Fin de la formación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Shape 490"/>
          <p:cNvSpPr/>
          <p:nvPr/>
        </p:nvSpPr>
        <p:spPr>
          <a:xfrm>
            <a:off x="8098281" y="2805028"/>
            <a:ext cx="101700" cy="1017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" name="Shape 493"/>
          <p:cNvCxnSpPr/>
          <p:nvPr/>
        </p:nvCxnSpPr>
        <p:spPr>
          <a:xfrm flipH="1" flipV="1">
            <a:off x="8149131" y="1932156"/>
            <a:ext cx="372" cy="860655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9" name="Shape 451"/>
          <p:cNvSpPr txBox="1"/>
          <p:nvPr/>
        </p:nvSpPr>
        <p:spPr>
          <a:xfrm>
            <a:off x="7534521" y="1028190"/>
            <a:ext cx="122922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Exposición proyecto final</a:t>
            </a:r>
            <a:r>
              <a:rPr lang="en" sz="900" b="1" dirty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900" b="1" dirty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Evalucación tutores</a:t>
            </a:r>
          </a:p>
        </p:txBody>
      </p:sp>
      <p:sp>
        <p:nvSpPr>
          <p:cNvPr id="59" name="Shape 451"/>
          <p:cNvSpPr txBox="1"/>
          <p:nvPr/>
        </p:nvSpPr>
        <p:spPr>
          <a:xfrm>
            <a:off x="6627336" y="2034662"/>
            <a:ext cx="1386057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Mentoring </a:t>
            </a:r>
            <a:b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9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People 4 </a:t>
            </a:r>
            <a:endParaRPr lang="en" sz="9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130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/>
          <p:nvPr/>
        </p:nvSpPr>
        <p:spPr>
          <a:xfrm>
            <a:off x="1426711" y="1563534"/>
            <a:ext cx="1633857" cy="1495666"/>
          </a:xfrm>
          <a:prstGeom prst="ellipse">
            <a:avLst/>
          </a:prstGeom>
          <a:noFill/>
          <a:ln w="9525" cap="flat" cmpd="sng">
            <a:solidFill>
              <a:srgbClr val="49A5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28" name="Shape 1528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1529" name="Shape 1529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6" name="Shape 1536"/>
          <p:cNvSpPr txBox="1"/>
          <p:nvPr/>
        </p:nvSpPr>
        <p:spPr>
          <a:xfrm>
            <a:off x="890563" y="3213343"/>
            <a:ext cx="2755800" cy="525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b="1" dirty="0" smtClean="0">
                <a:solidFill>
                  <a:srgbClr val="677480"/>
                </a:solidFill>
                <a:latin typeface="Roboto"/>
                <a:ea typeface="Roboto"/>
                <a:cs typeface="Roboto"/>
                <a:sym typeface="Roboto"/>
              </a:rPr>
              <a:t>Código a imputar mientras se realizan acciones en el programa graduates</a:t>
            </a:r>
            <a:endParaRPr lang="en" sz="1100" dirty="0">
              <a:solidFill>
                <a:srgbClr val="67748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1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7" name="Shape 1537"/>
          <p:cNvSpPr txBox="1"/>
          <p:nvPr/>
        </p:nvSpPr>
        <p:spPr>
          <a:xfrm>
            <a:off x="865738" y="3765043"/>
            <a:ext cx="2755800" cy="36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s-ES" sz="11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2018QT-BEE-G-ESP-SER-no facturable Tecnología</a:t>
            </a:r>
            <a:endParaRPr lang="en" sz="1100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  <a:cs typeface="Roboto Light"/>
              <a:sym typeface="Roboto Light"/>
            </a:endParaRPr>
          </a:p>
        </p:txBody>
      </p:sp>
      <p:cxnSp>
        <p:nvCxnSpPr>
          <p:cNvPr id="1544" name="Shape 1544"/>
          <p:cNvCxnSpPr/>
          <p:nvPr/>
        </p:nvCxnSpPr>
        <p:spPr>
          <a:xfrm>
            <a:off x="4575918" y="1294991"/>
            <a:ext cx="0" cy="31077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5" name="Shape 440"/>
          <p:cNvSpPr txBox="1"/>
          <p:nvPr/>
        </p:nvSpPr>
        <p:spPr>
          <a:xfrm>
            <a:off x="1766455" y="156350"/>
            <a:ext cx="54671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Imputaciones programa graduates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36" name="Shape 441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pic>
        <p:nvPicPr>
          <p:cNvPr id="37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7" y="4817422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1525"/>
          <p:cNvSpPr/>
          <p:nvPr/>
        </p:nvSpPr>
        <p:spPr>
          <a:xfrm>
            <a:off x="6141221" y="1558361"/>
            <a:ext cx="1633857" cy="1495666"/>
          </a:xfrm>
          <a:prstGeom prst="ellipse">
            <a:avLst/>
          </a:prstGeom>
          <a:noFill/>
          <a:ln w="9525" cap="flat" cmpd="sng">
            <a:solidFill>
              <a:srgbClr val="49A5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1536"/>
          <p:cNvSpPr txBox="1"/>
          <p:nvPr/>
        </p:nvSpPr>
        <p:spPr>
          <a:xfrm>
            <a:off x="5605073" y="3208170"/>
            <a:ext cx="2755800" cy="525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b="1" dirty="0" smtClean="0">
                <a:solidFill>
                  <a:srgbClr val="677480"/>
                </a:solidFill>
                <a:latin typeface="Roboto"/>
                <a:ea typeface="Roboto"/>
                <a:cs typeface="Roboto"/>
                <a:sym typeface="Roboto"/>
              </a:rPr>
              <a:t>Código a imputar mientras se realizan acciones en el programa graduates</a:t>
            </a:r>
            <a:endParaRPr lang="en" sz="1100" dirty="0">
              <a:solidFill>
                <a:srgbClr val="67748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1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" name="Shape 278"/>
          <p:cNvSpPr txBox="1">
            <a:spLocks/>
          </p:cNvSpPr>
          <p:nvPr/>
        </p:nvSpPr>
        <p:spPr>
          <a:xfrm>
            <a:off x="6132629" y="1854593"/>
            <a:ext cx="1624887" cy="94682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000" b="1" dirty="0" err="1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Owners</a:t>
            </a:r>
            <a:endParaRPr lang="es-ES" sz="1000" b="1" dirty="0" smtClean="0">
              <a:solidFill>
                <a:srgbClr val="576574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s-ES_tradnl" sz="1000" b="1" dirty="0" smtClean="0">
              <a:solidFill>
                <a:srgbClr val="576574"/>
              </a:solidFill>
              <a:latin typeface="Roboto"/>
              <a:ea typeface="Roboto"/>
              <a:cs typeface="Roboto Light"/>
              <a:sym typeface="Roboto"/>
            </a:endParaRPr>
          </a:p>
          <a:p>
            <a:pPr algn="ctr"/>
            <a:r>
              <a:rPr lang="es-ES_tradnl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Formadores Tecnología</a:t>
            </a:r>
          </a:p>
          <a:p>
            <a:pPr algn="ctr"/>
            <a:endParaRPr lang="es-ES_tradnl" sz="1000" b="1" dirty="0">
              <a:solidFill>
                <a:srgbClr val="576574"/>
              </a:solidFill>
              <a:latin typeface="Roboto"/>
              <a:ea typeface="Roboto"/>
              <a:cs typeface="Roboto Light"/>
              <a:sym typeface="Roboto"/>
            </a:endParaRPr>
          </a:p>
          <a:p>
            <a:pPr algn="ctr"/>
            <a:r>
              <a:rPr lang="es-ES_tradnl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Tutores</a:t>
            </a:r>
            <a:endParaRPr lang="es-ES" sz="1000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endParaRPr lang="es-ES"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Shape 450"/>
          <p:cNvSpPr txBox="1"/>
          <p:nvPr/>
        </p:nvSpPr>
        <p:spPr>
          <a:xfrm>
            <a:off x="5338566" y="1038209"/>
            <a:ext cx="319916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050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Si eres de </a:t>
            </a:r>
            <a:r>
              <a:rPr lang="en" sz="105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Enterprise Squad </a:t>
            </a:r>
            <a:r>
              <a:rPr lang="en" sz="1050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con alguno de los siguientes roles durante la formación:</a:t>
            </a:r>
            <a:endParaRPr lang="en" sz="1050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Shape 450"/>
          <p:cNvSpPr txBox="1"/>
          <p:nvPr/>
        </p:nvSpPr>
        <p:spPr>
          <a:xfrm>
            <a:off x="808928" y="1038049"/>
            <a:ext cx="319916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050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Si eres de </a:t>
            </a:r>
            <a:r>
              <a:rPr lang="en" sz="105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BEEVA, i4s o Ether Squad </a:t>
            </a:r>
            <a:r>
              <a:rPr lang="en" sz="1050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con alguno de los siguientes roles durante la formación:</a:t>
            </a:r>
            <a:endParaRPr lang="en" sz="1050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Shape 1537"/>
          <p:cNvSpPr txBox="1"/>
          <p:nvPr/>
        </p:nvSpPr>
        <p:spPr>
          <a:xfrm>
            <a:off x="5605073" y="3765043"/>
            <a:ext cx="2755800" cy="36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s-ES" sz="11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2018QT-BEE-G-ESP-SER- no facturable Estructura</a:t>
            </a:r>
          </a:p>
          <a:p>
            <a:r>
              <a:rPr lang="es-ES" sz="1100" dirty="0"/>
              <a:t/>
            </a:r>
            <a:br>
              <a:rPr lang="es-ES" sz="1100" dirty="0"/>
            </a:br>
            <a:endParaRPr lang="en" sz="1100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  <a:cs typeface="Roboto Light"/>
              <a:sym typeface="Roboto Light"/>
            </a:endParaRPr>
          </a:p>
        </p:txBody>
      </p:sp>
      <p:sp>
        <p:nvSpPr>
          <p:cNvPr id="24" name="Shape 278"/>
          <p:cNvSpPr txBox="1">
            <a:spLocks/>
          </p:cNvSpPr>
          <p:nvPr/>
        </p:nvSpPr>
        <p:spPr>
          <a:xfrm>
            <a:off x="1431195" y="1832779"/>
            <a:ext cx="1624887" cy="94682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000" b="1" dirty="0" err="1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Owners</a:t>
            </a:r>
            <a:endParaRPr lang="es-ES" sz="1000" b="1" dirty="0" smtClean="0">
              <a:solidFill>
                <a:srgbClr val="576574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lang="es-ES_tradnl" sz="1000" b="1" dirty="0" smtClean="0">
              <a:solidFill>
                <a:srgbClr val="576574"/>
              </a:solidFill>
              <a:latin typeface="Roboto"/>
              <a:ea typeface="Roboto"/>
              <a:cs typeface="Roboto Light"/>
              <a:sym typeface="Roboto"/>
            </a:endParaRPr>
          </a:p>
          <a:p>
            <a:pPr algn="ctr"/>
            <a:r>
              <a:rPr lang="es-ES_tradnl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Formadores Tecnología</a:t>
            </a:r>
          </a:p>
          <a:p>
            <a:pPr algn="ctr"/>
            <a:endParaRPr lang="es-ES_tradnl" sz="1000" b="1" dirty="0">
              <a:solidFill>
                <a:srgbClr val="576574"/>
              </a:solidFill>
              <a:latin typeface="Roboto"/>
              <a:ea typeface="Roboto"/>
              <a:cs typeface="Roboto Light"/>
              <a:sym typeface="Roboto"/>
            </a:endParaRPr>
          </a:p>
          <a:p>
            <a:pPr algn="ctr"/>
            <a:r>
              <a:rPr lang="es-ES_tradnl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Tutores</a:t>
            </a:r>
            <a:endParaRPr lang="es-ES" sz="1000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endParaRPr lang="es-ES" sz="1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46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Shape 533"/>
          <p:cNvCxnSpPr/>
          <p:nvPr/>
        </p:nvCxnSpPr>
        <p:spPr>
          <a:xfrm>
            <a:off x="1034900" y="2716625"/>
            <a:ext cx="7124400" cy="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2814005" y="91738"/>
            <a:ext cx="3566189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DESCRIPCI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 DE LA ACADEMIA GRADUATES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535" name="Shape 535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grpSp>
        <p:nvGrpSpPr>
          <p:cNvPr id="536" name="Shape 536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537" name="Shape 537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/>
          <p:nvPr/>
        </p:nvSpPr>
        <p:spPr>
          <a:xfrm>
            <a:off x="3991222" y="2108741"/>
            <a:ext cx="610800" cy="610800"/>
          </a:xfrm>
          <a:prstGeom prst="rect">
            <a:avLst/>
          </a:prstGeom>
          <a:solidFill>
            <a:srgbClr val="258C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4116367" y="2227257"/>
            <a:ext cx="359272" cy="376691"/>
            <a:chOff x="5961125" y="1623900"/>
            <a:chExt cx="427450" cy="448175"/>
          </a:xfrm>
        </p:grpSpPr>
        <p:sp>
          <p:nvSpPr>
            <p:cNvPr id="546" name="Shape 5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92550" y="1101000"/>
            <a:ext cx="2582700" cy="13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258CC7"/>
                </a:solidFill>
                <a:latin typeface="Roboto"/>
                <a:ea typeface="Roboto"/>
                <a:cs typeface="Roboto"/>
                <a:sym typeface="Roboto"/>
              </a:rPr>
              <a:t>1. Objetivo y descripción de perfiles</a:t>
            </a:r>
            <a:endParaRPr lang="en" sz="1000" b="1" dirty="0">
              <a:solidFill>
                <a:srgbClr val="258CC7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s-ES" sz="1000" dirty="0" smtClean="0">
                <a:latin typeface="Roboto Light"/>
                <a:ea typeface="Roboto Light"/>
                <a:cs typeface="Roboto Light"/>
                <a:sym typeface="Roboto Light"/>
              </a:rPr>
              <a:t>l</a:t>
            </a: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egar a cubir rotación natural, 10-12 personas/mes, formando a perfiles graduates (0-1,5 años de experiencia) en conocimientos de Backend, Frontend y Sistemas.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4" name="Shape 554"/>
          <p:cNvSpPr/>
          <p:nvPr/>
        </p:nvSpPr>
        <p:spPr>
          <a:xfrm rot="5400000">
            <a:off x="4601619" y="2110232"/>
            <a:ext cx="610800" cy="610800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599406" y="2719668"/>
            <a:ext cx="610800" cy="610800"/>
          </a:xfrm>
          <a:prstGeom prst="rect">
            <a:avLst/>
          </a:prstGeom>
          <a:solidFill>
            <a:srgbClr val="FFD53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3990638" y="2718294"/>
            <a:ext cx="610800" cy="610800"/>
          </a:xfrm>
          <a:prstGeom prst="rect">
            <a:avLst/>
          </a:prstGeom>
          <a:solidFill>
            <a:srgbClr val="F79F7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4705612" y="2227257"/>
            <a:ext cx="405331" cy="388962"/>
            <a:chOff x="6605925" y="948050"/>
            <a:chExt cx="482250" cy="462775"/>
          </a:xfrm>
        </p:grpSpPr>
        <p:sp>
          <p:nvSpPr>
            <p:cNvPr id="568" name="Shape 56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5542224" y="1101000"/>
            <a:ext cx="2666593" cy="13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2DCCCD"/>
                </a:solidFill>
                <a:latin typeface="Roboto"/>
                <a:ea typeface="Roboto"/>
                <a:cs typeface="Roboto"/>
                <a:sym typeface="Roboto"/>
              </a:rPr>
              <a:t>2. Estructura de la formación</a:t>
            </a:r>
            <a:endParaRPr lang="en" sz="1000" b="1" dirty="0">
              <a:solidFill>
                <a:srgbClr val="2DCCCD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None/>
            </a:pP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Se dividirá en a los equipos para la realización de formaciones específicas, juntándoles para los conocimientos cross. Contarán con Owners, formadores, tutores para el proyecto final y mentores de RRHH.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92550" y="2952138"/>
            <a:ext cx="2582700" cy="13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F79F79"/>
                </a:solidFill>
                <a:latin typeface="Roboto"/>
                <a:ea typeface="Roboto"/>
                <a:cs typeface="Roboto"/>
                <a:sym typeface="Roboto"/>
              </a:rPr>
              <a:t>3. Contenido y horarios</a:t>
            </a:r>
            <a:endParaRPr lang="en" sz="1000" b="1" dirty="0">
              <a:solidFill>
                <a:srgbClr val="F79F7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Se partirán formaciones de conocimientos generales para los equipos de Backend, Frontend y Sistemas así como conocimientos cross a todos ellos en Agile, Seguridad, CI/CD y QA</a:t>
            </a:r>
          </a:p>
          <a:p>
            <a:pPr lvl="0" rtl="0">
              <a:spcBef>
                <a:spcPts val="0"/>
              </a:spcBef>
              <a:buNone/>
            </a:pPr>
            <a:endParaRPr lang="en" sz="1000" b="1" dirty="0">
              <a:solidFill>
                <a:srgbClr val="F79F7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5542225" y="2952138"/>
            <a:ext cx="2582700" cy="13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F3CA36"/>
                </a:solidFill>
                <a:latin typeface="Roboto"/>
                <a:ea typeface="Roboto"/>
                <a:cs typeface="Roboto"/>
                <a:sym typeface="Roboto"/>
              </a:rPr>
              <a:t>4. Evaluación y seguimiento</a:t>
            </a:r>
            <a:endParaRPr lang="en" sz="1000" b="1" dirty="0">
              <a:solidFill>
                <a:srgbClr val="F3CA3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Habrá sistemas de evaluación bidireccionales entre graduates y formadores, así como de RRHH para que staffing pueda asignarles de una mejor manera a los diferentes proyectos.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7" name="Shape 577"/>
          <p:cNvCxnSpPr/>
          <p:nvPr/>
        </p:nvCxnSpPr>
        <p:spPr>
          <a:xfrm rot="10800000">
            <a:off x="4601025" y="1056875"/>
            <a:ext cx="0" cy="33195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677480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lang="en" sz="800">
              <a:solidFill>
                <a:srgbClr val="6774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768876" y="2832831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" name="Shape 557"/>
          <p:cNvGrpSpPr/>
          <p:nvPr/>
        </p:nvGrpSpPr>
        <p:grpSpPr>
          <a:xfrm>
            <a:off x="4186632" y="2840773"/>
            <a:ext cx="215966" cy="342399"/>
            <a:chOff x="6718575" y="2318625"/>
            <a:chExt cx="256950" cy="407375"/>
          </a:xfrm>
        </p:grpSpPr>
        <p:sp>
          <p:nvSpPr>
            <p:cNvPr id="49" name="Shape 55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5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6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6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6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6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6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54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lecha doblada hacia arriba 53"/>
          <p:cNvSpPr/>
          <p:nvPr/>
        </p:nvSpPr>
        <p:spPr>
          <a:xfrm rot="5400000">
            <a:off x="6041521" y="2084198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 doblada hacia arriba 55"/>
          <p:cNvSpPr/>
          <p:nvPr/>
        </p:nvSpPr>
        <p:spPr>
          <a:xfrm rot="5400000">
            <a:off x="6041520" y="2298100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 doblada hacia arriba 57"/>
          <p:cNvSpPr/>
          <p:nvPr/>
        </p:nvSpPr>
        <p:spPr>
          <a:xfrm rot="5400000">
            <a:off x="6041518" y="2518903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0" name="Shape 320"/>
          <p:cNvSpPr txBox="1"/>
          <p:nvPr/>
        </p:nvSpPr>
        <p:spPr>
          <a:xfrm>
            <a:off x="2623385" y="198506"/>
            <a:ext cx="4132246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1- OBJETIVO Y DESCRIPCI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 DE PERFILES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321" name="Shape 321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14447" y="2182543"/>
            <a:ext cx="831498" cy="452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258CC7"/>
                </a:solidFill>
                <a:latin typeface="Roboto"/>
                <a:ea typeface="Roboto"/>
                <a:cs typeface="Roboto"/>
                <a:sym typeface="Roboto"/>
              </a:rPr>
              <a:t>14 Perfiles Graduates</a:t>
            </a:r>
            <a:endParaRPr lang="en" sz="1000" b="1" dirty="0">
              <a:solidFill>
                <a:srgbClr val="258CC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24" name="Shape 324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677480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lang="en" sz="800">
              <a:solidFill>
                <a:srgbClr val="6774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289018" y="856609"/>
            <a:ext cx="8800981" cy="51704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Cubrir la rotación mensual </a:t>
            </a: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natural de la compañía mes a mes, </a:t>
            </a:r>
            <a:r>
              <a:rPr lang="en" sz="1000" dirty="0">
                <a:latin typeface="Roboto Light"/>
                <a:ea typeface="Roboto Light"/>
                <a:cs typeface="Roboto Light"/>
                <a:sym typeface="Roboto Light"/>
              </a:rPr>
              <a:t>formando a las nuevas incorporaciones durante 8 semanas en diferentes </a:t>
            </a:r>
            <a:r>
              <a:rPr lang="en" sz="1000" dirty="0" smtClean="0">
                <a:latin typeface="Roboto Light"/>
                <a:ea typeface="Roboto Light"/>
                <a:cs typeface="Roboto Light"/>
                <a:sym typeface="Roboto Light"/>
              </a:rPr>
              <a:t>conocimientos.</a:t>
            </a:r>
          </a:p>
          <a:p>
            <a:pPr lvl="0">
              <a:buNone/>
            </a:pP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7" name="Shape 400"/>
          <p:cNvCxnSpPr/>
          <p:nvPr/>
        </p:nvCxnSpPr>
        <p:spPr>
          <a:xfrm flipV="1">
            <a:off x="1661242" y="2074503"/>
            <a:ext cx="637020" cy="364497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0" name="Shape 400"/>
          <p:cNvCxnSpPr/>
          <p:nvPr/>
        </p:nvCxnSpPr>
        <p:spPr>
          <a:xfrm flipV="1">
            <a:off x="1677216" y="2438998"/>
            <a:ext cx="621046" cy="1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5" name="Shape 400"/>
          <p:cNvCxnSpPr/>
          <p:nvPr/>
        </p:nvCxnSpPr>
        <p:spPr>
          <a:xfrm>
            <a:off x="1661242" y="2438998"/>
            <a:ext cx="637020" cy="389559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15" name="CuadroTexto 14"/>
          <p:cNvSpPr txBox="1"/>
          <p:nvPr/>
        </p:nvSpPr>
        <p:spPr>
          <a:xfrm>
            <a:off x="2416026" y="1916565"/>
            <a:ext cx="1170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Backend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16026" y="2325950"/>
            <a:ext cx="1170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Frontend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16026" y="2735336"/>
            <a:ext cx="1170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Sistemas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36" name="Shape 400"/>
          <p:cNvCxnSpPr/>
          <p:nvPr/>
        </p:nvCxnSpPr>
        <p:spPr>
          <a:xfrm>
            <a:off x="3268514" y="2026826"/>
            <a:ext cx="630237" cy="9548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39" name="Shape 400"/>
          <p:cNvCxnSpPr/>
          <p:nvPr/>
        </p:nvCxnSpPr>
        <p:spPr>
          <a:xfrm>
            <a:off x="3268514" y="2456641"/>
            <a:ext cx="630237" cy="9548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0" name="Shape 400"/>
          <p:cNvCxnSpPr/>
          <p:nvPr/>
        </p:nvCxnSpPr>
        <p:spPr>
          <a:xfrm>
            <a:off x="3268514" y="2864104"/>
            <a:ext cx="630237" cy="9548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1" name="CuadroTexto 40"/>
          <p:cNvSpPr txBox="1"/>
          <p:nvPr/>
        </p:nvSpPr>
        <p:spPr>
          <a:xfrm>
            <a:off x="4002371" y="1913263"/>
            <a:ext cx="61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4 PAX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002371" y="2338857"/>
            <a:ext cx="718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4 PAX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002371" y="2762048"/>
            <a:ext cx="61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6 PAX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44" name="Shape 1544"/>
          <p:cNvCxnSpPr/>
          <p:nvPr/>
        </p:nvCxnSpPr>
        <p:spPr>
          <a:xfrm flipH="1">
            <a:off x="5116604" y="1442127"/>
            <a:ext cx="11493" cy="3185291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7" name="CuadroTexto 46"/>
          <p:cNvSpPr txBox="1"/>
          <p:nvPr/>
        </p:nvSpPr>
        <p:spPr>
          <a:xfrm>
            <a:off x="5530930" y="1698017"/>
            <a:ext cx="2645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57% Ing. Informática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487200" y="2023304"/>
            <a:ext cx="264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Grado en Ing. Informática (5) 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1" name="Flecha doblada hacia arriba 50"/>
          <p:cNvSpPr/>
          <p:nvPr/>
        </p:nvSpPr>
        <p:spPr>
          <a:xfrm rot="5400000">
            <a:off x="6041521" y="1865988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6487200" y="2228211"/>
            <a:ext cx="264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Doble grado en Ing. Informática y ADE (1)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487199" y="2442113"/>
            <a:ext cx="264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Grado en Ing. Computadores (1)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495004" y="2670184"/>
            <a:ext cx="264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Grado en Ing. Software (1)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7" name="Flecha doblada hacia arriba 66"/>
          <p:cNvSpPr/>
          <p:nvPr/>
        </p:nvSpPr>
        <p:spPr>
          <a:xfrm rot="5400000">
            <a:off x="6041520" y="3416473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 doblada hacia arriba 67"/>
          <p:cNvSpPr/>
          <p:nvPr/>
        </p:nvSpPr>
        <p:spPr>
          <a:xfrm rot="5400000">
            <a:off x="6041519" y="3630375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5524308" y="3045425"/>
            <a:ext cx="2645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36% Ing. Telecomunicaciones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487199" y="3355579"/>
            <a:ext cx="264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Grado en Ing. Telemática (3) 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1" name="Flecha doblada hacia arriba 70"/>
          <p:cNvSpPr/>
          <p:nvPr/>
        </p:nvSpPr>
        <p:spPr>
          <a:xfrm rot="5400000">
            <a:off x="6041520" y="3198263"/>
            <a:ext cx="250021" cy="399136"/>
          </a:xfrm>
          <a:prstGeom prst="bentUpArrow">
            <a:avLst>
              <a:gd name="adj1" fmla="val 25000"/>
              <a:gd name="adj2" fmla="val 24175"/>
              <a:gd name="adj3" fmla="val 25000"/>
            </a:avLst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6487199" y="3560486"/>
            <a:ext cx="2766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Grado en Ing. Sistemas de Telecomunicaciones (1)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487198" y="3774388"/>
            <a:ext cx="264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Roboto" panose="020B0604020202020204" charset="0"/>
                <a:ea typeface="Roboto" panose="020B0604020202020204" charset="0"/>
              </a:rPr>
              <a:t>Grado en Ingeniería de Tecnologías y Servicios de Telecomunicación </a:t>
            </a:r>
            <a:r>
              <a:rPr lang="es-ES" sz="800" dirty="0" smtClean="0">
                <a:latin typeface="Roboto" panose="020B0604020202020204" charset="0"/>
                <a:ea typeface="Roboto" panose="020B0604020202020204" charset="0"/>
              </a:rPr>
              <a:t>(1)</a:t>
            </a:r>
            <a:endParaRPr lang="es-ES" sz="8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524308" y="4258672"/>
            <a:ext cx="2645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7% Ing. Eléctrica (1) </a:t>
            </a:r>
            <a:endParaRPr lang="es-ES" sz="1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9" name="Shape 611"/>
          <p:cNvSpPr txBox="1"/>
          <p:nvPr/>
        </p:nvSpPr>
        <p:spPr>
          <a:xfrm>
            <a:off x="6049101" y="1320991"/>
            <a:ext cx="2033275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Background académico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3" name="Shape 1544"/>
          <p:cNvCxnSpPr/>
          <p:nvPr/>
        </p:nvCxnSpPr>
        <p:spPr>
          <a:xfrm flipH="1" flipV="1">
            <a:off x="707289" y="3110792"/>
            <a:ext cx="3936211" cy="815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9" name="Shape 611"/>
          <p:cNvSpPr txBox="1"/>
          <p:nvPr/>
        </p:nvSpPr>
        <p:spPr>
          <a:xfrm>
            <a:off x="1596384" y="1357517"/>
            <a:ext cx="1822081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Distribución por equipos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Shape 611"/>
          <p:cNvSpPr txBox="1"/>
          <p:nvPr/>
        </p:nvSpPr>
        <p:spPr>
          <a:xfrm>
            <a:off x="1779996" y="3201600"/>
            <a:ext cx="1532872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100" b="1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Experiencia previa</a:t>
            </a:r>
            <a:endParaRPr lang="en" sz="1100" b="1" dirty="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1838052" y="4512303"/>
            <a:ext cx="518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Roboto" panose="020B0604020202020204" charset="0"/>
                <a:ea typeface="Roboto" panose="020B0604020202020204" charset="0"/>
              </a:rPr>
              <a:t>0 años</a:t>
            </a:r>
            <a:endParaRPr lang="es-ES" sz="7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4" name="CuadroTexto 143"/>
          <p:cNvSpPr txBox="1"/>
          <p:nvPr/>
        </p:nvSpPr>
        <p:spPr>
          <a:xfrm>
            <a:off x="2342049" y="4515065"/>
            <a:ext cx="60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>
                <a:latin typeface="Roboto" panose="020B0604020202020204" charset="0"/>
                <a:ea typeface="Roboto" panose="020B0604020202020204" charset="0"/>
              </a:rPr>
              <a:t>6 meses - 1 año</a:t>
            </a:r>
            <a:endParaRPr lang="es-ES" sz="7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3021148" y="4512303"/>
            <a:ext cx="518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>
                <a:latin typeface="Roboto" panose="020B0604020202020204" charset="0"/>
                <a:ea typeface="Roboto" panose="020B0604020202020204" charset="0"/>
              </a:rPr>
              <a:t>+1 año</a:t>
            </a:r>
            <a:endParaRPr lang="es-ES" sz="700" dirty="0">
              <a:latin typeface="Roboto" panose="020B0604020202020204" charset="0"/>
              <a:ea typeface="Roboto" panose="020B0604020202020204" charset="0"/>
            </a:endParaRPr>
          </a:p>
        </p:txBody>
      </p:sp>
      <p:grpSp>
        <p:nvGrpSpPr>
          <p:cNvPr id="152" name="Shape 1264"/>
          <p:cNvGrpSpPr/>
          <p:nvPr/>
        </p:nvGrpSpPr>
        <p:grpSpPr>
          <a:xfrm>
            <a:off x="8061214" y="1383948"/>
            <a:ext cx="217243" cy="205393"/>
            <a:chOff x="1922075" y="1629000"/>
            <a:chExt cx="437200" cy="437200"/>
          </a:xfrm>
          <a:solidFill>
            <a:srgbClr val="FFAB40"/>
          </a:solidFill>
        </p:grpSpPr>
        <p:sp>
          <p:nvSpPr>
            <p:cNvPr id="153" name="Shape 126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26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5" name="Shape 1200"/>
          <p:cNvGrpSpPr/>
          <p:nvPr/>
        </p:nvGrpSpPr>
        <p:grpSpPr>
          <a:xfrm>
            <a:off x="3767029" y="1326698"/>
            <a:ext cx="235342" cy="256236"/>
            <a:chOff x="4636075" y="261925"/>
            <a:chExt cx="401800" cy="475050"/>
          </a:xfrm>
          <a:solidFill>
            <a:srgbClr val="258CC7"/>
          </a:solidFill>
        </p:grpSpPr>
        <p:sp>
          <p:nvSpPr>
            <p:cNvPr id="156" name="Shape 120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20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20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20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1" name="Shape 1372"/>
          <p:cNvGrpSpPr/>
          <p:nvPr/>
        </p:nvGrpSpPr>
        <p:grpSpPr>
          <a:xfrm>
            <a:off x="3441774" y="3241441"/>
            <a:ext cx="315729" cy="268508"/>
            <a:chOff x="5300400" y="3670175"/>
            <a:chExt cx="421300" cy="399325"/>
          </a:xfrm>
          <a:solidFill>
            <a:srgbClr val="78909C"/>
          </a:solidFill>
        </p:grpSpPr>
        <p:sp>
          <p:nvSpPr>
            <p:cNvPr id="162" name="Shape 137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37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37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37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37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7" name="CuadroTexto 166"/>
          <p:cNvSpPr txBox="1"/>
          <p:nvPr/>
        </p:nvSpPr>
        <p:spPr>
          <a:xfrm>
            <a:off x="1889026" y="4294627"/>
            <a:ext cx="390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13%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2735779" y="4070112"/>
            <a:ext cx="390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40%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2313763" y="4128197"/>
            <a:ext cx="390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34%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35" name="Elipse 334"/>
          <p:cNvSpPr/>
          <p:nvPr/>
        </p:nvSpPr>
        <p:spPr>
          <a:xfrm>
            <a:off x="652985" y="2146420"/>
            <a:ext cx="887155" cy="603293"/>
          </a:xfrm>
          <a:prstGeom prst="ellipse">
            <a:avLst/>
          </a:prstGeom>
          <a:noFill/>
          <a:ln>
            <a:solidFill>
              <a:srgbClr val="258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7" name="Gráfico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62048"/>
              </p:ext>
            </p:extLst>
          </p:nvPr>
        </p:nvGraphicFramePr>
        <p:xfrm>
          <a:off x="1540140" y="3473723"/>
          <a:ext cx="2083547" cy="114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879140" y="4296858"/>
            <a:ext cx="395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14%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477292" y="4096008"/>
            <a:ext cx="395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43%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065872" y="4096008"/>
            <a:ext cx="395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43%</a:t>
            </a:r>
            <a:endParaRPr lang="es-ES" sz="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1011639" y="3857832"/>
            <a:ext cx="5957455" cy="3117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Shape 278"/>
          <p:cNvSpPr txBox="1">
            <a:spLocks/>
          </p:cNvSpPr>
          <p:nvPr/>
        </p:nvSpPr>
        <p:spPr>
          <a:xfrm>
            <a:off x="951269" y="3790808"/>
            <a:ext cx="1330038" cy="445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Tx/>
              <a:buNone/>
            </a:pPr>
            <a: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b="1" dirty="0" err="1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Softskils</a:t>
            </a:r>
            <a: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-ES" sz="800" b="1" dirty="0" err="1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People</a:t>
            </a:r>
            <a:endParaRPr lang="es-ES" sz="800" dirty="0" smtClean="0">
              <a:latin typeface="Roboto Light"/>
              <a:ea typeface="Roboto Light"/>
              <a:cs typeface="Roboto Light"/>
              <a:sym typeface="Roboto Light"/>
            </a:endParaRPr>
          </a:p>
          <a:p>
            <a:pPr algn="ctr">
              <a:buFontTx/>
              <a:buNone/>
            </a:pPr>
            <a:endParaRPr lang="es-ES"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011640" y="2124871"/>
            <a:ext cx="5957455" cy="3117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1011639" y="2708042"/>
            <a:ext cx="5957455" cy="3117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/>
          <p:cNvSpPr/>
          <p:nvPr/>
        </p:nvSpPr>
        <p:spPr>
          <a:xfrm>
            <a:off x="1011639" y="3309678"/>
            <a:ext cx="5957455" cy="3117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011641" y="1567650"/>
            <a:ext cx="5957455" cy="3117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5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2- ESTRUCTURA DE LA FORMACI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677480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lang="en" sz="800">
              <a:solidFill>
                <a:srgbClr val="6774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429043" y="1273225"/>
            <a:ext cx="1144963" cy="3139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3910889" y="1273225"/>
            <a:ext cx="1144963" cy="3139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5392736" y="1273225"/>
            <a:ext cx="1144963" cy="3139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Shape 278"/>
          <p:cNvSpPr txBox="1">
            <a:spLocks noGrp="1"/>
          </p:cNvSpPr>
          <p:nvPr>
            <p:ph type="body" idx="2"/>
          </p:nvPr>
        </p:nvSpPr>
        <p:spPr>
          <a:xfrm>
            <a:off x="5502102" y="2479057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Sistemas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278"/>
          <p:cNvSpPr txBox="1">
            <a:spLocks noGrp="1"/>
          </p:cNvSpPr>
          <p:nvPr>
            <p:ph type="body" idx="2"/>
          </p:nvPr>
        </p:nvSpPr>
        <p:spPr>
          <a:xfrm>
            <a:off x="4020255" y="2475001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Frontend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Shape 278"/>
          <p:cNvSpPr txBox="1">
            <a:spLocks noGrp="1"/>
          </p:cNvSpPr>
          <p:nvPr>
            <p:ph type="body" idx="2"/>
          </p:nvPr>
        </p:nvSpPr>
        <p:spPr>
          <a:xfrm>
            <a:off x="2519492" y="2479057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Backend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278"/>
          <p:cNvSpPr txBox="1">
            <a:spLocks noGrp="1"/>
          </p:cNvSpPr>
          <p:nvPr>
            <p:ph type="body" idx="2"/>
          </p:nvPr>
        </p:nvSpPr>
        <p:spPr>
          <a:xfrm>
            <a:off x="2553181" y="787649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EQUIPO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BACKEND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Shape 278"/>
          <p:cNvSpPr txBox="1">
            <a:spLocks noGrp="1"/>
          </p:cNvSpPr>
          <p:nvPr>
            <p:ph type="body" idx="2"/>
          </p:nvPr>
        </p:nvSpPr>
        <p:spPr>
          <a:xfrm>
            <a:off x="4036760" y="794741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EQUIPO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FRONTEND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278"/>
          <p:cNvSpPr txBox="1">
            <a:spLocks noGrp="1"/>
          </p:cNvSpPr>
          <p:nvPr>
            <p:ph type="body" idx="2"/>
          </p:nvPr>
        </p:nvSpPr>
        <p:spPr>
          <a:xfrm>
            <a:off x="5520339" y="815662"/>
            <a:ext cx="893219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EQUIPO</a:t>
            </a:r>
            <a:b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</a:b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 Light"/>
                <a:sym typeface="Roboto"/>
              </a:rPr>
              <a:t>SISTEMAS</a:t>
            </a:r>
            <a:endParaRPr lang="en"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Shape 278"/>
          <p:cNvSpPr txBox="1">
            <a:spLocks noGrp="1"/>
          </p:cNvSpPr>
          <p:nvPr>
            <p:ph type="body" idx="2"/>
          </p:nvPr>
        </p:nvSpPr>
        <p:spPr>
          <a:xfrm>
            <a:off x="951269" y="2050949"/>
            <a:ext cx="1330038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Seguridad</a:t>
            </a:r>
            <a:endParaRPr lang="en" sz="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Shape 278"/>
          <p:cNvSpPr txBox="1">
            <a:spLocks noGrp="1"/>
          </p:cNvSpPr>
          <p:nvPr>
            <p:ph type="body" idx="2"/>
          </p:nvPr>
        </p:nvSpPr>
        <p:spPr>
          <a:xfrm>
            <a:off x="951269" y="2617764"/>
            <a:ext cx="1330038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CI/CD</a:t>
            </a:r>
            <a:endParaRPr lang="en" sz="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278"/>
          <p:cNvSpPr txBox="1">
            <a:spLocks noGrp="1"/>
          </p:cNvSpPr>
          <p:nvPr>
            <p:ph type="body" idx="2"/>
          </p:nvPr>
        </p:nvSpPr>
        <p:spPr>
          <a:xfrm>
            <a:off x="951269" y="3242654"/>
            <a:ext cx="1330038" cy="4457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QA</a:t>
            </a:r>
            <a:endParaRPr lang="en" sz="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ctr" rtl="0">
              <a:spcBef>
                <a:spcPts val="0"/>
              </a:spcBef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59"/>
          <p:cNvSpPr txBox="1">
            <a:spLocks noGrp="1"/>
          </p:cNvSpPr>
          <p:nvPr>
            <p:ph type="body" idx="1"/>
          </p:nvPr>
        </p:nvSpPr>
        <p:spPr>
          <a:xfrm>
            <a:off x="2674455" y="4381296"/>
            <a:ext cx="539800" cy="3732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4 PAX</a:t>
            </a:r>
            <a:endParaRPr lang="en" sz="1000" b="1" dirty="0">
              <a:solidFill>
                <a:srgbClr val="5765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Shape 159"/>
          <p:cNvSpPr txBox="1">
            <a:spLocks/>
          </p:cNvSpPr>
          <p:nvPr/>
        </p:nvSpPr>
        <p:spPr>
          <a:xfrm>
            <a:off x="4213469" y="4381296"/>
            <a:ext cx="539800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PAX</a:t>
            </a:r>
            <a:endParaRPr lang="en" sz="1000" b="1" dirty="0">
              <a:solidFill>
                <a:srgbClr val="5765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59"/>
          <p:cNvSpPr txBox="1">
            <a:spLocks/>
          </p:cNvSpPr>
          <p:nvPr/>
        </p:nvSpPr>
        <p:spPr>
          <a:xfrm>
            <a:off x="5695315" y="4387885"/>
            <a:ext cx="539800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6 PAX</a:t>
            </a:r>
            <a:endParaRPr lang="en" sz="1000" b="1" dirty="0">
              <a:solidFill>
                <a:srgbClr val="5765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59"/>
          <p:cNvSpPr txBox="1">
            <a:spLocks/>
          </p:cNvSpPr>
          <p:nvPr/>
        </p:nvSpPr>
        <p:spPr>
          <a:xfrm>
            <a:off x="2188742" y="4618978"/>
            <a:ext cx="1657204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Backend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59"/>
          <p:cNvSpPr txBox="1">
            <a:spLocks/>
          </p:cNvSpPr>
          <p:nvPr/>
        </p:nvSpPr>
        <p:spPr>
          <a:xfrm>
            <a:off x="3806109" y="4618978"/>
            <a:ext cx="1586622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Frontend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Shape 159"/>
          <p:cNvSpPr txBox="1">
            <a:spLocks/>
          </p:cNvSpPr>
          <p:nvPr/>
        </p:nvSpPr>
        <p:spPr>
          <a:xfrm>
            <a:off x="5307903" y="4616639"/>
            <a:ext cx="1586622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Sistemas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59"/>
          <p:cNvSpPr txBox="1">
            <a:spLocks/>
          </p:cNvSpPr>
          <p:nvPr/>
        </p:nvSpPr>
        <p:spPr>
          <a:xfrm>
            <a:off x="7142479" y="3273075"/>
            <a:ext cx="1586622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QA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59"/>
          <p:cNvSpPr txBox="1">
            <a:spLocks/>
          </p:cNvSpPr>
          <p:nvPr/>
        </p:nvSpPr>
        <p:spPr>
          <a:xfrm>
            <a:off x="7139495" y="2707639"/>
            <a:ext cx="1748454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CI/CD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Shape 159"/>
          <p:cNvSpPr txBox="1">
            <a:spLocks/>
          </p:cNvSpPr>
          <p:nvPr/>
        </p:nvSpPr>
        <p:spPr>
          <a:xfrm>
            <a:off x="7139495" y="2094553"/>
            <a:ext cx="1748454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seguridad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59"/>
          <p:cNvSpPr txBox="1">
            <a:spLocks/>
          </p:cNvSpPr>
          <p:nvPr/>
        </p:nvSpPr>
        <p:spPr>
          <a:xfrm>
            <a:off x="7139494" y="1550013"/>
            <a:ext cx="1748455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Agile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Abrir llave 1"/>
          <p:cNvSpPr/>
          <p:nvPr/>
        </p:nvSpPr>
        <p:spPr>
          <a:xfrm>
            <a:off x="784257" y="1436713"/>
            <a:ext cx="266986" cy="2812472"/>
          </a:xfrm>
          <a:prstGeom prst="leftBrace">
            <a:avLst>
              <a:gd name="adj1" fmla="val 8333"/>
              <a:gd name="adj2" fmla="val 49508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Shape 278"/>
          <p:cNvSpPr txBox="1">
            <a:spLocks/>
          </p:cNvSpPr>
          <p:nvPr/>
        </p:nvSpPr>
        <p:spPr>
          <a:xfrm>
            <a:off x="-45794" y="2521102"/>
            <a:ext cx="893219" cy="445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Tx/>
              <a:buNone/>
            </a:pPr>
            <a:r>
              <a:rPr lang="es-ES_tradnl" sz="900" b="1" dirty="0" smtClean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 Light"/>
                <a:sym typeface="Roboto"/>
              </a:rPr>
              <a:t>Formaciones </a:t>
            </a:r>
            <a:r>
              <a:rPr lang="es-ES_tradnl" sz="900" b="1" dirty="0" err="1" smtClean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 Light"/>
                <a:sym typeface="Roboto"/>
              </a:rPr>
              <a:t>cross</a:t>
            </a:r>
            <a:r>
              <a:rPr lang="es-ES_tradnl" sz="900" b="1" dirty="0" smtClean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 Light"/>
                <a:sym typeface="Roboto"/>
              </a:rPr>
              <a:t> a cada equipo</a:t>
            </a:r>
            <a:endParaRPr lang="es-ES" sz="10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Shape 278"/>
          <p:cNvSpPr txBox="1">
            <a:spLocks/>
          </p:cNvSpPr>
          <p:nvPr/>
        </p:nvSpPr>
        <p:spPr>
          <a:xfrm>
            <a:off x="951269" y="1480657"/>
            <a:ext cx="1330038" cy="445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Tx/>
              <a:buNone/>
            </a:pPr>
            <a: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Formación</a:t>
            </a:r>
            <a:b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ES" sz="800" b="1" dirty="0" smtClean="0">
                <a:solidFill>
                  <a:srgbClr val="576574"/>
                </a:solidFill>
                <a:latin typeface="Roboto"/>
                <a:ea typeface="Roboto"/>
                <a:cs typeface="Roboto"/>
                <a:sym typeface="Roboto"/>
              </a:rPr>
              <a:t> Agile</a:t>
            </a:r>
            <a:endParaRPr lang="es-ES"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Shape 159"/>
          <p:cNvSpPr txBox="1">
            <a:spLocks/>
          </p:cNvSpPr>
          <p:nvPr/>
        </p:nvSpPr>
        <p:spPr>
          <a:xfrm>
            <a:off x="7139494" y="3832039"/>
            <a:ext cx="1586622" cy="37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Owner formación People </a:t>
            </a:r>
            <a:endParaRPr lang="en" sz="9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21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/>
          <p:cNvSpPr/>
          <p:nvPr/>
        </p:nvSpPr>
        <p:spPr>
          <a:xfrm>
            <a:off x="2517932" y="2220082"/>
            <a:ext cx="1839569" cy="24947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/>
          <p:cNvSpPr txBox="1"/>
          <p:nvPr/>
        </p:nvSpPr>
        <p:spPr>
          <a:xfrm>
            <a:off x="1453937" y="813201"/>
            <a:ext cx="299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Duración</a:t>
            </a:r>
            <a:r>
              <a:rPr lang="es-ES_tradnl" dirty="0" smtClean="0"/>
              <a:t>: 8 semanas de formación  </a:t>
            </a:r>
            <a:endParaRPr lang="es-ES" dirty="0"/>
          </a:p>
        </p:txBody>
      </p:sp>
      <p:cxnSp>
        <p:nvCxnSpPr>
          <p:cNvPr id="57" name="Shape 399"/>
          <p:cNvCxnSpPr/>
          <p:nvPr/>
        </p:nvCxnSpPr>
        <p:spPr>
          <a:xfrm flipV="1">
            <a:off x="4637819" y="980500"/>
            <a:ext cx="797780" cy="2689"/>
          </a:xfrm>
          <a:prstGeom prst="straightConnector1">
            <a:avLst/>
          </a:prstGeom>
          <a:noFill/>
          <a:ln w="38100" cap="flat" cmpd="sng">
            <a:solidFill>
              <a:srgbClr val="2DCCCD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61" name="CuadroTexto 60"/>
          <p:cNvSpPr txBox="1"/>
          <p:nvPr/>
        </p:nvSpPr>
        <p:spPr>
          <a:xfrm>
            <a:off x="5754498" y="829300"/>
            <a:ext cx="299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Del 04/05 al 29/06 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4210885" y="1251863"/>
            <a:ext cx="84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u="sng" dirty="0" smtClean="0">
                <a:solidFill>
                  <a:srgbClr val="2DCCCD"/>
                </a:solidFill>
              </a:rPr>
              <a:t>Roles</a:t>
            </a:r>
            <a:endParaRPr lang="es-ES" u="sng" dirty="0">
              <a:solidFill>
                <a:srgbClr val="2DCCCD"/>
              </a:solidFill>
            </a:endParaRPr>
          </a:p>
        </p:txBody>
      </p:sp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2- ESTRUCTURA DE LA FORMACI</a:t>
            </a:r>
            <a:r>
              <a:rPr lang="en" b="1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Ó</a:t>
            </a: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5818" y="2220082"/>
            <a:ext cx="1858072" cy="24947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Shape 847"/>
          <p:cNvSpPr/>
          <p:nvPr/>
        </p:nvSpPr>
        <p:spPr>
          <a:xfrm>
            <a:off x="2194225" y="1997280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CuadroTexto 63"/>
          <p:cNvSpPr txBox="1"/>
          <p:nvPr/>
        </p:nvSpPr>
        <p:spPr>
          <a:xfrm>
            <a:off x="225048" y="2300040"/>
            <a:ext cx="192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latin typeface="Roboto" panose="020B0604020202020204" charset="0"/>
                <a:ea typeface="Roboto" panose="020B0604020202020204" charset="0"/>
              </a:rPr>
              <a:t>R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esponsable de la formación del conocimiento.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228550" y="2922129"/>
            <a:ext cx="194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Backend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Rubén Sánchez</a:t>
            </a:r>
          </a:p>
          <a:p>
            <a:pPr marL="228600" indent="-228600">
              <a:buFont typeface="+mj-lt"/>
              <a:buAutoNum type="arabicPeriod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Frontend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Rubén Sánchez</a:t>
            </a:r>
          </a:p>
          <a:p>
            <a:pPr marL="228600" indent="-228600">
              <a:buFont typeface="+mj-lt"/>
              <a:buAutoNum type="arabicPeriod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Sistemas: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Luis </a:t>
            </a:r>
            <a:r>
              <a:rPr lang="es-ES_tradnl" sz="800" b="1" dirty="0" err="1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Mendez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 y Alicia Alcalde</a:t>
            </a:r>
          </a:p>
          <a:p>
            <a:pPr marL="228600" indent="-228600">
              <a:buFont typeface="+mj-lt"/>
              <a:buAutoNum type="arabicPeriod"/>
            </a:pPr>
            <a:r>
              <a:rPr lang="es-ES_tradnl" sz="800" dirty="0" err="1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>
                <a:latin typeface="Roboto" panose="020B0604020202020204" charset="0"/>
                <a:ea typeface="Roboto" panose="020B0604020202020204" charset="0"/>
              </a:rPr>
              <a:t> Agile: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Gonzalo</a:t>
            </a:r>
            <a:r>
              <a:rPr lang="es-ES_tradnl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_tradnl" sz="800" b="1" dirty="0" smtClean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Mosquera</a:t>
            </a:r>
            <a:endParaRPr lang="es-ES_tradnl" sz="800" b="1" dirty="0">
              <a:solidFill>
                <a:srgbClr val="595959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28213" y="3569993"/>
            <a:ext cx="1943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5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Seguridad: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Javier Losa</a:t>
            </a:r>
          </a:p>
          <a:p>
            <a:pPr marL="228600" indent="-228600">
              <a:buAutoNum type="arabicPeriod" startAt="5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CI/CD: 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Luis </a:t>
            </a:r>
            <a:r>
              <a:rPr lang="es-ES_tradnl" sz="800" b="1" dirty="0" err="1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Mendez</a:t>
            </a:r>
            <a:r>
              <a:rPr lang="es-ES_tradnl" sz="800" b="1" dirty="0">
                <a:solidFill>
                  <a:srgbClr val="595959"/>
                </a:solidFill>
                <a:latin typeface="Roboto" panose="020B0604020202020204" charset="0"/>
                <a:ea typeface="Roboto" panose="020B0604020202020204" charset="0"/>
              </a:rPr>
              <a:t> y Alicia Alcalde</a:t>
            </a:r>
          </a:p>
          <a:p>
            <a:pPr marL="228600" indent="-228600">
              <a:buAutoNum type="arabicPeriod" startAt="5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QA: </a:t>
            </a: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Pedro </a:t>
            </a:r>
            <a:r>
              <a:rPr lang="es-ES_tradnl" sz="800" b="1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Varcarcel</a:t>
            </a: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y José Miguel Morales</a:t>
            </a:r>
          </a:p>
          <a:p>
            <a:pPr marL="228600" indent="-228600">
              <a:buAutoNum type="arabicPeriod" startAt="5"/>
            </a:pP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_tradnl" sz="800" dirty="0" err="1" smtClean="0">
                <a:latin typeface="Roboto" panose="020B0604020202020204" charset="0"/>
                <a:ea typeface="Roboto" panose="020B0604020202020204" charset="0"/>
              </a:rPr>
              <a:t>People</a:t>
            </a:r>
            <a:r>
              <a:rPr lang="es-ES_tradnl" sz="800" dirty="0" smtClean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Mario Pacheco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37036" y="1671108"/>
            <a:ext cx="1875636" cy="396050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Shape 847"/>
          <p:cNvSpPr/>
          <p:nvPr/>
        </p:nvSpPr>
        <p:spPr>
          <a:xfrm>
            <a:off x="371382" y="1700245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847"/>
          <p:cNvSpPr/>
          <p:nvPr/>
        </p:nvSpPr>
        <p:spPr>
          <a:xfrm>
            <a:off x="2519792" y="1702719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Rectángulo 43"/>
          <p:cNvSpPr/>
          <p:nvPr/>
        </p:nvSpPr>
        <p:spPr>
          <a:xfrm>
            <a:off x="2497775" y="1671108"/>
            <a:ext cx="1875636" cy="396050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Shape 847"/>
          <p:cNvSpPr/>
          <p:nvPr/>
        </p:nvSpPr>
        <p:spPr>
          <a:xfrm>
            <a:off x="2632121" y="1700245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924958" y="1736431"/>
            <a:ext cx="95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OWNER</a:t>
            </a:r>
            <a:endParaRPr lang="es-ES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070650" y="1726166"/>
            <a:ext cx="11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FORMADOR</a:t>
            </a:r>
            <a:endParaRPr lang="es-ES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519791" y="2297920"/>
            <a:ext cx="1886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Impartirá el conocimiento a los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graduates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, son designados por el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Owner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779929" y="2220082"/>
            <a:ext cx="1858072" cy="24947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4774080" y="1675021"/>
            <a:ext cx="1875636" cy="396050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Shape 847"/>
          <p:cNvSpPr/>
          <p:nvPr/>
        </p:nvSpPr>
        <p:spPr>
          <a:xfrm>
            <a:off x="4908426" y="1704158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CuadroTexto 51"/>
          <p:cNvSpPr txBox="1"/>
          <p:nvPr/>
        </p:nvSpPr>
        <p:spPr>
          <a:xfrm>
            <a:off x="5392999" y="1740344"/>
            <a:ext cx="11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TUTOR</a:t>
            </a:r>
            <a:endParaRPr lang="es-ES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4803363" y="2297920"/>
            <a:ext cx="193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Realizará seguimiento del proyecto final, les ayudará a resolver dudas técnicas. 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762852" y="3184671"/>
            <a:ext cx="192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Tutores equipo 1: </a:t>
            </a:r>
          </a:p>
          <a:p>
            <a:pPr algn="ctr"/>
            <a: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Carlos Montero + Mario </a:t>
            </a:r>
            <a:r>
              <a:rPr lang="es-ES_tradnl" sz="800" b="1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Rodriguez</a:t>
            </a:r>
            <a: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endParaRPr lang="es-ES_tradnl" sz="800" b="1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Tutores equipo 2: </a:t>
            </a:r>
          </a:p>
          <a:p>
            <a:pPr algn="ctr"/>
            <a: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Miguel Reguero + Carlos González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</a:br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Tutores equipo 3: </a:t>
            </a:r>
          </a:p>
          <a:p>
            <a:pPr algn="ctr"/>
            <a:r>
              <a:rPr lang="es-ES_tradnl" sz="8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Deogracias Maroto + Lucas Menéndez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7060429" y="2224742"/>
            <a:ext cx="1842162" cy="249473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7044064" y="1667352"/>
            <a:ext cx="1875636" cy="396050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Shape 847"/>
          <p:cNvSpPr/>
          <p:nvPr/>
        </p:nvSpPr>
        <p:spPr>
          <a:xfrm>
            <a:off x="7178410" y="1696489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CuadroTexto 55"/>
          <p:cNvSpPr txBox="1"/>
          <p:nvPr/>
        </p:nvSpPr>
        <p:spPr>
          <a:xfrm>
            <a:off x="7633135" y="1726166"/>
            <a:ext cx="11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MENTOR</a:t>
            </a:r>
            <a:endParaRPr lang="es-ES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126002" y="2297920"/>
            <a:ext cx="1809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Persona de contacto de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People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 durante la formación, realizará seguimiento quincenal para ver motivaciones del </a:t>
            </a:r>
            <a:r>
              <a:rPr lang="es-ES_tradnl" sz="1000" dirty="0" err="1" smtClean="0">
                <a:latin typeface="Roboto" panose="020B0604020202020204" charset="0"/>
                <a:ea typeface="Roboto" panose="020B0604020202020204" charset="0"/>
              </a:rPr>
              <a:t>graduate</a:t>
            </a:r>
            <a:r>
              <a:rPr lang="es-ES_tradnl" sz="1000" dirty="0" smtClean="0">
                <a:latin typeface="Roboto" panose="020B0604020202020204" charset="0"/>
                <a:ea typeface="Roboto" panose="020B0604020202020204" charset="0"/>
              </a:rPr>
              <a:t>, además de tratar de solucionar cualquier problema que tenga durante la formación.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393830" y="3992999"/>
            <a:ext cx="194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Lucía Mariscal</a:t>
            </a:r>
          </a:p>
          <a:p>
            <a:pPr marL="228600" indent="-228600">
              <a:buFont typeface="+mj-lt"/>
              <a:buAutoNum type="arabicPeriod"/>
            </a:pP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Isabel Ruiz</a:t>
            </a:r>
          </a:p>
          <a:p>
            <a:pPr marL="228600" indent="-228600">
              <a:buFont typeface="+mj-lt"/>
              <a:buAutoNum type="arabicPeriod"/>
            </a:pPr>
            <a:r>
              <a:rPr lang="es-ES_tradnl" sz="8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Mario Pacheco</a:t>
            </a:r>
          </a:p>
        </p:txBody>
      </p:sp>
    </p:spTree>
    <p:extLst>
      <p:ext uri="{BB962C8B-B14F-4D97-AF65-F5344CB8AC3E}">
        <p14:creationId xmlns:p14="http://schemas.microsoft.com/office/powerpoint/2010/main" val="25133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3- CONTENIDO Y HORARIOS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13582" y="757468"/>
            <a:ext cx="316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F79F79"/>
                </a:solidFill>
                <a:latin typeface="Roboto"/>
                <a:ea typeface="Roboto"/>
                <a:cs typeface="Roboto"/>
              </a:rPr>
              <a:t>Resumen distribución del contenido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47129"/>
              </p:ext>
            </p:extLst>
          </p:nvPr>
        </p:nvGraphicFramePr>
        <p:xfrm>
          <a:off x="1253499" y="1381943"/>
          <a:ext cx="5123223" cy="2994660"/>
        </p:xfrm>
        <a:graphic>
          <a:graphicData uri="http://schemas.openxmlformats.org/drawingml/2006/table">
            <a:tbl>
              <a:tblPr/>
              <a:tblGrid>
                <a:gridCol w="1788295">
                  <a:extLst>
                    <a:ext uri="{9D8B030D-6E8A-4147-A177-3AD203B41FA5}">
                      <a16:colId xmlns:a16="http://schemas.microsoft.com/office/drawing/2014/main" val="3142566389"/>
                    </a:ext>
                  </a:extLst>
                </a:gridCol>
                <a:gridCol w="1662631">
                  <a:extLst>
                    <a:ext uri="{9D8B030D-6E8A-4147-A177-3AD203B41FA5}">
                      <a16:colId xmlns:a16="http://schemas.microsoft.com/office/drawing/2014/main" val="55127779"/>
                    </a:ext>
                  </a:extLst>
                </a:gridCol>
                <a:gridCol w="1672297">
                  <a:extLst>
                    <a:ext uri="{9D8B030D-6E8A-4147-A177-3AD203B41FA5}">
                      <a16:colId xmlns:a16="http://schemas.microsoft.com/office/drawing/2014/main" val="3534077752"/>
                    </a:ext>
                  </a:extLst>
                </a:gridCol>
              </a:tblGrid>
              <a:tr h="1423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CONOCIMIENTO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Nº HORAS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DISPONIBLE: </a:t>
                      </a:r>
                      <a:r>
                        <a:rPr lang="es-E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26407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Front/Back/Sistemas</a:t>
                      </a:r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3582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809078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94863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CI/CD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615026"/>
                  </a:ext>
                </a:extLst>
              </a:tr>
              <a:tr h="277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04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Cursos Online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04914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Desarrollo del Proyecto</a:t>
                      </a:r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5994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Exposición Proyecto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79123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- Softskills e integración</a:t>
                      </a:r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34662"/>
                  </a:ext>
                </a:extLst>
              </a:tr>
              <a:tr h="229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61920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7206446" y="2512283"/>
            <a:ext cx="10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Formación teórica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39" name="Shape 400"/>
          <p:cNvCxnSpPr>
            <a:endCxn id="38" idx="1"/>
          </p:cNvCxnSpPr>
          <p:nvPr/>
        </p:nvCxnSpPr>
        <p:spPr>
          <a:xfrm flipV="1">
            <a:off x="6598297" y="2620005"/>
            <a:ext cx="608149" cy="911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0" name="CuadroTexto 39"/>
          <p:cNvSpPr txBox="1"/>
          <p:nvPr/>
        </p:nvSpPr>
        <p:spPr>
          <a:xfrm>
            <a:off x="5111143" y="2512283"/>
            <a:ext cx="1549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Mañanas de 9:00 a 14:00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42" name="Shape 400"/>
          <p:cNvCxnSpPr/>
          <p:nvPr/>
        </p:nvCxnSpPr>
        <p:spPr>
          <a:xfrm flipV="1">
            <a:off x="6598297" y="3209060"/>
            <a:ext cx="546061" cy="228522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3" name="CuadroTexto 42"/>
          <p:cNvSpPr txBox="1"/>
          <p:nvPr/>
        </p:nvSpPr>
        <p:spPr>
          <a:xfrm>
            <a:off x="5111015" y="3330771"/>
            <a:ext cx="1549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Tardes a partir de las 15:00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45" name="Shape 400"/>
          <p:cNvCxnSpPr/>
          <p:nvPr/>
        </p:nvCxnSpPr>
        <p:spPr>
          <a:xfrm>
            <a:off x="6598425" y="3430814"/>
            <a:ext cx="545932" cy="201288"/>
          </a:xfrm>
          <a:prstGeom prst="straightConnector1">
            <a:avLst/>
          </a:prstGeom>
          <a:noFill/>
          <a:ln w="19050" cap="flat" cmpd="sng">
            <a:solidFill>
              <a:srgbClr val="258CC7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53" name="CuadroTexto 52"/>
          <p:cNvSpPr txBox="1"/>
          <p:nvPr/>
        </p:nvSpPr>
        <p:spPr>
          <a:xfrm>
            <a:off x="7206446" y="3102249"/>
            <a:ext cx="10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Cursos Online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206316" y="3525291"/>
            <a:ext cx="1549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Desarrollo del proyecto final</a:t>
            </a:r>
            <a:endParaRPr lang="es-ES_tradnl" sz="8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3- CONTENIDO Y HORARIOS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7" name="Shape 1544"/>
          <p:cNvCxnSpPr/>
          <p:nvPr/>
        </p:nvCxnSpPr>
        <p:spPr>
          <a:xfrm>
            <a:off x="6101214" y="1294991"/>
            <a:ext cx="0" cy="31077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" name="CuadroTexto 17"/>
          <p:cNvSpPr txBox="1"/>
          <p:nvPr/>
        </p:nvSpPr>
        <p:spPr>
          <a:xfrm>
            <a:off x="7072678" y="1105575"/>
            <a:ext cx="8145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70AD47"/>
                </a:solidFill>
                <a:latin typeface="Roboto"/>
                <a:ea typeface="Roboto"/>
              </a:rPr>
              <a:t>SISTEMAS</a:t>
            </a:r>
            <a:endParaRPr lang="es-ES" sz="1050" dirty="0">
              <a:solidFill>
                <a:srgbClr val="70AD47"/>
              </a:solidFill>
            </a:endParaRPr>
          </a:p>
        </p:txBody>
      </p:sp>
      <p:cxnSp>
        <p:nvCxnSpPr>
          <p:cNvPr id="24" name="Shape 1544"/>
          <p:cNvCxnSpPr/>
          <p:nvPr/>
        </p:nvCxnSpPr>
        <p:spPr>
          <a:xfrm>
            <a:off x="2978099" y="1294991"/>
            <a:ext cx="0" cy="31077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5" name="CuadroTexto 24"/>
          <p:cNvSpPr txBox="1"/>
          <p:nvPr/>
        </p:nvSpPr>
        <p:spPr>
          <a:xfrm>
            <a:off x="1002205" y="1095428"/>
            <a:ext cx="869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70AD47"/>
                </a:solidFill>
                <a:latin typeface="Roboto"/>
                <a:ea typeface="Roboto"/>
              </a:rPr>
              <a:t>BACKEND</a:t>
            </a:r>
            <a:endParaRPr lang="es-ES" sz="1050" dirty="0">
              <a:solidFill>
                <a:srgbClr val="70AD47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141189" y="1105575"/>
            <a:ext cx="869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70AD47"/>
                </a:solidFill>
                <a:latin typeface="Roboto"/>
                <a:ea typeface="Roboto"/>
              </a:rPr>
              <a:t>FRONTEND</a:t>
            </a:r>
            <a:endParaRPr lang="es-ES" sz="1050" dirty="0">
              <a:solidFill>
                <a:srgbClr val="70AD47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500231" y="741285"/>
            <a:ext cx="215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F79F79"/>
                </a:solidFill>
                <a:latin typeface="Roboto"/>
                <a:ea typeface="Roboto"/>
              </a:rPr>
              <a:t>Formaciones específicas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11972"/>
              </p:ext>
            </p:extLst>
          </p:nvPr>
        </p:nvGraphicFramePr>
        <p:xfrm>
          <a:off x="6639513" y="1446631"/>
          <a:ext cx="2088851" cy="2716138"/>
        </p:xfrm>
        <a:graphic>
          <a:graphicData uri="http://schemas.openxmlformats.org/drawingml/2006/table">
            <a:tbl>
              <a:tblPr/>
              <a:tblGrid>
                <a:gridCol w="1389196">
                  <a:extLst>
                    <a:ext uri="{9D8B030D-6E8A-4147-A177-3AD203B41FA5}">
                      <a16:colId xmlns:a16="http://schemas.microsoft.com/office/drawing/2014/main" val="2230077497"/>
                    </a:ext>
                  </a:extLst>
                </a:gridCol>
                <a:gridCol w="699655">
                  <a:extLst>
                    <a:ext uri="{9D8B030D-6E8A-4147-A177-3AD203B41FA5}">
                      <a16:colId xmlns:a16="http://schemas.microsoft.com/office/drawing/2014/main" val="3688250375"/>
                    </a:ext>
                  </a:extLst>
                </a:gridCol>
              </a:tblGrid>
              <a:tr h="17206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30158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Administración SSOO Linux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290101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Backup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72439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Monitorizacion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SSOO Linux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38165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56480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90770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 AWS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30243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Terraform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52388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Ansible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06762"/>
                  </a:ext>
                </a:extLst>
              </a:tr>
              <a:tr h="246882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Herramientas de CI y construcción de Pipelines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649435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85044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SQL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49919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GCP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200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Azure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2846"/>
                  </a:ext>
                </a:extLst>
              </a:tr>
              <a:tr h="24688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Arquitecturas de referencia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657693"/>
                  </a:ext>
                </a:extLst>
              </a:tr>
              <a:tr h="156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857901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76667"/>
              </p:ext>
            </p:extLst>
          </p:nvPr>
        </p:nvGraphicFramePr>
        <p:xfrm>
          <a:off x="3495231" y="1446632"/>
          <a:ext cx="2088851" cy="2703789"/>
        </p:xfrm>
        <a:graphic>
          <a:graphicData uri="http://schemas.openxmlformats.org/drawingml/2006/table">
            <a:tbl>
              <a:tblPr/>
              <a:tblGrid>
                <a:gridCol w="1392819">
                  <a:extLst>
                    <a:ext uri="{9D8B030D-6E8A-4147-A177-3AD203B41FA5}">
                      <a16:colId xmlns:a16="http://schemas.microsoft.com/office/drawing/2014/main" val="337234405"/>
                    </a:ext>
                  </a:extLst>
                </a:gridCol>
                <a:gridCol w="696032">
                  <a:extLst>
                    <a:ext uri="{9D8B030D-6E8A-4147-A177-3AD203B41FA5}">
                      <a16:colId xmlns:a16="http://schemas.microsoft.com/office/drawing/2014/main" val="863620750"/>
                    </a:ext>
                  </a:extLst>
                </a:gridCol>
              </a:tblGrid>
              <a:tr h="175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25555"/>
                  </a:ext>
                </a:extLst>
              </a:tr>
              <a:tr h="2749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Lenguajes: ES6, HTML5, CSS3, SASS/LESS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863548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effectLst/>
                          <a:latin typeface="+mn-lt"/>
                        </a:rPr>
                        <a:t>Arquitecturas y Patrones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92588"/>
                  </a:ext>
                </a:extLst>
              </a:tr>
              <a:tr h="397221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Herramientas: Gestores de dependencias, Repositorios, QA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16665"/>
                  </a:ext>
                </a:extLst>
              </a:tr>
              <a:tr h="155879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Node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s-ES" sz="8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195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effectLst/>
                          <a:latin typeface="+mn-lt"/>
                        </a:rPr>
                        <a:t>Angular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92113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Polymer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es-ES" sz="8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40034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Ember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613404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React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15188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Redux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770885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effectLst/>
                          <a:latin typeface="+mn-lt"/>
                        </a:rPr>
                        <a:t>Vue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2864"/>
                  </a:ext>
                </a:extLst>
              </a:tr>
              <a:tr h="274999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effectLst/>
                          <a:latin typeface="+mj-lt"/>
                        </a:rPr>
                        <a:t>Desarrollos híbridos (web + ios / android)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26050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effectLst/>
                          <a:latin typeface="+mj-lt"/>
                        </a:rPr>
                        <a:t>Tendencias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08225"/>
                  </a:ext>
                </a:extLst>
              </a:tr>
              <a:tr h="15833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smtClean="0">
                          <a:effectLst/>
                          <a:latin typeface="+mn-lt"/>
                        </a:rPr>
                        <a:t>TOTAL</a:t>
                      </a:r>
                      <a:endParaRPr lang="es-ES" sz="800" b="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6187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89764"/>
              </p:ext>
            </p:extLst>
          </p:nvPr>
        </p:nvGraphicFramePr>
        <p:xfrm>
          <a:off x="477128" y="1449090"/>
          <a:ext cx="2096249" cy="2701330"/>
        </p:xfrm>
        <a:graphic>
          <a:graphicData uri="http://schemas.openxmlformats.org/drawingml/2006/table">
            <a:tbl>
              <a:tblPr/>
              <a:tblGrid>
                <a:gridCol w="1383826">
                  <a:extLst>
                    <a:ext uri="{9D8B030D-6E8A-4147-A177-3AD203B41FA5}">
                      <a16:colId xmlns:a16="http://schemas.microsoft.com/office/drawing/2014/main" val="3607358926"/>
                    </a:ext>
                  </a:extLst>
                </a:gridCol>
                <a:gridCol w="712423">
                  <a:extLst>
                    <a:ext uri="{9D8B030D-6E8A-4147-A177-3AD203B41FA5}">
                      <a16:colId xmlns:a16="http://schemas.microsoft.com/office/drawing/2014/main" val="1865190547"/>
                    </a:ext>
                  </a:extLst>
                </a:gridCol>
              </a:tblGrid>
              <a:tr h="163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57124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Introducción a la programación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65725"/>
                  </a:ext>
                </a:extLst>
              </a:tr>
              <a:tr h="28773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Gang</a:t>
                      </a:r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</a:t>
                      </a:r>
                      <a:r>
                        <a:rPr lang="es-ES" sz="8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four</a:t>
                      </a:r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(teoría y práctica)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99649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Microservicios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951373"/>
                  </a:ext>
                </a:extLst>
              </a:tr>
              <a:tr h="17149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Introducción a Java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08969"/>
                  </a:ext>
                </a:extLst>
              </a:tr>
              <a:tr h="18129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Librerías Java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628975"/>
                  </a:ext>
                </a:extLst>
              </a:tr>
              <a:tr h="415619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Frameworks y entornos de desarrollo. Spring, Maven, Gradle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70076"/>
                  </a:ext>
                </a:extLst>
              </a:tr>
              <a:tr h="17149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Gcloud. Integracion GCP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547247"/>
                  </a:ext>
                </a:extLst>
              </a:tr>
              <a:tr h="17149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effectLst/>
                          <a:latin typeface="+mj-lt"/>
                        </a:rPr>
                        <a:t>Introducción a Python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1886"/>
                  </a:ext>
                </a:extLst>
              </a:tr>
              <a:tr h="1692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Librerías Python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9424"/>
                  </a:ext>
                </a:extLst>
              </a:tr>
              <a:tr h="15985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Frameworks: Django y Flask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85039"/>
                  </a:ext>
                </a:extLst>
              </a:tr>
              <a:tr h="15985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Boto3. </a:t>
                      </a:r>
                      <a:r>
                        <a:rPr lang="es-ES" sz="8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Integracion</a:t>
                      </a:r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AWS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5903"/>
                  </a:ext>
                </a:extLst>
              </a:tr>
              <a:tr h="159853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8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s-ES" sz="8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4480"/>
                  </a:ext>
                </a:extLst>
              </a:tr>
            </a:tbl>
          </a:graphicData>
        </a:graphic>
      </p:graphicFrame>
      <p:pic>
        <p:nvPicPr>
          <p:cNvPr id="1026" name="Picture 2" descr="Resultado de imagen de microservic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" y="4234393"/>
            <a:ext cx="646544" cy="4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87" y="4227682"/>
            <a:ext cx="799580" cy="4983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276" y="4344398"/>
            <a:ext cx="989734" cy="4588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/>
          <a:srcRect l="13537" t="14831" r="16510" b="28367"/>
          <a:stretch/>
        </p:blipFill>
        <p:spPr>
          <a:xfrm>
            <a:off x="3144627" y="4234393"/>
            <a:ext cx="830035" cy="25159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/>
          <a:srcRect l="17046" t="6715" r="17046" b="17605"/>
          <a:stretch/>
        </p:blipFill>
        <p:spPr>
          <a:xfrm>
            <a:off x="4141189" y="4171056"/>
            <a:ext cx="455829" cy="40278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/>
          <a:srcRect l="10514" t="25454" r="9305" b="31429"/>
          <a:stretch/>
        </p:blipFill>
        <p:spPr>
          <a:xfrm>
            <a:off x="4763545" y="4258541"/>
            <a:ext cx="1262263" cy="2632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l="23879" t="11274" r="25416" b="10657"/>
          <a:stretch/>
        </p:blipFill>
        <p:spPr>
          <a:xfrm>
            <a:off x="3301033" y="4550666"/>
            <a:ext cx="504595" cy="4842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/>
          <a:srcRect l="8424" t="6272" r="7576" b="9728"/>
          <a:stretch/>
        </p:blipFill>
        <p:spPr>
          <a:xfrm>
            <a:off x="4113573" y="4719218"/>
            <a:ext cx="706581" cy="2355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7900" y="4586662"/>
            <a:ext cx="570838" cy="42211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3"/>
          <a:srcRect t="14181" b="7430"/>
          <a:stretch/>
        </p:blipFill>
        <p:spPr>
          <a:xfrm>
            <a:off x="6381968" y="4305600"/>
            <a:ext cx="682821" cy="29598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0192" y="4249909"/>
            <a:ext cx="722576" cy="40046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3803" y="4635213"/>
            <a:ext cx="514414" cy="39966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94606" y="4631558"/>
            <a:ext cx="673723" cy="42213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5122" y="4203849"/>
            <a:ext cx="684143" cy="4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3- CONTENIDO Y HORARIOS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7" name="Shape 1544"/>
          <p:cNvCxnSpPr/>
          <p:nvPr/>
        </p:nvCxnSpPr>
        <p:spPr>
          <a:xfrm>
            <a:off x="4575918" y="1294991"/>
            <a:ext cx="0" cy="31077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" name="CuadroTexto 1"/>
          <p:cNvSpPr txBox="1"/>
          <p:nvPr/>
        </p:nvSpPr>
        <p:spPr>
          <a:xfrm>
            <a:off x="3743266" y="7501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F79F79"/>
                </a:solidFill>
                <a:latin typeface="Roboto"/>
                <a:ea typeface="Roboto"/>
                <a:cs typeface="Roboto"/>
              </a:rPr>
              <a:t>Formaciones Cross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16093" y="1095428"/>
            <a:ext cx="677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5B9BD5"/>
                </a:solidFill>
                <a:latin typeface="Roboto"/>
                <a:ea typeface="Roboto"/>
              </a:rPr>
              <a:t>AGILE</a:t>
            </a:r>
            <a:endParaRPr lang="es-ES" sz="1050" dirty="0">
              <a:solidFill>
                <a:srgbClr val="5B9BD5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60926"/>
              </p:ext>
            </p:extLst>
          </p:nvPr>
        </p:nvGraphicFramePr>
        <p:xfrm>
          <a:off x="1040912" y="1501565"/>
          <a:ext cx="2702354" cy="2499360"/>
        </p:xfrm>
        <a:graphic>
          <a:graphicData uri="http://schemas.openxmlformats.org/drawingml/2006/table">
            <a:tbl>
              <a:tblPr/>
              <a:tblGrid>
                <a:gridCol w="1414185">
                  <a:extLst>
                    <a:ext uri="{9D8B030D-6E8A-4147-A177-3AD203B41FA5}">
                      <a16:colId xmlns:a16="http://schemas.microsoft.com/office/drawing/2014/main" val="3312308032"/>
                    </a:ext>
                  </a:extLst>
                </a:gridCol>
                <a:gridCol w="1288169">
                  <a:extLst>
                    <a:ext uri="{9D8B030D-6E8A-4147-A177-3AD203B41FA5}">
                      <a16:colId xmlns:a16="http://schemas.microsoft.com/office/drawing/2014/main" val="20297856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031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al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Agilismo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528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Explicación del FW de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Scrum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31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Kanban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83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Simulación de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Scrum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00809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Pair Programming, XP, Lean, TPS, Just in time, Kaizen, etc.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2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Inception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09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Thinking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334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Facilitador de Retrospectivas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89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DevOps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Agilismo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87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BDD &amp; TDD &amp;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Cucumber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79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07427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6757332" y="1095428"/>
            <a:ext cx="374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70AD47"/>
                </a:solidFill>
                <a:latin typeface="Roboto"/>
                <a:ea typeface="Roboto"/>
              </a:rPr>
              <a:t>QA</a:t>
            </a:r>
            <a:endParaRPr lang="es-ES" sz="1050" dirty="0">
              <a:solidFill>
                <a:srgbClr val="70AD47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44389"/>
              </p:ext>
            </p:extLst>
          </p:nvPr>
        </p:nvGraphicFramePr>
        <p:xfrm>
          <a:off x="5593579" y="1501565"/>
          <a:ext cx="2702150" cy="1333500"/>
        </p:xfrm>
        <a:graphic>
          <a:graphicData uri="http://schemas.openxmlformats.org/drawingml/2006/table">
            <a:tbl>
              <a:tblPr/>
              <a:tblGrid>
                <a:gridCol w="1414078">
                  <a:extLst>
                    <a:ext uri="{9D8B030D-6E8A-4147-A177-3AD203B41FA5}">
                      <a16:colId xmlns:a16="http://schemas.microsoft.com/office/drawing/2014/main" val="4093355302"/>
                    </a:ext>
                  </a:extLst>
                </a:gridCol>
                <a:gridCol w="1288072">
                  <a:extLst>
                    <a:ext uri="{9D8B030D-6E8A-4147-A177-3AD203B41FA5}">
                      <a16:colId xmlns:a16="http://schemas.microsoft.com/office/drawing/2014/main" val="14619643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86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a QA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72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Técnicas de Prueba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04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 unitarias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83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 con API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65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 de Rendimiento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308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90000"/>
                  </a:ext>
                </a:extLst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2" y="4102593"/>
            <a:ext cx="596467" cy="5964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571" y="4115053"/>
            <a:ext cx="587641" cy="58764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801" y="4213078"/>
            <a:ext cx="719062" cy="4816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7"/>
          <a:srcRect l="32549" t="22594" r="32705" b="22217"/>
          <a:stretch/>
        </p:blipFill>
        <p:spPr>
          <a:xfrm>
            <a:off x="3591680" y="4145452"/>
            <a:ext cx="567912" cy="50739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281" y="3445570"/>
            <a:ext cx="967290" cy="69988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9"/>
          <a:srcRect l="7375" r="14017"/>
          <a:stretch/>
        </p:blipFill>
        <p:spPr>
          <a:xfrm>
            <a:off x="7322356" y="3256970"/>
            <a:ext cx="1066800" cy="10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hape 246"/>
          <p:cNvCxnSpPr/>
          <p:nvPr/>
        </p:nvCxnSpPr>
        <p:spPr>
          <a:xfrm>
            <a:off x="7825" y="684775"/>
            <a:ext cx="9136200" cy="0"/>
          </a:xfrm>
          <a:prstGeom prst="straightConnector1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307" name="Shape 307"/>
          <p:cNvGrpSpPr/>
          <p:nvPr/>
        </p:nvGrpSpPr>
        <p:grpSpPr>
          <a:xfrm>
            <a:off x="-42" y="5096464"/>
            <a:ext cx="9151846" cy="47025"/>
            <a:chOff x="-39" y="3053225"/>
            <a:chExt cx="4744839" cy="70502"/>
          </a:xfrm>
        </p:grpSpPr>
        <p:sp>
          <p:nvSpPr>
            <p:cNvPr id="308" name="Shape 308"/>
            <p:cNvSpPr/>
            <p:nvPr/>
          </p:nvSpPr>
          <p:spPr>
            <a:xfrm>
              <a:off x="-39" y="3053227"/>
              <a:ext cx="790800" cy="70500"/>
            </a:xfrm>
            <a:prstGeom prst="rect">
              <a:avLst/>
            </a:prstGeom>
            <a:solidFill>
              <a:srgbClr val="258CC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0800" y="3053225"/>
              <a:ext cx="790800" cy="705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1600" y="3053225"/>
              <a:ext cx="790800" cy="70500"/>
            </a:xfrm>
            <a:prstGeom prst="rect">
              <a:avLst/>
            </a:prstGeom>
            <a:solidFill>
              <a:srgbClr val="F79F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72400" y="3053225"/>
              <a:ext cx="790800" cy="70500"/>
            </a:xfrm>
            <a:prstGeom prst="rect">
              <a:avLst/>
            </a:prstGeom>
            <a:solidFill>
              <a:srgbClr val="FFD53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163200" y="3053225"/>
              <a:ext cx="790800" cy="70500"/>
            </a:xfrm>
            <a:prstGeom prst="rect">
              <a:avLst/>
            </a:prstGeom>
            <a:solidFill>
              <a:srgbClr val="BFD46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954000" y="3053225"/>
              <a:ext cx="790800" cy="70500"/>
            </a:xfrm>
            <a:prstGeom prst="rect">
              <a:avLst/>
            </a:prstGeom>
            <a:solidFill>
              <a:srgbClr val="E6717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8" y="4803275"/>
            <a:ext cx="964480" cy="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245"/>
          <p:cNvSpPr txBox="1"/>
          <p:nvPr/>
        </p:nvSpPr>
        <p:spPr>
          <a:xfrm>
            <a:off x="2850069" y="133875"/>
            <a:ext cx="323359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7376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3- CONTENIDO Y HORARIOS</a:t>
            </a:r>
            <a:endParaRPr lang="en" dirty="0">
              <a:solidFill>
                <a:srgbClr val="07376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27" name="Shape 1544"/>
          <p:cNvCxnSpPr/>
          <p:nvPr/>
        </p:nvCxnSpPr>
        <p:spPr>
          <a:xfrm>
            <a:off x="4575918" y="1294991"/>
            <a:ext cx="0" cy="3107700"/>
          </a:xfrm>
          <a:prstGeom prst="straightConnector1">
            <a:avLst/>
          </a:prstGeom>
          <a:noFill/>
          <a:ln w="9525" cap="flat" cmpd="sng">
            <a:solidFill>
              <a:srgbClr val="576574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4" name="CuadroTexto 23"/>
          <p:cNvSpPr txBox="1"/>
          <p:nvPr/>
        </p:nvSpPr>
        <p:spPr>
          <a:xfrm>
            <a:off x="2018509" y="1095428"/>
            <a:ext cx="677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ED7D31"/>
                </a:solidFill>
                <a:latin typeface="Roboto"/>
                <a:ea typeface="Roboto"/>
              </a:rPr>
              <a:t>CI/CD</a:t>
            </a:r>
            <a:endParaRPr lang="es-ES" sz="1050" dirty="0">
              <a:solidFill>
                <a:srgbClr val="ED7D31"/>
              </a:solidFill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0359"/>
              </p:ext>
            </p:extLst>
          </p:nvPr>
        </p:nvGraphicFramePr>
        <p:xfrm>
          <a:off x="1043328" y="1501564"/>
          <a:ext cx="2702354" cy="1592580"/>
        </p:xfrm>
        <a:graphic>
          <a:graphicData uri="http://schemas.openxmlformats.org/drawingml/2006/table">
            <a:tbl>
              <a:tblPr/>
              <a:tblGrid>
                <a:gridCol w="1414185">
                  <a:extLst>
                    <a:ext uri="{9D8B030D-6E8A-4147-A177-3AD203B41FA5}">
                      <a16:colId xmlns:a16="http://schemas.microsoft.com/office/drawing/2014/main" val="3607624163"/>
                    </a:ext>
                  </a:extLst>
                </a:gridCol>
                <a:gridCol w="1288169">
                  <a:extLst>
                    <a:ext uri="{9D8B030D-6E8A-4147-A177-3AD203B41FA5}">
                      <a16:colId xmlns:a16="http://schemas.microsoft.com/office/drawing/2014/main" val="28314891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57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Cultura Devops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450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a Cloud Computing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25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a Integración Continua ( Ciclo de vida del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352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CVS: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&amp;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Gitflow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Contenedores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87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5515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6606286" y="1095428"/>
            <a:ext cx="1101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50" b="1" dirty="0" smtClean="0">
                <a:solidFill>
                  <a:srgbClr val="808080"/>
                </a:solidFill>
                <a:latin typeface="Roboto"/>
                <a:ea typeface="Roboto"/>
              </a:rPr>
              <a:t>SEGURIDAD</a:t>
            </a:r>
            <a:endParaRPr lang="es-ES" sz="1050" dirty="0">
              <a:solidFill>
                <a:srgbClr val="808080"/>
              </a:solidFill>
            </a:endParaRP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16023"/>
              </p:ext>
            </p:extLst>
          </p:nvPr>
        </p:nvGraphicFramePr>
        <p:xfrm>
          <a:off x="5593579" y="1501565"/>
          <a:ext cx="2702150" cy="1714500"/>
        </p:xfrm>
        <a:graphic>
          <a:graphicData uri="http://schemas.openxmlformats.org/drawingml/2006/table">
            <a:tbl>
              <a:tblPr/>
              <a:tblGrid>
                <a:gridCol w="1414078">
                  <a:extLst>
                    <a:ext uri="{9D8B030D-6E8A-4147-A177-3AD203B41FA5}">
                      <a16:colId xmlns:a16="http://schemas.microsoft.com/office/drawing/2014/main" val="2098927144"/>
                    </a:ext>
                  </a:extLst>
                </a:gridCol>
                <a:gridCol w="1288072">
                  <a:extLst>
                    <a:ext uri="{9D8B030D-6E8A-4147-A177-3AD203B41FA5}">
                      <a16:colId xmlns:a16="http://schemas.microsoft.com/office/drawing/2014/main" val="4157481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Contenido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91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Introducción a la Seguridad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67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SCVD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39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pipelines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7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1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0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Hacking Ético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06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 de seguridad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8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88805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36" y="4055922"/>
            <a:ext cx="557077" cy="5570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12" y="3984345"/>
            <a:ext cx="790677" cy="6181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5827" t="-1263" r="5279" b="6525"/>
          <a:stretch/>
        </p:blipFill>
        <p:spPr>
          <a:xfrm>
            <a:off x="3542049" y="3438100"/>
            <a:ext cx="924815" cy="5462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60" y="3438100"/>
            <a:ext cx="842486" cy="5129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8"/>
          <a:srcRect t="26272" b="26091"/>
          <a:stretch/>
        </p:blipFill>
        <p:spPr>
          <a:xfrm>
            <a:off x="1206964" y="3581385"/>
            <a:ext cx="1113683" cy="35367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9"/>
          <a:srcRect t="36990" b="33596"/>
          <a:stretch/>
        </p:blipFill>
        <p:spPr>
          <a:xfrm>
            <a:off x="2455626" y="3667061"/>
            <a:ext cx="965586" cy="28401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412" y="3991776"/>
            <a:ext cx="685367" cy="68536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1683" y="3596940"/>
            <a:ext cx="1223952" cy="91796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7021" y="3457113"/>
            <a:ext cx="1220030" cy="122003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3743266" y="75017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F79F79"/>
                </a:solidFill>
                <a:latin typeface="Roboto"/>
                <a:ea typeface="Roboto"/>
                <a:cs typeface="Roboto"/>
              </a:rPr>
              <a:t>Formaciones Cross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1186</Words>
  <Application>Microsoft Office PowerPoint</Application>
  <PresentationFormat>Presentación en pantalla (16:9)</PresentationFormat>
  <Paragraphs>363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Raleway ExtraBold</vt:lpstr>
      <vt:lpstr>Montserrat</vt:lpstr>
      <vt:lpstr>Raleway Light</vt:lpstr>
      <vt:lpstr>Calibri</vt:lpstr>
      <vt:lpstr>Roboto</vt:lpstr>
      <vt:lpstr>Roboto Light</vt:lpstr>
      <vt:lpstr>Raleway</vt:lpstr>
      <vt:lpstr>Vidaloka</vt:lpstr>
      <vt:lpstr>Arial</vt:lpstr>
      <vt:lpstr>Roboto Black</vt:lpstr>
      <vt:lpstr>Simple Light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MARQUINA VALERO ,ALICIA</dc:creator>
  <cp:lastModifiedBy>PACHECO FUENTES ,MARIO JOSE</cp:lastModifiedBy>
  <cp:revision>142</cp:revision>
  <dcterms:modified xsi:type="dcterms:W3CDTF">2018-05-17T08:29:27Z</dcterms:modified>
</cp:coreProperties>
</file>