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CC491-9BFC-49FF-8E6F-79B4712F5A96}"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51FF8-5D85-46B6-9987-7DE4E895A896}" type="slidenum">
              <a:rPr lang="en-US" smtClean="0"/>
              <a:t>‹#›</a:t>
            </a:fld>
            <a:endParaRPr lang="en-US"/>
          </a:p>
        </p:txBody>
      </p:sp>
    </p:spTree>
    <p:extLst>
      <p:ext uri="{BB962C8B-B14F-4D97-AF65-F5344CB8AC3E}">
        <p14:creationId xmlns:p14="http://schemas.microsoft.com/office/powerpoint/2010/main" val="424809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2</a:t>
            </a:fld>
            <a:endParaRPr lang="en-US"/>
          </a:p>
        </p:txBody>
      </p:sp>
    </p:spTree>
    <p:extLst>
      <p:ext uri="{BB962C8B-B14F-4D97-AF65-F5344CB8AC3E}">
        <p14:creationId xmlns:p14="http://schemas.microsoft.com/office/powerpoint/2010/main" val="1973223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36C2D7-1412-4B48-A313-4B09F548E22E}" type="slidenum">
              <a:rPr lang="en-US" smtClean="0"/>
              <a:pPr/>
              <a:t>11</a:t>
            </a:fld>
            <a:endParaRPr lang="en-US"/>
          </a:p>
        </p:txBody>
      </p:sp>
    </p:spTree>
    <p:extLst>
      <p:ext uri="{BB962C8B-B14F-4D97-AF65-F5344CB8AC3E}">
        <p14:creationId xmlns:p14="http://schemas.microsoft.com/office/powerpoint/2010/main" val="2850579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12</a:t>
            </a:fld>
            <a:endParaRPr lang="en-US"/>
          </a:p>
        </p:txBody>
      </p:sp>
    </p:spTree>
    <p:extLst>
      <p:ext uri="{BB962C8B-B14F-4D97-AF65-F5344CB8AC3E}">
        <p14:creationId xmlns:p14="http://schemas.microsoft.com/office/powerpoint/2010/main" val="2964912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C9B1142-7EFC-4A1B-88AE-A4B77FB60F95}" type="slidenum">
              <a:rPr lang="en-US" smtClean="0"/>
              <a:pPr/>
              <a:t>13</a:t>
            </a:fld>
            <a:endParaRPr lang="en-US"/>
          </a:p>
        </p:txBody>
      </p:sp>
    </p:spTree>
    <p:extLst>
      <p:ext uri="{BB962C8B-B14F-4D97-AF65-F5344CB8AC3E}">
        <p14:creationId xmlns:p14="http://schemas.microsoft.com/office/powerpoint/2010/main" val="457878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14</a:t>
            </a:fld>
            <a:endParaRPr lang="en-US"/>
          </a:p>
        </p:txBody>
      </p:sp>
    </p:spTree>
    <p:extLst>
      <p:ext uri="{BB962C8B-B14F-4D97-AF65-F5344CB8AC3E}">
        <p14:creationId xmlns:p14="http://schemas.microsoft.com/office/powerpoint/2010/main" val="216299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74BED7-B72C-465E-BDE1-B0CB55F4D983}" type="slidenum">
              <a:rPr lang="en-US" smtClean="0"/>
              <a:pPr/>
              <a:t>15</a:t>
            </a:fld>
            <a:endParaRPr lang="en-US"/>
          </a:p>
        </p:txBody>
      </p:sp>
    </p:spTree>
    <p:extLst>
      <p:ext uri="{BB962C8B-B14F-4D97-AF65-F5344CB8AC3E}">
        <p14:creationId xmlns:p14="http://schemas.microsoft.com/office/powerpoint/2010/main" val="385432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74BED7-B72C-465E-BDE1-B0CB55F4D983}" type="slidenum">
              <a:rPr lang="en-US" smtClean="0"/>
              <a:pPr/>
              <a:t>16</a:t>
            </a:fld>
            <a:endParaRPr lang="en-US"/>
          </a:p>
        </p:txBody>
      </p:sp>
    </p:spTree>
    <p:extLst>
      <p:ext uri="{BB962C8B-B14F-4D97-AF65-F5344CB8AC3E}">
        <p14:creationId xmlns:p14="http://schemas.microsoft.com/office/powerpoint/2010/main" val="2340549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28C7E30-69CD-4FE2-806D-3C88C0383778}" type="slidenum">
              <a:rPr lang="en-US" smtClean="0"/>
              <a:t>17</a:t>
            </a:fld>
            <a:endParaRPr lang="en-US"/>
          </a:p>
        </p:txBody>
      </p:sp>
    </p:spTree>
    <p:extLst>
      <p:ext uri="{BB962C8B-B14F-4D97-AF65-F5344CB8AC3E}">
        <p14:creationId xmlns:p14="http://schemas.microsoft.com/office/powerpoint/2010/main" val="798709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737233-963E-4EB0-B4E6-0844CB64984C}" type="slidenum">
              <a:rPr lang="en-US" smtClean="0"/>
              <a:pPr/>
              <a:t>18</a:t>
            </a:fld>
            <a:endParaRPr lang="en-US"/>
          </a:p>
        </p:txBody>
      </p:sp>
    </p:spTree>
    <p:extLst>
      <p:ext uri="{BB962C8B-B14F-4D97-AF65-F5344CB8AC3E}">
        <p14:creationId xmlns:p14="http://schemas.microsoft.com/office/powerpoint/2010/main" val="1341966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737233-963E-4EB0-B4E6-0844CB64984C}" type="slidenum">
              <a:rPr lang="en-US" smtClean="0"/>
              <a:pPr/>
              <a:t>19</a:t>
            </a:fld>
            <a:endParaRPr lang="en-US"/>
          </a:p>
        </p:txBody>
      </p:sp>
    </p:spTree>
    <p:extLst>
      <p:ext uri="{BB962C8B-B14F-4D97-AF65-F5344CB8AC3E}">
        <p14:creationId xmlns:p14="http://schemas.microsoft.com/office/powerpoint/2010/main" val="1683105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36C2D7-1412-4B48-A313-4B09F548E22E}" type="slidenum">
              <a:rPr lang="en-US" smtClean="0"/>
              <a:pPr/>
              <a:t>20</a:t>
            </a:fld>
            <a:endParaRPr lang="en-US"/>
          </a:p>
        </p:txBody>
      </p:sp>
    </p:spTree>
    <p:extLst>
      <p:ext uri="{BB962C8B-B14F-4D97-AF65-F5344CB8AC3E}">
        <p14:creationId xmlns:p14="http://schemas.microsoft.com/office/powerpoint/2010/main" val="47495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74BED7-B72C-465E-BDE1-B0CB55F4D983}" type="slidenum">
              <a:rPr lang="en-US" smtClean="0"/>
              <a:pPr/>
              <a:t>3</a:t>
            </a:fld>
            <a:endParaRPr lang="en-US"/>
          </a:p>
        </p:txBody>
      </p:sp>
    </p:spTree>
    <p:extLst>
      <p:ext uri="{BB962C8B-B14F-4D97-AF65-F5344CB8AC3E}">
        <p14:creationId xmlns:p14="http://schemas.microsoft.com/office/powerpoint/2010/main" val="2359950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36C2D7-1412-4B48-A313-4B09F548E22E}" type="slidenum">
              <a:rPr lang="en-US" smtClean="0"/>
              <a:pPr/>
              <a:t>21</a:t>
            </a:fld>
            <a:endParaRPr lang="en-US"/>
          </a:p>
        </p:txBody>
      </p:sp>
    </p:spTree>
    <p:extLst>
      <p:ext uri="{BB962C8B-B14F-4D97-AF65-F5344CB8AC3E}">
        <p14:creationId xmlns:p14="http://schemas.microsoft.com/office/powerpoint/2010/main" val="3072910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36C2D7-1412-4B48-A313-4B09F548E22E}" type="slidenum">
              <a:rPr lang="en-US" smtClean="0"/>
              <a:pPr/>
              <a:t>22</a:t>
            </a:fld>
            <a:endParaRPr lang="en-US"/>
          </a:p>
        </p:txBody>
      </p:sp>
    </p:spTree>
    <p:extLst>
      <p:ext uri="{BB962C8B-B14F-4D97-AF65-F5344CB8AC3E}">
        <p14:creationId xmlns:p14="http://schemas.microsoft.com/office/powerpoint/2010/main" val="4149024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36C2D7-1412-4B48-A313-4B09F548E22E}" type="slidenum">
              <a:rPr lang="en-US" smtClean="0"/>
              <a:pPr/>
              <a:t>23</a:t>
            </a:fld>
            <a:endParaRPr lang="en-US"/>
          </a:p>
        </p:txBody>
      </p:sp>
    </p:spTree>
    <p:extLst>
      <p:ext uri="{BB962C8B-B14F-4D97-AF65-F5344CB8AC3E}">
        <p14:creationId xmlns:p14="http://schemas.microsoft.com/office/powerpoint/2010/main" val="1118047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737233-963E-4EB0-B4E6-0844CB64984C}" type="slidenum">
              <a:rPr lang="en-US" smtClean="0"/>
              <a:pPr/>
              <a:t>24</a:t>
            </a:fld>
            <a:endParaRPr lang="en-US"/>
          </a:p>
        </p:txBody>
      </p:sp>
    </p:spTree>
    <p:extLst>
      <p:ext uri="{BB962C8B-B14F-4D97-AF65-F5344CB8AC3E}">
        <p14:creationId xmlns:p14="http://schemas.microsoft.com/office/powerpoint/2010/main" val="4202863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737233-963E-4EB0-B4E6-0844CB64984C}" type="slidenum">
              <a:rPr lang="en-US" smtClean="0"/>
              <a:pPr/>
              <a:t>25</a:t>
            </a:fld>
            <a:endParaRPr lang="en-US"/>
          </a:p>
        </p:txBody>
      </p:sp>
    </p:spTree>
    <p:extLst>
      <p:ext uri="{BB962C8B-B14F-4D97-AF65-F5344CB8AC3E}">
        <p14:creationId xmlns:p14="http://schemas.microsoft.com/office/powerpoint/2010/main" val="427074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36C2D7-1412-4B48-A313-4B09F548E22E}" type="slidenum">
              <a:rPr lang="en-US" smtClean="0"/>
              <a:pPr/>
              <a:t>26</a:t>
            </a:fld>
            <a:endParaRPr lang="en-US"/>
          </a:p>
        </p:txBody>
      </p:sp>
    </p:spTree>
    <p:extLst>
      <p:ext uri="{BB962C8B-B14F-4D97-AF65-F5344CB8AC3E}">
        <p14:creationId xmlns:p14="http://schemas.microsoft.com/office/powerpoint/2010/main" val="242506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4</a:t>
            </a:fld>
            <a:endParaRPr lang="en-US"/>
          </a:p>
        </p:txBody>
      </p:sp>
    </p:spTree>
    <p:extLst>
      <p:ext uri="{BB962C8B-B14F-4D97-AF65-F5344CB8AC3E}">
        <p14:creationId xmlns:p14="http://schemas.microsoft.com/office/powerpoint/2010/main" val="327637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5</a:t>
            </a:fld>
            <a:endParaRPr lang="en-US"/>
          </a:p>
        </p:txBody>
      </p:sp>
    </p:spTree>
    <p:extLst>
      <p:ext uri="{BB962C8B-B14F-4D97-AF65-F5344CB8AC3E}">
        <p14:creationId xmlns:p14="http://schemas.microsoft.com/office/powerpoint/2010/main" val="399457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6</a:t>
            </a:fld>
            <a:endParaRPr lang="en-US"/>
          </a:p>
        </p:txBody>
      </p:sp>
    </p:spTree>
    <p:extLst>
      <p:ext uri="{BB962C8B-B14F-4D97-AF65-F5344CB8AC3E}">
        <p14:creationId xmlns:p14="http://schemas.microsoft.com/office/powerpoint/2010/main" val="108568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7</a:t>
            </a:fld>
            <a:endParaRPr lang="en-US"/>
          </a:p>
        </p:txBody>
      </p:sp>
    </p:spTree>
    <p:extLst>
      <p:ext uri="{BB962C8B-B14F-4D97-AF65-F5344CB8AC3E}">
        <p14:creationId xmlns:p14="http://schemas.microsoft.com/office/powerpoint/2010/main" val="428241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8</a:t>
            </a:fld>
            <a:endParaRPr lang="en-US"/>
          </a:p>
        </p:txBody>
      </p:sp>
    </p:spTree>
    <p:extLst>
      <p:ext uri="{BB962C8B-B14F-4D97-AF65-F5344CB8AC3E}">
        <p14:creationId xmlns:p14="http://schemas.microsoft.com/office/powerpoint/2010/main" val="430727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078A76-A66A-45AD-BCCA-9DB3C89A594E}" type="slidenum">
              <a:rPr lang="en-US" smtClean="0"/>
              <a:pPr/>
              <a:t>9</a:t>
            </a:fld>
            <a:endParaRPr lang="en-US"/>
          </a:p>
        </p:txBody>
      </p:sp>
    </p:spTree>
    <p:extLst>
      <p:ext uri="{BB962C8B-B14F-4D97-AF65-F5344CB8AC3E}">
        <p14:creationId xmlns:p14="http://schemas.microsoft.com/office/powerpoint/2010/main" val="248372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536C2D7-1412-4B48-A313-4B09F548E22E}" type="slidenum">
              <a:rPr lang="en-US" smtClean="0"/>
              <a:pPr/>
              <a:t>10</a:t>
            </a:fld>
            <a:endParaRPr lang="en-US"/>
          </a:p>
        </p:txBody>
      </p:sp>
    </p:spTree>
    <p:extLst>
      <p:ext uri="{BB962C8B-B14F-4D97-AF65-F5344CB8AC3E}">
        <p14:creationId xmlns:p14="http://schemas.microsoft.com/office/powerpoint/2010/main" val="35771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26E1BD-99C5-46E6-B577-B4097202124B}"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13933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6E1BD-99C5-46E6-B577-B4097202124B}"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181775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6E1BD-99C5-46E6-B577-B4097202124B}"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224452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26E1BD-99C5-46E6-B577-B4097202124B}"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30274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26E1BD-99C5-46E6-B577-B4097202124B}"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315948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26E1BD-99C5-46E6-B577-B4097202124B}"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60026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26E1BD-99C5-46E6-B577-B4097202124B}"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65204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26E1BD-99C5-46E6-B577-B4097202124B}"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155075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6E1BD-99C5-46E6-B577-B4097202124B}"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386773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6E1BD-99C5-46E6-B577-B4097202124B}"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135772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6E1BD-99C5-46E6-B577-B4097202124B}"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58EDB-5E2F-4C05-B9E4-E44F5194E555}" type="slidenum">
              <a:rPr lang="en-US" smtClean="0"/>
              <a:t>‹#›</a:t>
            </a:fld>
            <a:endParaRPr lang="en-US"/>
          </a:p>
        </p:txBody>
      </p:sp>
    </p:spTree>
    <p:extLst>
      <p:ext uri="{BB962C8B-B14F-4D97-AF65-F5344CB8AC3E}">
        <p14:creationId xmlns:p14="http://schemas.microsoft.com/office/powerpoint/2010/main" val="199710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6E1BD-99C5-46E6-B577-B4097202124B}" type="datetimeFigureOut">
              <a:rPr lang="en-US" smtClean="0"/>
              <a:t>10/9/2024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58EDB-5E2F-4C05-B9E4-E44F5194E555}" type="slidenum">
              <a:rPr lang="en-US" smtClean="0"/>
              <a:t>‹#›</a:t>
            </a:fld>
            <a:endParaRPr lang="en-US"/>
          </a:p>
        </p:txBody>
      </p:sp>
    </p:spTree>
    <p:extLst>
      <p:ext uri="{BB962C8B-B14F-4D97-AF65-F5344CB8AC3E}">
        <p14:creationId xmlns:p14="http://schemas.microsoft.com/office/powerpoint/2010/main" val="380391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on CFG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974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CFG</a:t>
            </a:r>
          </a:p>
        </p:txBody>
      </p:sp>
      <p:sp>
        <p:nvSpPr>
          <p:cNvPr id="3" name="Content Placeholder 2"/>
          <p:cNvSpPr>
            <a:spLocks noGrp="1"/>
          </p:cNvSpPr>
          <p:nvPr>
            <p:ph idx="1"/>
          </p:nvPr>
        </p:nvSpPr>
        <p:spPr/>
        <p:txBody>
          <a:bodyPr>
            <a:normAutofit lnSpcReduction="10000"/>
          </a:bodyPr>
          <a:lstStyle/>
          <a:p>
            <a:r>
              <a:rPr lang="en-US" dirty="0"/>
              <a:t>Design a CFG for the language</a:t>
            </a:r>
          </a:p>
          <a:p>
            <a:pPr>
              <a:buNone/>
            </a:pPr>
            <a:r>
              <a:rPr lang="en-US" dirty="0"/>
              <a:t>             L(G)=  {0</a:t>
            </a:r>
            <a:r>
              <a:rPr lang="en-US" baseline="30000" dirty="0"/>
              <a:t>i</a:t>
            </a:r>
            <a:r>
              <a:rPr lang="en-US" dirty="0"/>
              <a:t> 1</a:t>
            </a:r>
            <a:r>
              <a:rPr lang="en-US" baseline="30000" dirty="0"/>
              <a:t>j</a:t>
            </a:r>
            <a:r>
              <a:rPr lang="en-US" dirty="0"/>
              <a:t> 2</a:t>
            </a:r>
            <a:r>
              <a:rPr lang="en-US" baseline="30000" dirty="0"/>
              <a:t>k</a:t>
            </a:r>
            <a:r>
              <a:rPr lang="en-US" dirty="0"/>
              <a:t>| </a:t>
            </a:r>
            <a:r>
              <a:rPr lang="en-US" dirty="0" err="1"/>
              <a:t>i</a:t>
            </a:r>
            <a:r>
              <a:rPr lang="en-US" dirty="0"/>
              <a:t>=j or j=k}</a:t>
            </a:r>
          </a:p>
          <a:p>
            <a:pPr>
              <a:buNone/>
            </a:pPr>
            <a:endParaRPr lang="en-US" dirty="0"/>
          </a:p>
          <a:p>
            <a:pPr>
              <a:buNone/>
            </a:pPr>
            <a:r>
              <a:rPr lang="en-US" dirty="0"/>
              <a:t>     There are two cases:</a:t>
            </a:r>
          </a:p>
          <a:p>
            <a:pPr lvl="1"/>
            <a:r>
              <a:rPr lang="en-US" dirty="0"/>
              <a:t> For </a:t>
            </a:r>
            <a:r>
              <a:rPr lang="en-US" dirty="0" err="1"/>
              <a:t>i</a:t>
            </a:r>
            <a:r>
              <a:rPr lang="en-US" dirty="0"/>
              <a:t>=j</a:t>
            </a:r>
          </a:p>
          <a:p>
            <a:pPr lvl="1"/>
            <a:r>
              <a:rPr lang="en-US" dirty="0"/>
              <a:t>For  j=k</a:t>
            </a:r>
          </a:p>
          <a:p>
            <a:pPr lvl="1"/>
            <a:r>
              <a:rPr lang="en-US" dirty="0"/>
              <a:t>Write two separate set of rules and combine them</a:t>
            </a:r>
          </a:p>
          <a:p>
            <a:pPr>
              <a:buNone/>
            </a:pPr>
            <a:endParaRPr lang="en-US" baseline="30000" dirty="0"/>
          </a:p>
          <a:p>
            <a:pPr>
              <a:buNone/>
            </a:pPr>
            <a:endParaRPr lang="en-US" dirty="0"/>
          </a:p>
          <a:p>
            <a:pPr>
              <a:buNone/>
            </a:pPr>
            <a:r>
              <a:rPr lang="en-US" dirty="0"/>
              <a:t>       </a:t>
            </a:r>
          </a:p>
        </p:txBody>
      </p:sp>
    </p:spTree>
    <p:extLst>
      <p:ext uri="{BB962C8B-B14F-4D97-AF65-F5344CB8AC3E}">
        <p14:creationId xmlns:p14="http://schemas.microsoft.com/office/powerpoint/2010/main" val="218135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of Practice</a:t>
            </a:r>
          </a:p>
        </p:txBody>
      </p:sp>
      <p:sp>
        <p:nvSpPr>
          <p:cNvPr id="3" name="Content Placeholder 2"/>
          <p:cNvSpPr>
            <a:spLocks noGrp="1"/>
          </p:cNvSpPr>
          <p:nvPr>
            <p:ph idx="1"/>
          </p:nvPr>
        </p:nvSpPr>
        <p:spPr/>
        <p:txBody>
          <a:bodyPr>
            <a:normAutofit fontScale="92500" lnSpcReduction="20000"/>
          </a:bodyPr>
          <a:lstStyle/>
          <a:p>
            <a:r>
              <a:rPr lang="en-US" dirty="0"/>
              <a:t>For </a:t>
            </a:r>
            <a:r>
              <a:rPr lang="en-US" dirty="0" err="1"/>
              <a:t>i</a:t>
            </a:r>
            <a:r>
              <a:rPr lang="en-US" dirty="0"/>
              <a:t>=j</a:t>
            </a:r>
          </a:p>
          <a:p>
            <a:pPr>
              <a:buNone/>
            </a:pPr>
            <a:r>
              <a:rPr lang="en-US" dirty="0"/>
              <a:t>        S1</a:t>
            </a:r>
            <a:r>
              <a:rPr lang="en-US" dirty="0">
                <a:sym typeface="Wingdings" pitchFamily="2" charset="2"/>
              </a:rPr>
              <a:t> AB</a:t>
            </a:r>
          </a:p>
          <a:p>
            <a:pPr>
              <a:buNone/>
            </a:pPr>
            <a:r>
              <a:rPr lang="en-US" dirty="0"/>
              <a:t>         A</a:t>
            </a:r>
            <a:r>
              <a:rPr lang="en-US" dirty="0">
                <a:sym typeface="Wingdings" pitchFamily="2" charset="2"/>
              </a:rPr>
              <a:t>0A1 | </a:t>
            </a:r>
            <a:r>
              <a:rPr lang="el-GR" dirty="0"/>
              <a:t>ε</a:t>
            </a:r>
            <a:r>
              <a:rPr lang="en-US" dirty="0">
                <a:sym typeface="Wingdings" pitchFamily="2" charset="2"/>
              </a:rPr>
              <a:t> 	   Combining both:</a:t>
            </a:r>
          </a:p>
          <a:p>
            <a:pPr>
              <a:buNone/>
            </a:pPr>
            <a:r>
              <a:rPr lang="en-US" dirty="0">
                <a:sym typeface="Wingdings" pitchFamily="2" charset="2"/>
              </a:rPr>
              <a:t>         B2B | </a:t>
            </a:r>
            <a:r>
              <a:rPr lang="el-GR" dirty="0"/>
              <a:t>ε</a:t>
            </a:r>
            <a:r>
              <a:rPr lang="en-US" dirty="0">
                <a:sym typeface="Wingdings" pitchFamily="2" charset="2"/>
              </a:rPr>
              <a:t>                   S  S1 | S2</a:t>
            </a:r>
          </a:p>
          <a:p>
            <a:pPr>
              <a:buNone/>
            </a:pPr>
            <a:endParaRPr lang="en-US" dirty="0">
              <a:sym typeface="Wingdings" pitchFamily="2" charset="2"/>
            </a:endParaRPr>
          </a:p>
          <a:p>
            <a:pPr>
              <a:buNone/>
            </a:pPr>
            <a:r>
              <a:rPr lang="en-US" dirty="0">
                <a:sym typeface="Wingdings" pitchFamily="2" charset="2"/>
              </a:rPr>
              <a:t>    For  j=k</a:t>
            </a:r>
          </a:p>
          <a:p>
            <a:pPr>
              <a:buNone/>
            </a:pPr>
            <a:r>
              <a:rPr lang="en-US" dirty="0"/>
              <a:t>         S2</a:t>
            </a:r>
            <a:r>
              <a:rPr lang="en-US" dirty="0">
                <a:sym typeface="Wingdings" pitchFamily="2" charset="2"/>
              </a:rPr>
              <a:t> XY</a:t>
            </a:r>
          </a:p>
          <a:p>
            <a:pPr>
              <a:buNone/>
            </a:pPr>
            <a:r>
              <a:rPr lang="en-US" dirty="0"/>
              <a:t>         X</a:t>
            </a:r>
            <a:r>
              <a:rPr lang="en-US" dirty="0">
                <a:sym typeface="Wingdings" pitchFamily="2" charset="2"/>
              </a:rPr>
              <a:t>0X |</a:t>
            </a:r>
            <a:r>
              <a:rPr lang="el-GR" dirty="0"/>
              <a:t> ε</a:t>
            </a:r>
            <a:r>
              <a:rPr lang="en-US" dirty="0">
                <a:sym typeface="Wingdings" pitchFamily="2" charset="2"/>
              </a:rPr>
              <a:t>   	</a:t>
            </a:r>
          </a:p>
          <a:p>
            <a:pPr>
              <a:buNone/>
            </a:pPr>
            <a:r>
              <a:rPr lang="en-US" dirty="0">
                <a:sym typeface="Wingdings" pitchFamily="2" charset="2"/>
              </a:rPr>
              <a:t>         Y1Y2 |</a:t>
            </a:r>
            <a:r>
              <a:rPr lang="el-GR" dirty="0"/>
              <a:t> ε</a:t>
            </a:r>
            <a:r>
              <a:rPr lang="en-US" dirty="0">
                <a:sym typeface="Wingdings" pitchFamily="2" charset="2"/>
              </a:rPr>
              <a:t>   	</a:t>
            </a:r>
          </a:p>
          <a:p>
            <a:pPr>
              <a:buNone/>
            </a:pPr>
            <a:r>
              <a:rPr lang="en-US" dirty="0">
                <a:sym typeface="Wingdings" pitchFamily="2" charset="2"/>
              </a:rPr>
              <a:t>         </a:t>
            </a:r>
            <a:endParaRPr lang="en-US" dirty="0"/>
          </a:p>
          <a:p>
            <a:pPr>
              <a:buNone/>
            </a:pPr>
            <a:endParaRPr lang="en-US" dirty="0"/>
          </a:p>
          <a:p>
            <a:endParaRPr lang="en-US" dirty="0"/>
          </a:p>
        </p:txBody>
      </p:sp>
    </p:spTree>
    <p:extLst>
      <p:ext uri="{BB962C8B-B14F-4D97-AF65-F5344CB8AC3E}">
        <p14:creationId xmlns:p14="http://schemas.microsoft.com/office/powerpoint/2010/main" val="24797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Derivations</a:t>
            </a:r>
          </a:p>
        </p:txBody>
      </p:sp>
      <p:sp>
        <p:nvSpPr>
          <p:cNvPr id="3" name="Content Placeholder 2"/>
          <p:cNvSpPr>
            <a:spLocks noGrp="1"/>
          </p:cNvSpPr>
          <p:nvPr>
            <p:ph idx="1"/>
          </p:nvPr>
        </p:nvSpPr>
        <p:spPr/>
        <p:txBody>
          <a:bodyPr/>
          <a:lstStyle/>
          <a:p>
            <a:pPr>
              <a:lnSpc>
                <a:spcPct val="90000"/>
              </a:lnSpc>
            </a:pPr>
            <a:r>
              <a:rPr lang="en-US" dirty="0"/>
              <a:t>The </a:t>
            </a:r>
            <a:r>
              <a:rPr lang="en-US" i="1" dirty="0"/>
              <a:t>one-step derivation</a:t>
            </a:r>
            <a:r>
              <a:rPr lang="en-US" dirty="0"/>
              <a:t> is defined by</a:t>
            </a:r>
            <a:br>
              <a:rPr lang="en-US" dirty="0"/>
            </a:br>
            <a:r>
              <a:rPr lang="en-US" dirty="0"/>
              <a:t>	</a:t>
            </a:r>
            <a:r>
              <a:rPr lang="en-US" dirty="0">
                <a:sym typeface="Symbol" charset="2"/>
              </a:rPr>
              <a:t></a:t>
            </a:r>
            <a:r>
              <a:rPr lang="en-US" i="1" dirty="0"/>
              <a:t> A </a:t>
            </a:r>
            <a:r>
              <a:rPr lang="en-US" dirty="0">
                <a:sym typeface="Symbol" charset="2"/>
              </a:rPr>
              <a:t></a:t>
            </a:r>
            <a:r>
              <a:rPr lang="en-US" dirty="0"/>
              <a:t> </a:t>
            </a:r>
            <a:r>
              <a:rPr lang="en-US" dirty="0">
                <a:sym typeface="Symbol" charset="2"/>
              </a:rPr>
              <a:t>   </a:t>
            </a:r>
            <a:br>
              <a:rPr lang="en-US" dirty="0">
                <a:sym typeface="Symbol" charset="2"/>
              </a:rPr>
            </a:br>
            <a:r>
              <a:rPr lang="en-US" dirty="0">
                <a:sym typeface="Symbol" charset="2"/>
              </a:rPr>
              <a:t>where </a:t>
            </a:r>
            <a:r>
              <a:rPr lang="en-US" i="1" dirty="0">
                <a:sym typeface="Symbol" charset="2"/>
              </a:rPr>
              <a:t>A</a:t>
            </a:r>
            <a:r>
              <a:rPr lang="en-US" dirty="0">
                <a:sym typeface="Symbol" charset="2"/>
              </a:rPr>
              <a:t>   is a production in the grammar</a:t>
            </a:r>
          </a:p>
          <a:p>
            <a:pPr>
              <a:lnSpc>
                <a:spcPct val="90000"/>
              </a:lnSpc>
            </a:pPr>
            <a:r>
              <a:rPr lang="en-US" dirty="0">
                <a:sym typeface="Symbol" charset="2"/>
              </a:rPr>
              <a:t>In addition, we define</a:t>
            </a:r>
          </a:p>
          <a:p>
            <a:pPr lvl="1">
              <a:lnSpc>
                <a:spcPct val="90000"/>
              </a:lnSpc>
            </a:pPr>
            <a:r>
              <a:rPr lang="en-US" dirty="0">
                <a:sym typeface="Symbol" charset="2"/>
              </a:rPr>
              <a:t> is</a:t>
            </a:r>
            <a:r>
              <a:rPr lang="en-US" i="1" dirty="0">
                <a:sym typeface="Symbol" charset="2"/>
              </a:rPr>
              <a:t> leftmost</a:t>
            </a:r>
            <a:r>
              <a:rPr lang="en-US" dirty="0">
                <a:sym typeface="Symbol" charset="2"/>
              </a:rPr>
              <a:t> </a:t>
            </a:r>
            <a:r>
              <a:rPr lang="en-US" i="1" baseline="-25000" dirty="0">
                <a:sym typeface="Symbol" charset="2"/>
              </a:rPr>
              <a:t>lm</a:t>
            </a:r>
            <a:r>
              <a:rPr lang="en-US" dirty="0">
                <a:sym typeface="Symbol" charset="2"/>
              </a:rPr>
              <a:t> if  does not contain a </a:t>
            </a:r>
            <a:r>
              <a:rPr lang="en-US" dirty="0" err="1">
                <a:sym typeface="Symbol" charset="2"/>
              </a:rPr>
              <a:t>nonterminal</a:t>
            </a:r>
            <a:endParaRPr lang="en-US" dirty="0">
              <a:sym typeface="Symbol" charset="2"/>
            </a:endParaRPr>
          </a:p>
          <a:p>
            <a:pPr lvl="1">
              <a:lnSpc>
                <a:spcPct val="90000"/>
              </a:lnSpc>
            </a:pPr>
            <a:r>
              <a:rPr lang="en-US" dirty="0">
                <a:sym typeface="Symbol" charset="2"/>
              </a:rPr>
              <a:t> is</a:t>
            </a:r>
            <a:r>
              <a:rPr lang="en-US" i="1" dirty="0">
                <a:sym typeface="Symbol" charset="2"/>
              </a:rPr>
              <a:t> rightmost</a:t>
            </a:r>
            <a:r>
              <a:rPr lang="en-US" dirty="0">
                <a:sym typeface="Symbol" charset="2"/>
              </a:rPr>
              <a:t> </a:t>
            </a:r>
            <a:r>
              <a:rPr lang="en-US" i="1" baseline="-25000" dirty="0" err="1">
                <a:sym typeface="Symbol" charset="2"/>
              </a:rPr>
              <a:t>rm</a:t>
            </a:r>
            <a:r>
              <a:rPr lang="en-US" dirty="0">
                <a:sym typeface="Symbol" charset="2"/>
              </a:rPr>
              <a:t> if  does not contain a </a:t>
            </a:r>
            <a:r>
              <a:rPr lang="en-US" dirty="0" err="1">
                <a:sym typeface="Symbol" charset="2"/>
              </a:rPr>
              <a:t>nonterminal</a:t>
            </a:r>
            <a:endParaRPr lang="en-US" dirty="0">
              <a:sym typeface="Symbol" charset="2"/>
            </a:endParaRPr>
          </a:p>
          <a:p>
            <a:pPr lvl="1">
              <a:lnSpc>
                <a:spcPct val="90000"/>
              </a:lnSpc>
            </a:pPr>
            <a:r>
              <a:rPr lang="en-US" dirty="0">
                <a:sym typeface="Symbol" charset="2"/>
              </a:rPr>
              <a:t>Transitive closure </a:t>
            </a:r>
            <a:r>
              <a:rPr lang="en-US" baseline="30000" dirty="0">
                <a:sym typeface="Symbol" charset="2"/>
              </a:rPr>
              <a:t>*</a:t>
            </a:r>
            <a:r>
              <a:rPr lang="en-US" dirty="0">
                <a:sym typeface="Symbol" charset="2"/>
              </a:rPr>
              <a:t> (zero or more steps)</a:t>
            </a:r>
          </a:p>
          <a:p>
            <a:pPr lvl="1">
              <a:lnSpc>
                <a:spcPct val="90000"/>
              </a:lnSpc>
            </a:pPr>
            <a:r>
              <a:rPr lang="en-US" dirty="0">
                <a:sym typeface="Symbol" charset="2"/>
              </a:rPr>
              <a:t>Positive closure </a:t>
            </a:r>
            <a:r>
              <a:rPr lang="en-US" baseline="30000" dirty="0">
                <a:sym typeface="Symbol" charset="2"/>
              </a:rPr>
              <a:t>+</a:t>
            </a:r>
            <a:r>
              <a:rPr lang="en-US" dirty="0">
                <a:sym typeface="Symbol" charset="2"/>
              </a:rPr>
              <a:t> (one or more steps)</a:t>
            </a:r>
          </a:p>
          <a:p>
            <a:pPr>
              <a:lnSpc>
                <a:spcPct val="90000"/>
              </a:lnSpc>
            </a:pPr>
            <a:r>
              <a:rPr lang="en-US" dirty="0">
                <a:sym typeface="Symbol" charset="2"/>
              </a:rPr>
              <a:t>The </a:t>
            </a:r>
            <a:r>
              <a:rPr lang="en-US" i="1" dirty="0">
                <a:sym typeface="Symbol" charset="2"/>
              </a:rPr>
              <a:t>language generated by G</a:t>
            </a:r>
            <a:r>
              <a:rPr lang="en-US" dirty="0">
                <a:sym typeface="Symbol" charset="2"/>
              </a:rPr>
              <a:t> is defined by</a:t>
            </a:r>
            <a:br>
              <a:rPr lang="en-US" dirty="0">
                <a:sym typeface="Symbol" charset="2"/>
              </a:rPr>
            </a:br>
            <a:r>
              <a:rPr lang="en-US" dirty="0">
                <a:sym typeface="Symbol" charset="2"/>
              </a:rPr>
              <a:t>	</a:t>
            </a:r>
            <a:r>
              <a:rPr lang="en-US" i="1" dirty="0">
                <a:sym typeface="Symbol" charset="2"/>
              </a:rPr>
              <a:t>L</a:t>
            </a:r>
            <a:r>
              <a:rPr lang="en-US" dirty="0">
                <a:sym typeface="Symbol" charset="2"/>
              </a:rPr>
              <a:t>(</a:t>
            </a:r>
            <a:r>
              <a:rPr lang="en-US" i="1" dirty="0">
                <a:sym typeface="Symbol" charset="2"/>
              </a:rPr>
              <a:t>G</a:t>
            </a:r>
            <a:r>
              <a:rPr lang="en-US" dirty="0">
                <a:sym typeface="Symbol" charset="2"/>
              </a:rPr>
              <a:t>) = {</a:t>
            </a:r>
            <a:r>
              <a:rPr lang="en-US" i="1" dirty="0">
                <a:sym typeface="Symbol" charset="2"/>
              </a:rPr>
              <a:t>w </a:t>
            </a:r>
            <a:r>
              <a:rPr lang="en-US" dirty="0">
                <a:sym typeface="Symbol" charset="2"/>
              </a:rPr>
              <a:t> </a:t>
            </a:r>
            <a:r>
              <a:rPr lang="en-US" i="1" dirty="0">
                <a:sym typeface="Symbol" charset="2"/>
              </a:rPr>
              <a:t>T</a:t>
            </a:r>
            <a:r>
              <a:rPr lang="en-US" dirty="0">
                <a:sym typeface="Symbol" charset="2"/>
              </a:rPr>
              <a:t>* | </a:t>
            </a:r>
            <a:r>
              <a:rPr lang="en-US" i="1" dirty="0">
                <a:sym typeface="Symbol" charset="2"/>
              </a:rPr>
              <a:t>S</a:t>
            </a:r>
            <a:r>
              <a:rPr lang="en-US" dirty="0">
                <a:sym typeface="Symbol" charset="2"/>
              </a:rPr>
              <a:t> </a:t>
            </a:r>
            <a:r>
              <a:rPr lang="en-US" baseline="30000" dirty="0">
                <a:sym typeface="Symbol" charset="2"/>
              </a:rPr>
              <a:t>+</a:t>
            </a:r>
            <a:r>
              <a:rPr lang="en-US" dirty="0">
                <a:sym typeface="Symbol" charset="2"/>
              </a:rPr>
              <a:t> </a:t>
            </a:r>
            <a:r>
              <a:rPr lang="en-US" i="1" dirty="0">
                <a:sym typeface="Symbol" charset="2"/>
              </a:rPr>
              <a:t>w</a:t>
            </a:r>
            <a:r>
              <a:rPr lang="en-US" dirty="0">
                <a:sym typeface="Symbol" charset="2"/>
              </a:rPr>
              <a:t>}</a:t>
            </a:r>
          </a:p>
          <a:p>
            <a:endParaRPr lang="en-US" dirty="0"/>
          </a:p>
        </p:txBody>
      </p:sp>
    </p:spTree>
    <p:extLst>
      <p:ext uri="{BB962C8B-B14F-4D97-AF65-F5344CB8AC3E}">
        <p14:creationId xmlns:p14="http://schemas.microsoft.com/office/powerpoint/2010/main" val="106897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2CA75968-8F6B-489F-9952-2E2B42E1EFE6}" type="slidenum">
              <a:rPr lang="en-US"/>
              <a:pPr/>
              <a:t>13</a:t>
            </a:fld>
            <a:endParaRPr lang="en-US"/>
          </a:p>
        </p:txBody>
      </p:sp>
      <p:sp>
        <p:nvSpPr>
          <p:cNvPr id="25603" name="Rectangle 2"/>
          <p:cNvSpPr>
            <a:spLocks noGrp="1" noChangeArrowheads="1"/>
          </p:cNvSpPr>
          <p:nvPr>
            <p:ph type="title"/>
          </p:nvPr>
        </p:nvSpPr>
        <p:spPr/>
        <p:txBody>
          <a:bodyPr/>
          <a:lstStyle/>
          <a:p>
            <a:pPr eaLnBrk="1" hangingPunct="1"/>
            <a:r>
              <a:rPr lang="en-US"/>
              <a:t>Derivation (Example)</a:t>
            </a:r>
          </a:p>
        </p:txBody>
      </p:sp>
      <p:sp>
        <p:nvSpPr>
          <p:cNvPr id="25604" name="Rectangle 4"/>
          <p:cNvSpPr>
            <a:spLocks noChangeArrowheads="1"/>
          </p:cNvSpPr>
          <p:nvPr/>
        </p:nvSpPr>
        <p:spPr bwMode="auto">
          <a:xfrm>
            <a:off x="3581400" y="1752600"/>
            <a:ext cx="3983848" cy="1754326"/>
          </a:xfrm>
          <a:prstGeom prst="rect">
            <a:avLst/>
          </a:prstGeom>
          <a:noFill/>
          <a:ln w="9525">
            <a:noFill/>
            <a:miter lim="800000"/>
            <a:headEnd/>
            <a:tailEnd/>
          </a:ln>
        </p:spPr>
        <p:txBody>
          <a:bodyPr wrap="none">
            <a:spAutoFit/>
          </a:bodyPr>
          <a:lstStyle/>
          <a:p>
            <a:r>
              <a:rPr lang="en-US" dirty="0">
                <a:sym typeface="Symbol" charset="2"/>
              </a:rPr>
              <a:t>Grammar </a:t>
            </a:r>
            <a:r>
              <a:rPr lang="en-US" i="1" dirty="0">
                <a:sym typeface="Symbol" charset="2"/>
              </a:rPr>
              <a:t>G = </a:t>
            </a:r>
            <a:r>
              <a:rPr lang="en-US" dirty="0">
                <a:sym typeface="Symbol" charset="2"/>
              </a:rPr>
              <a:t>({</a:t>
            </a:r>
            <a:r>
              <a:rPr lang="en-US" i="1" dirty="0">
                <a:sym typeface="Symbol" charset="2"/>
              </a:rPr>
              <a:t>E</a:t>
            </a:r>
            <a:r>
              <a:rPr lang="en-US" dirty="0">
                <a:sym typeface="Symbol" charset="2"/>
              </a:rPr>
              <a:t>}, {</a:t>
            </a:r>
            <a:r>
              <a:rPr lang="en-US" b="1" dirty="0">
                <a:sym typeface="Symbol" charset="2"/>
              </a:rPr>
              <a:t>+</a:t>
            </a:r>
            <a:r>
              <a:rPr lang="en-US" dirty="0">
                <a:sym typeface="Symbol" charset="2"/>
              </a:rPr>
              <a:t>,</a:t>
            </a:r>
            <a:r>
              <a:rPr lang="en-US" b="1" dirty="0">
                <a:sym typeface="Symbol" charset="2"/>
              </a:rPr>
              <a:t>*</a:t>
            </a:r>
            <a:r>
              <a:rPr lang="en-US" dirty="0">
                <a:sym typeface="Symbol" charset="2"/>
              </a:rPr>
              <a:t>,</a:t>
            </a:r>
            <a:r>
              <a:rPr lang="en-US" b="1" dirty="0">
                <a:sym typeface="Symbol" charset="2"/>
              </a:rPr>
              <a:t>(</a:t>
            </a:r>
            <a:r>
              <a:rPr lang="en-US" dirty="0">
                <a:sym typeface="Symbol" charset="2"/>
              </a:rPr>
              <a:t>,</a:t>
            </a:r>
            <a:r>
              <a:rPr lang="en-US" b="1" dirty="0">
                <a:sym typeface="Symbol" charset="2"/>
              </a:rPr>
              <a:t>)</a:t>
            </a:r>
            <a:r>
              <a:rPr lang="en-US" dirty="0">
                <a:sym typeface="Symbol" charset="2"/>
              </a:rPr>
              <a:t>,</a:t>
            </a:r>
            <a:r>
              <a:rPr lang="en-US" b="1" dirty="0">
                <a:sym typeface="Symbol" charset="2"/>
              </a:rPr>
              <a:t>-</a:t>
            </a:r>
            <a:r>
              <a:rPr lang="en-US" dirty="0">
                <a:sym typeface="Symbol" charset="2"/>
              </a:rPr>
              <a:t>,</a:t>
            </a:r>
            <a:r>
              <a:rPr lang="en-US" b="1" dirty="0">
                <a:sym typeface="Symbol" charset="2"/>
              </a:rPr>
              <a:t>id</a:t>
            </a:r>
            <a:r>
              <a:rPr lang="en-US" dirty="0">
                <a:sym typeface="Symbol" charset="2"/>
              </a:rPr>
              <a:t>}, </a:t>
            </a:r>
            <a:r>
              <a:rPr lang="en-US" i="1" dirty="0">
                <a:sym typeface="Symbol" charset="2"/>
              </a:rPr>
              <a:t>P</a:t>
            </a:r>
            <a:r>
              <a:rPr lang="en-US" dirty="0">
                <a:sym typeface="Symbol" charset="2"/>
              </a:rPr>
              <a:t>, </a:t>
            </a:r>
            <a:r>
              <a:rPr lang="en-US" i="1" dirty="0">
                <a:sym typeface="Symbol" charset="2"/>
              </a:rPr>
              <a:t>E</a:t>
            </a:r>
            <a:r>
              <a:rPr lang="en-US" dirty="0">
                <a:sym typeface="Symbol" charset="2"/>
              </a:rPr>
              <a:t>) with</a:t>
            </a:r>
            <a:br>
              <a:rPr lang="en-US" i="1" dirty="0">
                <a:sym typeface="Symbol" charset="2"/>
              </a:rPr>
            </a:br>
            <a:r>
              <a:rPr lang="en-US" dirty="0">
                <a:sym typeface="Symbol" charset="2"/>
              </a:rPr>
              <a:t>productions</a:t>
            </a:r>
            <a:r>
              <a:rPr lang="en-US" i="1" dirty="0">
                <a:sym typeface="Symbol" charset="2"/>
              </a:rPr>
              <a:t> P =	E</a:t>
            </a:r>
            <a:r>
              <a:rPr lang="en-US" dirty="0">
                <a:sym typeface="Symbol" charset="2"/>
              </a:rPr>
              <a:t>  </a:t>
            </a:r>
            <a:r>
              <a:rPr lang="en-US" i="1" dirty="0">
                <a:sym typeface="Symbol" charset="2"/>
              </a:rPr>
              <a:t>E</a:t>
            </a:r>
            <a:r>
              <a:rPr lang="en-US" dirty="0">
                <a:sym typeface="Symbol" charset="2"/>
              </a:rPr>
              <a:t> </a:t>
            </a:r>
            <a:r>
              <a:rPr lang="en-US" b="1" dirty="0">
                <a:sym typeface="Symbol" charset="2"/>
              </a:rPr>
              <a:t>+</a:t>
            </a:r>
            <a:r>
              <a:rPr lang="en-US" dirty="0">
                <a:sym typeface="Symbol" charset="2"/>
              </a:rPr>
              <a:t> </a:t>
            </a:r>
            <a:r>
              <a:rPr lang="en-US" i="1" dirty="0">
                <a:sym typeface="Symbol" charset="2"/>
              </a:rPr>
              <a:t>E</a:t>
            </a:r>
            <a:br>
              <a:rPr lang="en-US" i="1" dirty="0">
                <a:sym typeface="Symbol" charset="2"/>
              </a:rPr>
            </a:br>
            <a:r>
              <a:rPr lang="en-US" i="1" dirty="0">
                <a:sym typeface="Symbol" charset="2"/>
              </a:rPr>
              <a:t>			E </a:t>
            </a:r>
            <a:r>
              <a:rPr lang="en-US" dirty="0">
                <a:sym typeface="Symbol" charset="2"/>
              </a:rPr>
              <a:t> </a:t>
            </a:r>
            <a:r>
              <a:rPr lang="en-US" i="1" dirty="0">
                <a:sym typeface="Symbol" charset="2"/>
              </a:rPr>
              <a:t>E</a:t>
            </a:r>
            <a:r>
              <a:rPr lang="en-US" dirty="0">
                <a:sym typeface="Symbol" charset="2"/>
              </a:rPr>
              <a:t> </a:t>
            </a:r>
            <a:r>
              <a:rPr lang="en-US" b="1" dirty="0">
                <a:sym typeface="Symbol" charset="2"/>
              </a:rPr>
              <a:t>*</a:t>
            </a:r>
            <a:r>
              <a:rPr lang="en-US" dirty="0">
                <a:sym typeface="Symbol" charset="2"/>
              </a:rPr>
              <a:t> </a:t>
            </a:r>
            <a:r>
              <a:rPr lang="en-US" i="1" dirty="0">
                <a:sym typeface="Symbol" charset="2"/>
              </a:rPr>
              <a:t>E</a:t>
            </a:r>
            <a:br>
              <a:rPr lang="en-US" dirty="0">
                <a:sym typeface="Symbol" charset="2"/>
              </a:rPr>
            </a:br>
            <a:r>
              <a:rPr lang="en-US" dirty="0">
                <a:sym typeface="Symbol" charset="2"/>
              </a:rPr>
              <a:t>			</a:t>
            </a:r>
            <a:r>
              <a:rPr lang="en-US" i="1" dirty="0">
                <a:sym typeface="Symbol" charset="2"/>
              </a:rPr>
              <a:t>E</a:t>
            </a:r>
            <a:r>
              <a:rPr lang="en-US" dirty="0">
                <a:sym typeface="Symbol" charset="2"/>
              </a:rPr>
              <a:t>  </a:t>
            </a:r>
            <a:r>
              <a:rPr lang="en-US" b="1" dirty="0">
                <a:sym typeface="Symbol" charset="2"/>
              </a:rPr>
              <a:t>(</a:t>
            </a:r>
            <a:r>
              <a:rPr lang="en-US" dirty="0">
                <a:sym typeface="Symbol" charset="2"/>
              </a:rPr>
              <a:t> </a:t>
            </a:r>
            <a:r>
              <a:rPr lang="en-US" i="1" dirty="0">
                <a:sym typeface="Symbol" charset="2"/>
              </a:rPr>
              <a:t>E</a:t>
            </a:r>
            <a:r>
              <a:rPr lang="en-US" dirty="0">
                <a:sym typeface="Symbol" charset="2"/>
              </a:rPr>
              <a:t> </a:t>
            </a:r>
            <a:r>
              <a:rPr lang="en-US" b="1" dirty="0">
                <a:sym typeface="Symbol" charset="2"/>
              </a:rPr>
              <a:t>)</a:t>
            </a:r>
            <a:br>
              <a:rPr lang="en-US" dirty="0">
                <a:sym typeface="Symbol" charset="2"/>
              </a:rPr>
            </a:br>
            <a:r>
              <a:rPr lang="en-US" dirty="0">
                <a:sym typeface="Symbol" charset="2"/>
              </a:rPr>
              <a:t>			</a:t>
            </a:r>
            <a:r>
              <a:rPr lang="en-US" i="1" dirty="0">
                <a:sym typeface="Symbol" charset="2"/>
              </a:rPr>
              <a:t>E</a:t>
            </a:r>
            <a:r>
              <a:rPr lang="en-US" dirty="0">
                <a:sym typeface="Symbol" charset="2"/>
              </a:rPr>
              <a:t>  </a:t>
            </a:r>
            <a:r>
              <a:rPr lang="en-US" b="1" dirty="0">
                <a:sym typeface="Symbol" charset="2"/>
              </a:rPr>
              <a:t>-</a:t>
            </a:r>
            <a:r>
              <a:rPr lang="en-US" dirty="0">
                <a:sym typeface="Symbol" charset="2"/>
              </a:rPr>
              <a:t> </a:t>
            </a:r>
            <a:r>
              <a:rPr lang="en-US" i="1" dirty="0">
                <a:sym typeface="Symbol" charset="2"/>
              </a:rPr>
              <a:t>E</a:t>
            </a:r>
            <a:br>
              <a:rPr lang="en-US" dirty="0">
                <a:sym typeface="Symbol" charset="2"/>
              </a:rPr>
            </a:br>
            <a:r>
              <a:rPr lang="en-US" dirty="0">
                <a:sym typeface="Symbol" charset="2"/>
              </a:rPr>
              <a:t>			</a:t>
            </a:r>
            <a:r>
              <a:rPr lang="en-US" i="1" dirty="0">
                <a:sym typeface="Symbol" charset="2"/>
              </a:rPr>
              <a:t>E</a:t>
            </a:r>
            <a:r>
              <a:rPr lang="en-US" dirty="0">
                <a:sym typeface="Symbol" charset="2"/>
              </a:rPr>
              <a:t>  </a:t>
            </a:r>
            <a:r>
              <a:rPr lang="en-US" b="1" dirty="0">
                <a:sym typeface="Symbol" charset="2"/>
              </a:rPr>
              <a:t>id</a:t>
            </a:r>
            <a:endParaRPr lang="en-US" dirty="0">
              <a:sym typeface="Symbol" charset="2"/>
            </a:endParaRPr>
          </a:p>
        </p:txBody>
      </p:sp>
      <p:sp>
        <p:nvSpPr>
          <p:cNvPr id="25605" name="Rectangle 5"/>
          <p:cNvSpPr>
            <a:spLocks noChangeArrowheads="1"/>
          </p:cNvSpPr>
          <p:nvPr/>
        </p:nvSpPr>
        <p:spPr bwMode="auto">
          <a:xfrm>
            <a:off x="3581400" y="4419600"/>
            <a:ext cx="1502334" cy="369332"/>
          </a:xfrm>
          <a:prstGeom prst="rect">
            <a:avLst/>
          </a:prstGeom>
          <a:noFill/>
          <a:ln w="9525">
            <a:noFill/>
            <a:miter lim="800000"/>
            <a:headEnd/>
            <a:tailEnd/>
          </a:ln>
        </p:spPr>
        <p:txBody>
          <a:bodyPr wrap="none">
            <a:spAutoFit/>
          </a:bodyPr>
          <a:lstStyle/>
          <a:p>
            <a:r>
              <a:rPr lang="en-US" i="1">
                <a:sym typeface="Symbol" charset="2"/>
              </a:rPr>
              <a:t>E</a:t>
            </a:r>
            <a:r>
              <a:rPr lang="en-US">
                <a:sym typeface="Symbol" charset="2"/>
              </a:rPr>
              <a:t>  </a:t>
            </a:r>
            <a:r>
              <a:rPr lang="en-US" b="1">
                <a:sym typeface="Symbol" charset="2"/>
              </a:rPr>
              <a:t>-</a:t>
            </a:r>
            <a:r>
              <a:rPr lang="en-US">
                <a:sym typeface="Symbol" charset="2"/>
              </a:rPr>
              <a:t> </a:t>
            </a:r>
            <a:r>
              <a:rPr lang="en-US" i="1">
                <a:sym typeface="Symbol" charset="2"/>
              </a:rPr>
              <a:t>E </a:t>
            </a:r>
            <a:r>
              <a:rPr lang="en-US">
                <a:sym typeface="Symbol" charset="2"/>
              </a:rPr>
              <a:t> </a:t>
            </a:r>
            <a:r>
              <a:rPr lang="en-US" b="1">
                <a:sym typeface="Symbol" charset="2"/>
              </a:rPr>
              <a:t>-</a:t>
            </a:r>
            <a:r>
              <a:rPr lang="en-US">
                <a:sym typeface="Symbol" charset="2"/>
              </a:rPr>
              <a:t> </a:t>
            </a:r>
            <a:r>
              <a:rPr lang="en-US" b="1">
                <a:sym typeface="Symbol" charset="2"/>
              </a:rPr>
              <a:t>id</a:t>
            </a:r>
            <a:endParaRPr lang="en-US">
              <a:sym typeface="Symbol" charset="2"/>
            </a:endParaRPr>
          </a:p>
        </p:txBody>
      </p:sp>
      <p:sp>
        <p:nvSpPr>
          <p:cNvPr id="25606" name="Rectangle 6"/>
          <p:cNvSpPr>
            <a:spLocks noChangeArrowheads="1"/>
          </p:cNvSpPr>
          <p:nvPr/>
        </p:nvSpPr>
        <p:spPr bwMode="auto">
          <a:xfrm>
            <a:off x="3581401" y="5334000"/>
            <a:ext cx="819455" cy="369332"/>
          </a:xfrm>
          <a:prstGeom prst="rect">
            <a:avLst/>
          </a:prstGeom>
          <a:noFill/>
          <a:ln w="9525">
            <a:noFill/>
            <a:miter lim="800000"/>
            <a:headEnd/>
            <a:tailEnd/>
          </a:ln>
        </p:spPr>
        <p:txBody>
          <a:bodyPr wrap="none">
            <a:spAutoFit/>
          </a:bodyPr>
          <a:lstStyle/>
          <a:p>
            <a:r>
              <a:rPr lang="en-US" i="1">
                <a:sym typeface="Symbol" charset="2"/>
              </a:rPr>
              <a:t>E</a:t>
            </a:r>
            <a:r>
              <a:rPr lang="en-US">
                <a:sym typeface="Symbol" charset="2"/>
              </a:rPr>
              <a:t> </a:t>
            </a:r>
            <a:r>
              <a:rPr lang="en-US" baseline="30000">
                <a:sym typeface="Symbol" charset="2"/>
              </a:rPr>
              <a:t>*</a:t>
            </a:r>
            <a:r>
              <a:rPr lang="en-US">
                <a:sym typeface="Symbol" charset="2"/>
              </a:rPr>
              <a:t> </a:t>
            </a:r>
            <a:r>
              <a:rPr lang="en-US" i="1">
                <a:sym typeface="Symbol" charset="2"/>
              </a:rPr>
              <a:t>E</a:t>
            </a:r>
            <a:endParaRPr lang="en-US">
              <a:sym typeface="Symbol" charset="2"/>
            </a:endParaRPr>
          </a:p>
        </p:txBody>
      </p:sp>
      <p:sp>
        <p:nvSpPr>
          <p:cNvPr id="25607" name="Rectangle 7"/>
          <p:cNvSpPr>
            <a:spLocks noChangeArrowheads="1"/>
          </p:cNvSpPr>
          <p:nvPr/>
        </p:nvSpPr>
        <p:spPr bwMode="auto">
          <a:xfrm>
            <a:off x="3581401" y="6248400"/>
            <a:ext cx="1688283" cy="369332"/>
          </a:xfrm>
          <a:prstGeom prst="rect">
            <a:avLst/>
          </a:prstGeom>
          <a:noFill/>
          <a:ln w="9525">
            <a:noFill/>
            <a:miter lim="800000"/>
            <a:headEnd/>
            <a:tailEnd/>
          </a:ln>
        </p:spPr>
        <p:txBody>
          <a:bodyPr wrap="none">
            <a:spAutoFit/>
          </a:bodyPr>
          <a:lstStyle/>
          <a:p>
            <a:r>
              <a:rPr lang="en-US" i="1">
                <a:sym typeface="Symbol" charset="2"/>
              </a:rPr>
              <a:t>E</a:t>
            </a:r>
            <a:r>
              <a:rPr lang="en-US">
                <a:sym typeface="Symbol" charset="2"/>
              </a:rPr>
              <a:t> </a:t>
            </a:r>
            <a:r>
              <a:rPr lang="en-US" baseline="30000">
                <a:sym typeface="Symbol" charset="2"/>
              </a:rPr>
              <a:t>+</a:t>
            </a:r>
            <a:r>
              <a:rPr lang="en-US">
                <a:sym typeface="Symbol" charset="2"/>
              </a:rPr>
              <a:t> </a:t>
            </a:r>
            <a:r>
              <a:rPr lang="en-US" b="1">
                <a:sym typeface="Symbol" charset="2"/>
              </a:rPr>
              <a:t>id * id + id</a:t>
            </a:r>
            <a:endParaRPr lang="en-US">
              <a:sym typeface="Symbol" charset="2"/>
            </a:endParaRPr>
          </a:p>
        </p:txBody>
      </p:sp>
      <p:sp>
        <p:nvSpPr>
          <p:cNvPr id="25608" name="Rectangle 8"/>
          <p:cNvSpPr>
            <a:spLocks noChangeArrowheads="1"/>
          </p:cNvSpPr>
          <p:nvPr/>
        </p:nvSpPr>
        <p:spPr bwMode="auto">
          <a:xfrm>
            <a:off x="3581400" y="4876800"/>
            <a:ext cx="3342582" cy="369332"/>
          </a:xfrm>
          <a:prstGeom prst="rect">
            <a:avLst/>
          </a:prstGeom>
          <a:noFill/>
          <a:ln w="9525">
            <a:noFill/>
            <a:miter lim="800000"/>
            <a:headEnd/>
            <a:tailEnd/>
          </a:ln>
        </p:spPr>
        <p:txBody>
          <a:bodyPr wrap="none">
            <a:spAutoFit/>
          </a:bodyPr>
          <a:lstStyle/>
          <a:p>
            <a:r>
              <a:rPr lang="en-US" i="1">
                <a:sym typeface="Symbol" charset="2"/>
              </a:rPr>
              <a:t>E</a:t>
            </a:r>
            <a:r>
              <a:rPr lang="en-US">
                <a:sym typeface="Symbol" charset="2"/>
              </a:rPr>
              <a:t> </a:t>
            </a:r>
            <a:r>
              <a:rPr lang="en-US" i="1" baseline="-25000">
                <a:sym typeface="Symbol" charset="2"/>
              </a:rPr>
              <a:t>rm</a:t>
            </a:r>
            <a:r>
              <a:rPr lang="en-US">
                <a:sym typeface="Symbol" charset="2"/>
              </a:rPr>
              <a:t> </a:t>
            </a:r>
            <a:r>
              <a:rPr lang="en-US" i="1">
                <a:sym typeface="Symbol" charset="2"/>
              </a:rPr>
              <a:t>E </a:t>
            </a:r>
            <a:r>
              <a:rPr lang="en-US" b="1">
                <a:sym typeface="Symbol" charset="2"/>
              </a:rPr>
              <a:t>+</a:t>
            </a:r>
            <a:r>
              <a:rPr lang="en-US" i="1">
                <a:sym typeface="Symbol" charset="2"/>
              </a:rPr>
              <a:t> E </a:t>
            </a:r>
            <a:r>
              <a:rPr lang="en-US">
                <a:sym typeface="Symbol" charset="2"/>
              </a:rPr>
              <a:t></a:t>
            </a:r>
            <a:r>
              <a:rPr lang="en-US" i="1" baseline="-25000">
                <a:sym typeface="Symbol" charset="2"/>
              </a:rPr>
              <a:t>rm</a:t>
            </a:r>
            <a:r>
              <a:rPr lang="en-US">
                <a:sym typeface="Symbol" charset="2"/>
              </a:rPr>
              <a:t> </a:t>
            </a:r>
            <a:r>
              <a:rPr lang="en-US" i="1">
                <a:sym typeface="Symbol" charset="2"/>
              </a:rPr>
              <a:t>E</a:t>
            </a:r>
            <a:r>
              <a:rPr lang="en-US">
                <a:sym typeface="Symbol" charset="2"/>
              </a:rPr>
              <a:t> </a:t>
            </a:r>
            <a:r>
              <a:rPr lang="en-US" b="1">
                <a:sym typeface="Symbol" charset="2"/>
              </a:rPr>
              <a:t>+</a:t>
            </a:r>
            <a:r>
              <a:rPr lang="en-US">
                <a:sym typeface="Symbol" charset="2"/>
              </a:rPr>
              <a:t> </a:t>
            </a:r>
            <a:r>
              <a:rPr lang="en-US" b="1">
                <a:sym typeface="Symbol" charset="2"/>
              </a:rPr>
              <a:t>id </a:t>
            </a:r>
            <a:r>
              <a:rPr lang="en-US">
                <a:sym typeface="Symbol" charset="2"/>
              </a:rPr>
              <a:t></a:t>
            </a:r>
            <a:r>
              <a:rPr lang="en-US" i="1" baseline="-25000">
                <a:sym typeface="Symbol" charset="2"/>
              </a:rPr>
              <a:t>rm </a:t>
            </a:r>
            <a:r>
              <a:rPr lang="en-US" b="1">
                <a:sym typeface="Symbol" charset="2"/>
              </a:rPr>
              <a:t>id + id</a:t>
            </a:r>
          </a:p>
        </p:txBody>
      </p:sp>
      <p:sp>
        <p:nvSpPr>
          <p:cNvPr id="25609" name="Rectangle 9"/>
          <p:cNvSpPr>
            <a:spLocks noChangeArrowheads="1"/>
          </p:cNvSpPr>
          <p:nvPr/>
        </p:nvSpPr>
        <p:spPr bwMode="auto">
          <a:xfrm>
            <a:off x="3581400" y="3962400"/>
            <a:ext cx="2135456" cy="369332"/>
          </a:xfrm>
          <a:prstGeom prst="rect">
            <a:avLst/>
          </a:prstGeom>
          <a:noFill/>
          <a:ln w="9525">
            <a:noFill/>
            <a:miter lim="800000"/>
            <a:headEnd/>
            <a:tailEnd/>
          </a:ln>
        </p:spPr>
        <p:txBody>
          <a:bodyPr wrap="none">
            <a:spAutoFit/>
          </a:bodyPr>
          <a:lstStyle/>
          <a:p>
            <a:r>
              <a:rPr lang="en-US">
                <a:sym typeface="Symbol" charset="2"/>
              </a:rPr>
              <a:t>Example derivations:</a:t>
            </a:r>
          </a:p>
        </p:txBody>
      </p:sp>
      <p:sp>
        <p:nvSpPr>
          <p:cNvPr id="25610" name="Rectangle 10"/>
          <p:cNvSpPr>
            <a:spLocks noChangeArrowheads="1"/>
          </p:cNvSpPr>
          <p:nvPr/>
        </p:nvSpPr>
        <p:spPr bwMode="auto">
          <a:xfrm>
            <a:off x="3576638" y="5791200"/>
            <a:ext cx="1287532" cy="369332"/>
          </a:xfrm>
          <a:prstGeom prst="rect">
            <a:avLst/>
          </a:prstGeom>
          <a:noFill/>
          <a:ln w="9525">
            <a:noFill/>
            <a:miter lim="800000"/>
            <a:headEnd/>
            <a:tailEnd/>
          </a:ln>
        </p:spPr>
        <p:txBody>
          <a:bodyPr wrap="none">
            <a:spAutoFit/>
          </a:bodyPr>
          <a:lstStyle/>
          <a:p>
            <a:r>
              <a:rPr lang="en-US" i="1">
                <a:sym typeface="Symbol" charset="2"/>
              </a:rPr>
              <a:t>E</a:t>
            </a:r>
            <a:r>
              <a:rPr lang="en-US">
                <a:sym typeface="Symbol" charset="2"/>
              </a:rPr>
              <a:t> </a:t>
            </a:r>
            <a:r>
              <a:rPr lang="en-US" baseline="30000">
                <a:sym typeface="Symbol" charset="2"/>
              </a:rPr>
              <a:t>*</a:t>
            </a:r>
            <a:r>
              <a:rPr lang="en-US">
                <a:sym typeface="Symbol" charset="2"/>
              </a:rPr>
              <a:t> </a:t>
            </a:r>
            <a:r>
              <a:rPr lang="en-US" b="1">
                <a:sym typeface="Symbol" charset="2"/>
              </a:rPr>
              <a:t>id + id</a:t>
            </a:r>
            <a:endParaRPr lang="en-US">
              <a:sym typeface="Symbol" charset="2"/>
            </a:endParaRPr>
          </a:p>
        </p:txBody>
      </p:sp>
    </p:spTree>
    <p:extLst>
      <p:ext uri="{BB962C8B-B14F-4D97-AF65-F5344CB8AC3E}">
        <p14:creationId xmlns:p14="http://schemas.microsoft.com/office/powerpoint/2010/main" val="201338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the given grammar derive the string </a:t>
            </a:r>
          </a:p>
          <a:p>
            <a:pPr>
              <a:buNone/>
            </a:pPr>
            <a:r>
              <a:rPr lang="en-US" dirty="0"/>
              <a:t>      9-5+2 using Left most derivation</a:t>
            </a:r>
          </a:p>
          <a:p>
            <a:pPr>
              <a:buNone/>
            </a:pPr>
            <a:r>
              <a:rPr lang="en-US" dirty="0"/>
              <a:t>    Then derive the same string using Right most derivation</a:t>
            </a:r>
            <a:br>
              <a:rPr lang="en-US" dirty="0"/>
            </a:br>
            <a:r>
              <a:rPr lang="en-US" dirty="0"/>
              <a:t> </a:t>
            </a:r>
          </a:p>
        </p:txBody>
      </p:sp>
    </p:spTree>
    <p:extLst>
      <p:ext uri="{BB962C8B-B14F-4D97-AF65-F5344CB8AC3E}">
        <p14:creationId xmlns:p14="http://schemas.microsoft.com/office/powerpoint/2010/main" val="285993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C84D7609-30C5-43AE-B568-748CFE7FD2C8}" type="slidenum">
              <a:rPr lang="en-US"/>
              <a:pPr/>
              <a:t>15</a:t>
            </a:fld>
            <a:endParaRPr lang="en-US"/>
          </a:p>
        </p:txBody>
      </p:sp>
      <p:sp>
        <p:nvSpPr>
          <p:cNvPr id="20483" name="Rectangle 2"/>
          <p:cNvSpPr>
            <a:spLocks noGrp="1" noChangeArrowheads="1"/>
          </p:cNvSpPr>
          <p:nvPr>
            <p:ph type="title"/>
          </p:nvPr>
        </p:nvSpPr>
        <p:spPr/>
        <p:txBody>
          <a:bodyPr/>
          <a:lstStyle/>
          <a:p>
            <a:pPr eaLnBrk="1" hangingPunct="1"/>
            <a:r>
              <a:rPr lang="en-US"/>
              <a:t>Example Grammar</a:t>
            </a:r>
          </a:p>
        </p:txBody>
      </p:sp>
      <p:sp>
        <p:nvSpPr>
          <p:cNvPr id="20484" name="Text Box 3"/>
          <p:cNvSpPr txBox="1">
            <a:spLocks noChangeArrowheads="1"/>
          </p:cNvSpPr>
          <p:nvPr/>
        </p:nvSpPr>
        <p:spPr bwMode="auto">
          <a:xfrm>
            <a:off x="3429001" y="4038600"/>
            <a:ext cx="1699183" cy="369332"/>
          </a:xfrm>
          <a:prstGeom prst="rect">
            <a:avLst/>
          </a:prstGeom>
          <a:noFill/>
          <a:ln w="9525">
            <a:noFill/>
            <a:miter lim="800000"/>
            <a:headEnd/>
            <a:tailEnd/>
          </a:ln>
        </p:spPr>
        <p:txBody>
          <a:bodyPr wrap="none">
            <a:spAutoFit/>
          </a:bodyPr>
          <a:lstStyle/>
          <a:p>
            <a:r>
              <a:rPr lang="en-US" i="1"/>
              <a:t>list</a:t>
            </a:r>
            <a:r>
              <a:rPr lang="en-US"/>
              <a:t> </a:t>
            </a:r>
            <a:r>
              <a:rPr lang="en-US">
                <a:sym typeface="Symbol" charset="2"/>
              </a:rPr>
              <a:t> </a:t>
            </a:r>
            <a:r>
              <a:rPr lang="en-US" i="1">
                <a:sym typeface="Symbol" charset="2"/>
              </a:rPr>
              <a:t>list</a:t>
            </a:r>
            <a:r>
              <a:rPr lang="en-US">
                <a:sym typeface="Symbol" charset="2"/>
              </a:rPr>
              <a:t> </a:t>
            </a:r>
            <a:r>
              <a:rPr lang="en-US" b="1">
                <a:sym typeface="Symbol" charset="2"/>
              </a:rPr>
              <a:t>+</a:t>
            </a:r>
            <a:r>
              <a:rPr lang="en-US">
                <a:sym typeface="Symbol" charset="2"/>
              </a:rPr>
              <a:t> </a:t>
            </a:r>
            <a:r>
              <a:rPr lang="en-US" i="1">
                <a:sym typeface="Symbol" charset="2"/>
              </a:rPr>
              <a:t>digit</a:t>
            </a:r>
            <a:endParaRPr lang="en-US"/>
          </a:p>
        </p:txBody>
      </p:sp>
      <p:sp>
        <p:nvSpPr>
          <p:cNvPr id="20485" name="Text Box 4"/>
          <p:cNvSpPr txBox="1">
            <a:spLocks noChangeArrowheads="1"/>
          </p:cNvSpPr>
          <p:nvPr/>
        </p:nvSpPr>
        <p:spPr bwMode="auto">
          <a:xfrm>
            <a:off x="3429001" y="4648200"/>
            <a:ext cx="1654299" cy="369332"/>
          </a:xfrm>
          <a:prstGeom prst="rect">
            <a:avLst/>
          </a:prstGeom>
          <a:noFill/>
          <a:ln w="9525">
            <a:noFill/>
            <a:miter lim="800000"/>
            <a:headEnd/>
            <a:tailEnd/>
          </a:ln>
        </p:spPr>
        <p:txBody>
          <a:bodyPr wrap="none">
            <a:spAutoFit/>
          </a:bodyPr>
          <a:lstStyle/>
          <a:p>
            <a:r>
              <a:rPr lang="en-US" i="1"/>
              <a:t>list</a:t>
            </a:r>
            <a:r>
              <a:rPr lang="en-US"/>
              <a:t> </a:t>
            </a:r>
            <a:r>
              <a:rPr lang="en-US">
                <a:sym typeface="Symbol" charset="2"/>
              </a:rPr>
              <a:t> </a:t>
            </a:r>
            <a:r>
              <a:rPr lang="en-US" i="1">
                <a:sym typeface="Symbol" charset="2"/>
              </a:rPr>
              <a:t>list</a:t>
            </a:r>
            <a:r>
              <a:rPr lang="en-US">
                <a:sym typeface="Symbol" charset="2"/>
              </a:rPr>
              <a:t> </a:t>
            </a:r>
            <a:r>
              <a:rPr lang="en-US" b="1">
                <a:sym typeface="Symbol" charset="2"/>
              </a:rPr>
              <a:t>-</a:t>
            </a:r>
            <a:r>
              <a:rPr lang="en-US">
                <a:sym typeface="Symbol" charset="2"/>
              </a:rPr>
              <a:t> </a:t>
            </a:r>
            <a:r>
              <a:rPr lang="en-US" i="1">
                <a:sym typeface="Symbol" charset="2"/>
              </a:rPr>
              <a:t>digit</a:t>
            </a:r>
            <a:endParaRPr lang="en-US"/>
          </a:p>
        </p:txBody>
      </p:sp>
      <p:sp>
        <p:nvSpPr>
          <p:cNvPr id="20486" name="Text Box 5"/>
          <p:cNvSpPr txBox="1">
            <a:spLocks noChangeArrowheads="1"/>
          </p:cNvSpPr>
          <p:nvPr/>
        </p:nvSpPr>
        <p:spPr bwMode="auto">
          <a:xfrm>
            <a:off x="3429001" y="5257800"/>
            <a:ext cx="1208023" cy="369332"/>
          </a:xfrm>
          <a:prstGeom prst="rect">
            <a:avLst/>
          </a:prstGeom>
          <a:noFill/>
          <a:ln w="9525">
            <a:noFill/>
            <a:miter lim="800000"/>
            <a:headEnd/>
            <a:tailEnd/>
          </a:ln>
        </p:spPr>
        <p:txBody>
          <a:bodyPr wrap="none">
            <a:spAutoFit/>
          </a:bodyPr>
          <a:lstStyle/>
          <a:p>
            <a:r>
              <a:rPr lang="en-US" i="1"/>
              <a:t>list</a:t>
            </a:r>
            <a:r>
              <a:rPr lang="en-US"/>
              <a:t> </a:t>
            </a:r>
            <a:r>
              <a:rPr lang="en-US">
                <a:sym typeface="Symbol" charset="2"/>
              </a:rPr>
              <a:t> </a:t>
            </a:r>
            <a:r>
              <a:rPr lang="en-US" i="1">
                <a:sym typeface="Symbol" charset="2"/>
              </a:rPr>
              <a:t>digit</a:t>
            </a:r>
            <a:endParaRPr lang="en-US"/>
          </a:p>
        </p:txBody>
      </p:sp>
      <p:sp>
        <p:nvSpPr>
          <p:cNvPr id="20487" name="Text Box 6"/>
          <p:cNvSpPr txBox="1">
            <a:spLocks noChangeArrowheads="1"/>
          </p:cNvSpPr>
          <p:nvPr/>
        </p:nvSpPr>
        <p:spPr bwMode="auto">
          <a:xfrm>
            <a:off x="3429001" y="5867400"/>
            <a:ext cx="4012637" cy="369332"/>
          </a:xfrm>
          <a:prstGeom prst="rect">
            <a:avLst/>
          </a:prstGeom>
          <a:noFill/>
          <a:ln w="9525">
            <a:noFill/>
            <a:miter lim="800000"/>
            <a:headEnd/>
            <a:tailEnd/>
          </a:ln>
        </p:spPr>
        <p:txBody>
          <a:bodyPr wrap="none">
            <a:spAutoFit/>
          </a:bodyPr>
          <a:lstStyle/>
          <a:p>
            <a:r>
              <a:rPr lang="en-US" i="1"/>
              <a:t>digit</a:t>
            </a:r>
            <a:r>
              <a:rPr lang="en-US"/>
              <a:t> </a:t>
            </a:r>
            <a:r>
              <a:rPr lang="en-US">
                <a:sym typeface="Symbol" charset="2"/>
              </a:rPr>
              <a:t> </a:t>
            </a:r>
            <a:r>
              <a:rPr lang="en-US" b="1">
                <a:sym typeface="Symbol" charset="2"/>
              </a:rPr>
              <a:t>0</a:t>
            </a:r>
            <a:r>
              <a:rPr lang="en-US">
                <a:sym typeface="Symbol" charset="2"/>
              </a:rPr>
              <a:t> | </a:t>
            </a:r>
            <a:r>
              <a:rPr lang="en-US" b="1">
                <a:sym typeface="Symbol" charset="2"/>
              </a:rPr>
              <a:t>1</a:t>
            </a:r>
            <a:r>
              <a:rPr lang="en-US">
                <a:sym typeface="Symbol" charset="2"/>
              </a:rPr>
              <a:t> | </a:t>
            </a:r>
            <a:r>
              <a:rPr lang="en-US" b="1">
                <a:sym typeface="Symbol" charset="2"/>
              </a:rPr>
              <a:t>2</a:t>
            </a:r>
            <a:r>
              <a:rPr lang="en-US">
                <a:sym typeface="Symbol" charset="2"/>
              </a:rPr>
              <a:t> | </a:t>
            </a:r>
            <a:r>
              <a:rPr lang="en-US" b="1">
                <a:sym typeface="Symbol" charset="2"/>
              </a:rPr>
              <a:t>3</a:t>
            </a:r>
            <a:r>
              <a:rPr lang="en-US">
                <a:sym typeface="Symbol" charset="2"/>
              </a:rPr>
              <a:t> | </a:t>
            </a:r>
            <a:r>
              <a:rPr lang="en-US" b="1">
                <a:sym typeface="Symbol" charset="2"/>
              </a:rPr>
              <a:t>4</a:t>
            </a:r>
            <a:r>
              <a:rPr lang="en-US">
                <a:sym typeface="Symbol" charset="2"/>
              </a:rPr>
              <a:t> | </a:t>
            </a:r>
            <a:r>
              <a:rPr lang="en-US" b="1">
                <a:sym typeface="Symbol" charset="2"/>
              </a:rPr>
              <a:t>5</a:t>
            </a:r>
            <a:r>
              <a:rPr lang="en-US">
                <a:sym typeface="Symbol" charset="2"/>
              </a:rPr>
              <a:t> | </a:t>
            </a:r>
            <a:r>
              <a:rPr lang="en-US" b="1">
                <a:sym typeface="Symbol" charset="2"/>
              </a:rPr>
              <a:t>6</a:t>
            </a:r>
            <a:r>
              <a:rPr lang="en-US">
                <a:sym typeface="Symbol" charset="2"/>
              </a:rPr>
              <a:t> | </a:t>
            </a:r>
            <a:r>
              <a:rPr lang="en-US" b="1">
                <a:sym typeface="Symbol" charset="2"/>
              </a:rPr>
              <a:t>7</a:t>
            </a:r>
            <a:r>
              <a:rPr lang="en-US">
                <a:sym typeface="Symbol" charset="2"/>
              </a:rPr>
              <a:t> | </a:t>
            </a:r>
            <a:r>
              <a:rPr lang="en-US" b="1">
                <a:sym typeface="Symbol" charset="2"/>
              </a:rPr>
              <a:t>8</a:t>
            </a:r>
            <a:r>
              <a:rPr lang="en-US">
                <a:sym typeface="Symbol" charset="2"/>
              </a:rPr>
              <a:t> | </a:t>
            </a:r>
            <a:r>
              <a:rPr lang="en-US" b="1">
                <a:sym typeface="Symbol" charset="2"/>
              </a:rPr>
              <a:t>9</a:t>
            </a:r>
          </a:p>
        </p:txBody>
      </p:sp>
      <p:sp>
        <p:nvSpPr>
          <p:cNvPr id="20488" name="Text Box 7"/>
          <p:cNvSpPr txBox="1">
            <a:spLocks noChangeArrowheads="1"/>
          </p:cNvSpPr>
          <p:nvPr/>
        </p:nvSpPr>
        <p:spPr bwMode="auto">
          <a:xfrm>
            <a:off x="3429000" y="2819400"/>
            <a:ext cx="4530086" cy="369332"/>
          </a:xfrm>
          <a:prstGeom prst="rect">
            <a:avLst/>
          </a:prstGeom>
          <a:noFill/>
          <a:ln w="9525">
            <a:noFill/>
            <a:miter lim="800000"/>
            <a:headEnd/>
            <a:tailEnd/>
          </a:ln>
        </p:spPr>
        <p:txBody>
          <a:bodyPr wrap="none">
            <a:spAutoFit/>
          </a:bodyPr>
          <a:lstStyle/>
          <a:p>
            <a:r>
              <a:rPr lang="en-US" i="1"/>
              <a:t>G</a:t>
            </a:r>
            <a:r>
              <a:rPr lang="en-US"/>
              <a:t> = &lt;{</a:t>
            </a:r>
            <a:r>
              <a:rPr lang="en-US" i="1"/>
              <a:t>list</a:t>
            </a:r>
            <a:r>
              <a:rPr lang="en-US"/>
              <a:t>,</a:t>
            </a:r>
            <a:r>
              <a:rPr lang="en-US" i="1"/>
              <a:t>digit</a:t>
            </a:r>
            <a:r>
              <a:rPr lang="en-US"/>
              <a:t>}, {</a:t>
            </a:r>
            <a:r>
              <a:rPr lang="en-US" b="1"/>
              <a:t>+</a:t>
            </a:r>
            <a:r>
              <a:rPr lang="en-US"/>
              <a:t>,</a:t>
            </a:r>
            <a:r>
              <a:rPr lang="en-US" b="1"/>
              <a:t>-</a:t>
            </a:r>
            <a:r>
              <a:rPr lang="en-US"/>
              <a:t>,</a:t>
            </a:r>
            <a:r>
              <a:rPr lang="en-US" b="1"/>
              <a:t>0</a:t>
            </a:r>
            <a:r>
              <a:rPr lang="en-US"/>
              <a:t>,</a:t>
            </a:r>
            <a:r>
              <a:rPr lang="en-US" b="1"/>
              <a:t>1</a:t>
            </a:r>
            <a:r>
              <a:rPr lang="en-US"/>
              <a:t>,</a:t>
            </a:r>
            <a:r>
              <a:rPr lang="en-US" b="1"/>
              <a:t>2</a:t>
            </a:r>
            <a:r>
              <a:rPr lang="en-US"/>
              <a:t>,</a:t>
            </a:r>
            <a:r>
              <a:rPr lang="en-US" b="1"/>
              <a:t>3</a:t>
            </a:r>
            <a:r>
              <a:rPr lang="en-US"/>
              <a:t>,</a:t>
            </a:r>
            <a:r>
              <a:rPr lang="en-US" b="1"/>
              <a:t>4</a:t>
            </a:r>
            <a:r>
              <a:rPr lang="en-US"/>
              <a:t>,</a:t>
            </a:r>
            <a:r>
              <a:rPr lang="en-US" b="1"/>
              <a:t>5</a:t>
            </a:r>
            <a:r>
              <a:rPr lang="en-US"/>
              <a:t>,</a:t>
            </a:r>
            <a:r>
              <a:rPr lang="en-US" b="1"/>
              <a:t>6</a:t>
            </a:r>
            <a:r>
              <a:rPr lang="en-US"/>
              <a:t>,</a:t>
            </a:r>
            <a:r>
              <a:rPr lang="en-US" b="1"/>
              <a:t>7</a:t>
            </a:r>
            <a:r>
              <a:rPr lang="en-US"/>
              <a:t>,</a:t>
            </a:r>
            <a:r>
              <a:rPr lang="en-US" b="1"/>
              <a:t>8</a:t>
            </a:r>
            <a:r>
              <a:rPr lang="en-US"/>
              <a:t>,</a:t>
            </a:r>
            <a:r>
              <a:rPr lang="en-US" b="1"/>
              <a:t>9</a:t>
            </a:r>
            <a:r>
              <a:rPr lang="en-US"/>
              <a:t>}, </a:t>
            </a:r>
            <a:r>
              <a:rPr lang="en-US" i="1"/>
              <a:t>P</a:t>
            </a:r>
            <a:r>
              <a:rPr lang="en-US"/>
              <a:t>, </a:t>
            </a:r>
            <a:r>
              <a:rPr lang="en-US" i="1"/>
              <a:t>list</a:t>
            </a:r>
            <a:r>
              <a:rPr lang="en-US"/>
              <a:t>&gt;</a:t>
            </a:r>
          </a:p>
        </p:txBody>
      </p:sp>
      <p:sp>
        <p:nvSpPr>
          <p:cNvPr id="20489" name="Text Box 8"/>
          <p:cNvSpPr txBox="1">
            <a:spLocks noChangeArrowheads="1"/>
          </p:cNvSpPr>
          <p:nvPr/>
        </p:nvSpPr>
        <p:spPr bwMode="auto">
          <a:xfrm>
            <a:off x="2209801" y="3429000"/>
            <a:ext cx="2171877" cy="369332"/>
          </a:xfrm>
          <a:prstGeom prst="rect">
            <a:avLst/>
          </a:prstGeom>
          <a:noFill/>
          <a:ln w="9525">
            <a:noFill/>
            <a:miter lim="800000"/>
            <a:headEnd/>
            <a:tailEnd/>
          </a:ln>
        </p:spPr>
        <p:txBody>
          <a:bodyPr wrap="none">
            <a:spAutoFit/>
          </a:bodyPr>
          <a:lstStyle/>
          <a:p>
            <a:r>
              <a:rPr lang="en-US"/>
              <a:t>with productions </a:t>
            </a:r>
            <a:r>
              <a:rPr lang="en-US" i="1"/>
              <a:t>P</a:t>
            </a:r>
            <a:r>
              <a:rPr lang="en-US"/>
              <a:t> = </a:t>
            </a:r>
          </a:p>
        </p:txBody>
      </p:sp>
      <p:sp>
        <p:nvSpPr>
          <p:cNvPr id="20490" name="Text Box 9"/>
          <p:cNvSpPr txBox="1">
            <a:spLocks noChangeArrowheads="1"/>
          </p:cNvSpPr>
          <p:nvPr/>
        </p:nvSpPr>
        <p:spPr bwMode="auto">
          <a:xfrm>
            <a:off x="2209801" y="2133600"/>
            <a:ext cx="4467057" cy="369332"/>
          </a:xfrm>
          <a:prstGeom prst="rect">
            <a:avLst/>
          </a:prstGeom>
          <a:noFill/>
          <a:ln w="9525">
            <a:noFill/>
            <a:miter lim="800000"/>
            <a:headEnd/>
            <a:tailEnd/>
          </a:ln>
        </p:spPr>
        <p:txBody>
          <a:bodyPr wrap="none">
            <a:spAutoFit/>
          </a:bodyPr>
          <a:lstStyle/>
          <a:p>
            <a:r>
              <a:rPr lang="en-US" dirty="0"/>
              <a:t>Context-free grammar for simple expressions:</a:t>
            </a:r>
          </a:p>
        </p:txBody>
      </p:sp>
    </p:spTree>
    <p:extLst>
      <p:ext uri="{BB962C8B-B14F-4D97-AF65-F5344CB8AC3E}">
        <p14:creationId xmlns:p14="http://schemas.microsoft.com/office/powerpoint/2010/main" val="138338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p:spPr>
        <p:txBody>
          <a:bodyPr/>
          <a:lstStyle/>
          <a:p>
            <a:fld id="{05062DEC-ADEE-43CA-99AB-EC17E97082E9}" type="slidenum">
              <a:rPr lang="en-US"/>
              <a:pPr/>
              <a:t>16</a:t>
            </a:fld>
            <a:endParaRPr lang="en-US"/>
          </a:p>
        </p:txBody>
      </p:sp>
      <p:sp>
        <p:nvSpPr>
          <p:cNvPr id="22531" name="Rectangle 2"/>
          <p:cNvSpPr>
            <a:spLocks noGrp="1" noChangeArrowheads="1"/>
          </p:cNvSpPr>
          <p:nvPr>
            <p:ph type="title"/>
          </p:nvPr>
        </p:nvSpPr>
        <p:spPr/>
        <p:txBody>
          <a:bodyPr>
            <a:normAutofit/>
          </a:bodyPr>
          <a:lstStyle/>
          <a:p>
            <a:pPr eaLnBrk="1" hangingPunct="1"/>
            <a:r>
              <a:rPr lang="en-US"/>
              <a:t>Derivation for the Example Grammar</a:t>
            </a:r>
          </a:p>
        </p:txBody>
      </p:sp>
      <p:sp>
        <p:nvSpPr>
          <p:cNvPr id="22532" name="Text Box 3"/>
          <p:cNvSpPr txBox="1">
            <a:spLocks noChangeArrowheads="1"/>
          </p:cNvSpPr>
          <p:nvPr/>
        </p:nvSpPr>
        <p:spPr bwMode="auto">
          <a:xfrm>
            <a:off x="4724401" y="2362201"/>
            <a:ext cx="2122697" cy="2031325"/>
          </a:xfrm>
          <a:prstGeom prst="rect">
            <a:avLst/>
          </a:prstGeom>
          <a:noFill/>
          <a:ln w="9525">
            <a:noFill/>
            <a:miter lim="800000"/>
            <a:headEnd/>
            <a:tailEnd/>
          </a:ln>
        </p:spPr>
        <p:txBody>
          <a:bodyPr wrap="none">
            <a:spAutoFit/>
          </a:bodyPr>
          <a:lstStyle/>
          <a:p>
            <a:r>
              <a:rPr lang="en-US" i="1" u="sng"/>
              <a:t>list</a:t>
            </a:r>
            <a:br>
              <a:rPr lang="en-US"/>
            </a:br>
            <a:r>
              <a:rPr lang="en-US">
                <a:sym typeface="Symbol" charset="2"/>
              </a:rPr>
              <a:t></a:t>
            </a:r>
            <a:r>
              <a:rPr lang="en-US"/>
              <a:t> </a:t>
            </a:r>
            <a:r>
              <a:rPr lang="en-US" i="1" u="sng"/>
              <a:t>list</a:t>
            </a:r>
            <a:r>
              <a:rPr lang="en-US"/>
              <a:t> </a:t>
            </a:r>
            <a:r>
              <a:rPr lang="en-US" b="1"/>
              <a:t>+</a:t>
            </a:r>
            <a:r>
              <a:rPr lang="en-US"/>
              <a:t> </a:t>
            </a:r>
            <a:r>
              <a:rPr lang="en-US" i="1"/>
              <a:t>digit</a:t>
            </a:r>
            <a:br>
              <a:rPr lang="en-US" i="1"/>
            </a:br>
            <a:r>
              <a:rPr lang="en-US">
                <a:sym typeface="Symbol" charset="2"/>
              </a:rPr>
              <a:t> </a:t>
            </a:r>
            <a:r>
              <a:rPr lang="en-US" i="1" u="sng">
                <a:sym typeface="Symbol" charset="2"/>
              </a:rPr>
              <a:t>list</a:t>
            </a:r>
            <a:r>
              <a:rPr lang="en-US">
                <a:sym typeface="Symbol" charset="2"/>
              </a:rPr>
              <a:t> </a:t>
            </a:r>
            <a:r>
              <a:rPr lang="en-US" b="1">
                <a:sym typeface="Symbol" charset="2"/>
              </a:rPr>
              <a:t>-</a:t>
            </a:r>
            <a:r>
              <a:rPr lang="en-US">
                <a:sym typeface="Symbol" charset="2"/>
              </a:rPr>
              <a:t> </a:t>
            </a:r>
            <a:r>
              <a:rPr lang="en-US" i="1">
                <a:sym typeface="Symbol" charset="2"/>
              </a:rPr>
              <a:t>digit</a:t>
            </a:r>
            <a:r>
              <a:rPr lang="en-US">
                <a:sym typeface="Symbol" charset="2"/>
              </a:rPr>
              <a:t> </a:t>
            </a:r>
            <a:r>
              <a:rPr lang="en-US" b="1">
                <a:sym typeface="Symbol" charset="2"/>
              </a:rPr>
              <a:t>+</a:t>
            </a:r>
            <a:r>
              <a:rPr lang="en-US">
                <a:sym typeface="Symbol" charset="2"/>
              </a:rPr>
              <a:t> </a:t>
            </a:r>
            <a:r>
              <a:rPr lang="en-US" i="1">
                <a:sym typeface="Symbol" charset="2"/>
              </a:rPr>
              <a:t>digit</a:t>
            </a:r>
            <a:br>
              <a:rPr lang="en-US">
                <a:sym typeface="Symbol" charset="2"/>
              </a:rPr>
            </a:br>
            <a:r>
              <a:rPr lang="en-US">
                <a:sym typeface="Symbol" charset="2"/>
              </a:rPr>
              <a:t> </a:t>
            </a:r>
            <a:r>
              <a:rPr lang="en-US" i="1" u="sng">
                <a:sym typeface="Symbol" charset="2"/>
              </a:rPr>
              <a:t>digit</a:t>
            </a:r>
            <a:r>
              <a:rPr lang="en-US">
                <a:sym typeface="Symbol" charset="2"/>
              </a:rPr>
              <a:t> </a:t>
            </a:r>
            <a:r>
              <a:rPr lang="en-US" b="1">
                <a:sym typeface="Symbol" charset="2"/>
              </a:rPr>
              <a:t>-</a:t>
            </a:r>
            <a:r>
              <a:rPr lang="en-US">
                <a:sym typeface="Symbol" charset="2"/>
              </a:rPr>
              <a:t> </a:t>
            </a:r>
            <a:r>
              <a:rPr lang="en-US" i="1">
                <a:sym typeface="Symbol" charset="2"/>
              </a:rPr>
              <a:t>digit</a:t>
            </a:r>
            <a:r>
              <a:rPr lang="en-US">
                <a:sym typeface="Symbol" charset="2"/>
              </a:rPr>
              <a:t> </a:t>
            </a:r>
            <a:r>
              <a:rPr lang="en-US" b="1">
                <a:sym typeface="Symbol" charset="2"/>
              </a:rPr>
              <a:t>+</a:t>
            </a:r>
            <a:r>
              <a:rPr lang="en-US">
                <a:sym typeface="Symbol" charset="2"/>
              </a:rPr>
              <a:t> </a:t>
            </a:r>
            <a:r>
              <a:rPr lang="en-US" i="1">
                <a:sym typeface="Symbol" charset="2"/>
              </a:rPr>
              <a:t>digit</a:t>
            </a:r>
            <a:br>
              <a:rPr lang="en-US">
                <a:sym typeface="Symbol" charset="2"/>
              </a:rPr>
            </a:br>
            <a:r>
              <a:rPr lang="en-US">
                <a:sym typeface="Symbol" charset="2"/>
              </a:rPr>
              <a:t> </a:t>
            </a:r>
            <a:r>
              <a:rPr lang="en-US" b="1">
                <a:sym typeface="Symbol" charset="2"/>
              </a:rPr>
              <a:t>9 -</a:t>
            </a:r>
            <a:r>
              <a:rPr lang="en-US">
                <a:sym typeface="Symbol" charset="2"/>
              </a:rPr>
              <a:t> </a:t>
            </a:r>
            <a:r>
              <a:rPr lang="en-US" i="1" u="sng">
                <a:sym typeface="Symbol" charset="2"/>
              </a:rPr>
              <a:t>digit</a:t>
            </a:r>
            <a:r>
              <a:rPr lang="en-US">
                <a:sym typeface="Symbol" charset="2"/>
              </a:rPr>
              <a:t> </a:t>
            </a:r>
            <a:r>
              <a:rPr lang="en-US" b="1">
                <a:sym typeface="Symbol" charset="2"/>
              </a:rPr>
              <a:t>+</a:t>
            </a:r>
            <a:r>
              <a:rPr lang="en-US">
                <a:sym typeface="Symbol" charset="2"/>
              </a:rPr>
              <a:t> </a:t>
            </a:r>
            <a:r>
              <a:rPr lang="en-US" i="1">
                <a:sym typeface="Symbol" charset="2"/>
              </a:rPr>
              <a:t>digit</a:t>
            </a:r>
            <a:br>
              <a:rPr lang="en-US">
                <a:sym typeface="Symbol" charset="2"/>
              </a:rPr>
            </a:br>
            <a:r>
              <a:rPr lang="en-US">
                <a:sym typeface="Symbol" charset="2"/>
              </a:rPr>
              <a:t> </a:t>
            </a:r>
            <a:r>
              <a:rPr lang="en-US" b="1">
                <a:sym typeface="Symbol" charset="2"/>
              </a:rPr>
              <a:t>9 - 5 +</a:t>
            </a:r>
            <a:r>
              <a:rPr lang="en-US">
                <a:sym typeface="Symbol" charset="2"/>
              </a:rPr>
              <a:t> </a:t>
            </a:r>
            <a:r>
              <a:rPr lang="en-US" i="1" u="sng">
                <a:sym typeface="Symbol" charset="2"/>
              </a:rPr>
              <a:t>digit</a:t>
            </a:r>
            <a:br>
              <a:rPr lang="en-US">
                <a:sym typeface="Symbol" charset="2"/>
              </a:rPr>
            </a:br>
            <a:r>
              <a:rPr lang="en-US">
                <a:sym typeface="Symbol" charset="2"/>
              </a:rPr>
              <a:t> </a:t>
            </a:r>
            <a:r>
              <a:rPr lang="en-US" b="1">
                <a:sym typeface="Symbol" charset="2"/>
              </a:rPr>
              <a:t>9 - 5 + 2</a:t>
            </a:r>
            <a:endParaRPr lang="en-US">
              <a:sym typeface="Symbol" charset="2"/>
            </a:endParaRPr>
          </a:p>
        </p:txBody>
      </p:sp>
      <p:sp>
        <p:nvSpPr>
          <p:cNvPr id="22533" name="Text Box 4"/>
          <p:cNvSpPr txBox="1">
            <a:spLocks noChangeArrowheads="1"/>
          </p:cNvSpPr>
          <p:nvPr/>
        </p:nvSpPr>
        <p:spPr bwMode="auto">
          <a:xfrm>
            <a:off x="3135601" y="5181601"/>
            <a:ext cx="5796972" cy="1200329"/>
          </a:xfrm>
          <a:prstGeom prst="rect">
            <a:avLst/>
          </a:prstGeom>
          <a:noFill/>
          <a:ln w="9525">
            <a:noFill/>
            <a:miter lim="800000"/>
            <a:headEnd/>
            <a:tailEnd/>
          </a:ln>
        </p:spPr>
        <p:txBody>
          <a:bodyPr wrap="none">
            <a:spAutoFit/>
          </a:bodyPr>
          <a:lstStyle/>
          <a:p>
            <a:pPr algn="ctr"/>
            <a:r>
              <a:rPr lang="en-US"/>
              <a:t>This is an example </a:t>
            </a:r>
            <a:r>
              <a:rPr lang="en-US" i="1"/>
              <a:t>leftmost derivation</a:t>
            </a:r>
            <a:r>
              <a:rPr lang="en-US"/>
              <a:t>, because we replaced</a:t>
            </a:r>
            <a:br>
              <a:rPr lang="en-US"/>
            </a:br>
            <a:r>
              <a:rPr lang="en-US"/>
              <a:t>the leftmost nonterminal (underlined) in each step.</a:t>
            </a:r>
            <a:br>
              <a:rPr lang="en-US"/>
            </a:br>
            <a:r>
              <a:rPr lang="en-US"/>
              <a:t>Likewise, a </a:t>
            </a:r>
            <a:r>
              <a:rPr lang="en-US" i="1"/>
              <a:t>rightmost derivation</a:t>
            </a:r>
            <a:r>
              <a:rPr lang="en-US"/>
              <a:t> replaces the rightmost</a:t>
            </a:r>
            <a:br>
              <a:rPr lang="en-US"/>
            </a:br>
            <a:r>
              <a:rPr lang="en-US"/>
              <a:t>nonterminal in each step</a:t>
            </a:r>
          </a:p>
        </p:txBody>
      </p:sp>
    </p:spTree>
    <p:extLst>
      <p:ext uri="{BB962C8B-B14F-4D97-AF65-F5344CB8AC3E}">
        <p14:creationId xmlns:p14="http://schemas.microsoft.com/office/powerpoint/2010/main" val="26373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on Derivations and Ambiguous Grammar</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8741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C2D63CCA-8083-4D4C-B633-E8C202455D3A}" type="slidenum">
              <a:rPr lang="en-US"/>
              <a:pPr/>
              <a:t>18</a:t>
            </a:fld>
            <a:endParaRPr lang="en-US"/>
          </a:p>
        </p:txBody>
      </p:sp>
      <p:sp>
        <p:nvSpPr>
          <p:cNvPr id="23555" name="Rectangle 2"/>
          <p:cNvSpPr>
            <a:spLocks noGrp="1" noChangeArrowheads="1"/>
          </p:cNvSpPr>
          <p:nvPr>
            <p:ph type="title"/>
          </p:nvPr>
        </p:nvSpPr>
        <p:spPr/>
        <p:txBody>
          <a:bodyPr/>
          <a:lstStyle/>
          <a:p>
            <a:pPr eaLnBrk="1" hangingPunct="1"/>
            <a:r>
              <a:rPr lang="en-US"/>
              <a:t>Parse Trees</a:t>
            </a:r>
          </a:p>
        </p:txBody>
      </p:sp>
      <p:sp>
        <p:nvSpPr>
          <p:cNvPr id="23556" name="Rectangle 3"/>
          <p:cNvSpPr>
            <a:spLocks noGrp="1" noChangeArrowheads="1"/>
          </p:cNvSpPr>
          <p:nvPr>
            <p:ph type="body" idx="1"/>
          </p:nvPr>
        </p:nvSpPr>
        <p:spPr/>
        <p:txBody>
          <a:bodyPr/>
          <a:lstStyle/>
          <a:p>
            <a:pPr eaLnBrk="1" hangingPunct="1"/>
            <a:r>
              <a:rPr lang="en-US"/>
              <a:t>The </a:t>
            </a:r>
            <a:r>
              <a:rPr lang="en-US" i="1"/>
              <a:t>root</a:t>
            </a:r>
            <a:r>
              <a:rPr lang="en-US"/>
              <a:t> of the tree is labeled by the start symbol</a:t>
            </a:r>
          </a:p>
          <a:p>
            <a:pPr eaLnBrk="1" hangingPunct="1"/>
            <a:r>
              <a:rPr lang="en-US"/>
              <a:t>Each </a:t>
            </a:r>
            <a:r>
              <a:rPr lang="en-US" i="1"/>
              <a:t>leaf</a:t>
            </a:r>
            <a:r>
              <a:rPr lang="en-US"/>
              <a:t> of the tree is labeled by a terminal (=token) or </a:t>
            </a:r>
            <a:r>
              <a:rPr lang="en-US">
                <a:sym typeface="Symbol" charset="2"/>
              </a:rPr>
              <a:t></a:t>
            </a:r>
          </a:p>
          <a:p>
            <a:pPr eaLnBrk="1" hangingPunct="1"/>
            <a:r>
              <a:rPr lang="en-US">
                <a:sym typeface="Symbol" charset="2"/>
              </a:rPr>
              <a:t>Each </a:t>
            </a:r>
            <a:r>
              <a:rPr lang="en-US" i="1">
                <a:sym typeface="Symbol" charset="2"/>
              </a:rPr>
              <a:t>interior node</a:t>
            </a:r>
            <a:r>
              <a:rPr lang="en-US">
                <a:sym typeface="Symbol" charset="2"/>
              </a:rPr>
              <a:t> is labeled by a nonterminal</a:t>
            </a:r>
          </a:p>
          <a:p>
            <a:pPr eaLnBrk="1" hangingPunct="1"/>
            <a:r>
              <a:rPr lang="en-US">
                <a:sym typeface="Symbol" charset="2"/>
              </a:rPr>
              <a:t>If </a:t>
            </a:r>
            <a:r>
              <a:rPr lang="en-US" i="1">
                <a:sym typeface="Symbol" charset="2"/>
              </a:rPr>
              <a:t>A</a:t>
            </a:r>
            <a:r>
              <a:rPr lang="en-US">
                <a:sym typeface="Symbol" charset="2"/>
              </a:rPr>
              <a:t> </a:t>
            </a:r>
            <a:r>
              <a:rPr lang="en-US" sz="2000">
                <a:sym typeface="Symbol" charset="2"/>
              </a:rPr>
              <a:t></a:t>
            </a:r>
            <a:r>
              <a:rPr lang="en-US">
                <a:sym typeface="Symbol" charset="2"/>
              </a:rPr>
              <a:t> </a:t>
            </a:r>
            <a:r>
              <a:rPr lang="en-US" i="1">
                <a:sym typeface="Symbol" charset="2"/>
              </a:rPr>
              <a:t>X</a:t>
            </a:r>
            <a:r>
              <a:rPr lang="en-US" i="1" baseline="-25000">
                <a:sym typeface="Symbol" charset="2"/>
              </a:rPr>
              <a:t>1</a:t>
            </a:r>
            <a:r>
              <a:rPr lang="en-US" i="1">
                <a:sym typeface="Symbol" charset="2"/>
              </a:rPr>
              <a:t> X</a:t>
            </a:r>
            <a:r>
              <a:rPr lang="en-US" i="1" baseline="-25000">
                <a:sym typeface="Symbol" charset="2"/>
              </a:rPr>
              <a:t>2</a:t>
            </a:r>
            <a:r>
              <a:rPr lang="en-US" i="1">
                <a:sym typeface="Symbol" charset="2"/>
              </a:rPr>
              <a:t> … X</a:t>
            </a:r>
            <a:r>
              <a:rPr lang="en-US" i="1" baseline="-25000">
                <a:sym typeface="Symbol" charset="2"/>
              </a:rPr>
              <a:t>n</a:t>
            </a:r>
            <a:r>
              <a:rPr lang="en-US">
                <a:sym typeface="Symbol" charset="2"/>
              </a:rPr>
              <a:t> is a production, then node </a:t>
            </a:r>
            <a:r>
              <a:rPr lang="en-US" i="1">
                <a:sym typeface="Symbol" charset="2"/>
              </a:rPr>
              <a:t>A</a:t>
            </a:r>
            <a:r>
              <a:rPr lang="en-US">
                <a:sym typeface="Symbol" charset="2"/>
              </a:rPr>
              <a:t> has immediate </a:t>
            </a:r>
            <a:r>
              <a:rPr lang="en-US" i="1">
                <a:sym typeface="Symbol" charset="2"/>
              </a:rPr>
              <a:t>children</a:t>
            </a:r>
            <a:r>
              <a:rPr lang="en-US">
                <a:sym typeface="Symbol" charset="2"/>
              </a:rPr>
              <a:t> </a:t>
            </a:r>
            <a:r>
              <a:rPr lang="en-US" i="1">
                <a:sym typeface="Symbol" charset="2"/>
              </a:rPr>
              <a:t>X</a:t>
            </a:r>
            <a:r>
              <a:rPr lang="en-US" i="1" baseline="-25000">
                <a:sym typeface="Symbol" charset="2"/>
              </a:rPr>
              <a:t>1</a:t>
            </a:r>
            <a:r>
              <a:rPr lang="en-US" i="1">
                <a:sym typeface="Symbol" charset="2"/>
              </a:rPr>
              <a:t>, X</a:t>
            </a:r>
            <a:r>
              <a:rPr lang="en-US" i="1" baseline="-25000">
                <a:sym typeface="Symbol" charset="2"/>
              </a:rPr>
              <a:t>2</a:t>
            </a:r>
            <a:r>
              <a:rPr lang="en-US" i="1">
                <a:sym typeface="Symbol" charset="2"/>
              </a:rPr>
              <a:t>, …, X</a:t>
            </a:r>
            <a:r>
              <a:rPr lang="en-US" i="1" baseline="-25000">
                <a:sym typeface="Symbol" charset="2"/>
              </a:rPr>
              <a:t>n</a:t>
            </a:r>
            <a:r>
              <a:rPr lang="en-US">
                <a:sym typeface="Symbol" charset="2"/>
              </a:rPr>
              <a:t> where </a:t>
            </a:r>
            <a:r>
              <a:rPr lang="en-US" i="1">
                <a:sym typeface="Symbol" charset="2"/>
              </a:rPr>
              <a:t>X</a:t>
            </a:r>
            <a:r>
              <a:rPr lang="en-US" i="1" baseline="-25000">
                <a:sym typeface="Symbol" charset="2"/>
              </a:rPr>
              <a:t>i</a:t>
            </a:r>
            <a:r>
              <a:rPr lang="en-US">
                <a:sym typeface="Symbol" charset="2"/>
              </a:rPr>
              <a:t> is a (non)terminal or  ( denotes the </a:t>
            </a:r>
            <a:r>
              <a:rPr lang="en-US" i="1">
                <a:sym typeface="Symbol" charset="2"/>
              </a:rPr>
              <a:t>empty string</a:t>
            </a:r>
            <a:r>
              <a:rPr lang="en-US">
                <a:sym typeface="Symbol" charset="2"/>
              </a:rPr>
              <a:t>)</a:t>
            </a:r>
          </a:p>
        </p:txBody>
      </p:sp>
    </p:spTree>
    <p:extLst>
      <p:ext uri="{BB962C8B-B14F-4D97-AF65-F5344CB8AC3E}">
        <p14:creationId xmlns:p14="http://schemas.microsoft.com/office/powerpoint/2010/main" val="111700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C5B02EE5-2031-4C98-A23F-19D6FEDB17F1}" type="slidenum">
              <a:rPr lang="en-US"/>
              <a:pPr/>
              <a:t>19</a:t>
            </a:fld>
            <a:endParaRPr lang="en-US"/>
          </a:p>
        </p:txBody>
      </p:sp>
      <p:sp>
        <p:nvSpPr>
          <p:cNvPr id="24579" name="Rectangle 2"/>
          <p:cNvSpPr>
            <a:spLocks noGrp="1" noChangeArrowheads="1"/>
          </p:cNvSpPr>
          <p:nvPr>
            <p:ph type="title"/>
          </p:nvPr>
        </p:nvSpPr>
        <p:spPr/>
        <p:txBody>
          <a:bodyPr>
            <a:normAutofit/>
          </a:bodyPr>
          <a:lstStyle/>
          <a:p>
            <a:pPr eaLnBrk="1" hangingPunct="1"/>
            <a:r>
              <a:rPr lang="en-US"/>
              <a:t>Parse Tree for the Example Grammar</a:t>
            </a:r>
          </a:p>
        </p:txBody>
      </p:sp>
      <p:sp>
        <p:nvSpPr>
          <p:cNvPr id="24580" name="Text Box 3"/>
          <p:cNvSpPr txBox="1">
            <a:spLocks noChangeArrowheads="1"/>
          </p:cNvSpPr>
          <p:nvPr/>
        </p:nvSpPr>
        <p:spPr bwMode="auto">
          <a:xfrm>
            <a:off x="2209801" y="2133600"/>
            <a:ext cx="4565673" cy="369332"/>
          </a:xfrm>
          <a:prstGeom prst="rect">
            <a:avLst/>
          </a:prstGeom>
          <a:noFill/>
          <a:ln w="9525">
            <a:noFill/>
            <a:miter lim="800000"/>
            <a:headEnd/>
            <a:tailEnd/>
          </a:ln>
        </p:spPr>
        <p:txBody>
          <a:bodyPr wrap="none">
            <a:spAutoFit/>
          </a:bodyPr>
          <a:lstStyle/>
          <a:p>
            <a:r>
              <a:rPr lang="en-US"/>
              <a:t>Parse tree of the string </a:t>
            </a:r>
            <a:r>
              <a:rPr lang="en-US" b="1"/>
              <a:t>9-5+2</a:t>
            </a:r>
            <a:r>
              <a:rPr lang="en-US"/>
              <a:t> using grammar </a:t>
            </a:r>
            <a:r>
              <a:rPr lang="en-US" i="1"/>
              <a:t>G</a:t>
            </a:r>
            <a:endParaRPr lang="en-US"/>
          </a:p>
        </p:txBody>
      </p:sp>
      <p:sp>
        <p:nvSpPr>
          <p:cNvPr id="24581" name="Text Box 4"/>
          <p:cNvSpPr txBox="1">
            <a:spLocks noChangeArrowheads="1"/>
          </p:cNvSpPr>
          <p:nvPr/>
        </p:nvSpPr>
        <p:spPr bwMode="auto">
          <a:xfrm>
            <a:off x="6248400" y="2743200"/>
            <a:ext cx="454612" cy="369332"/>
          </a:xfrm>
          <a:prstGeom prst="rect">
            <a:avLst/>
          </a:prstGeom>
          <a:noFill/>
          <a:ln w="9525">
            <a:noFill/>
            <a:miter lim="800000"/>
            <a:headEnd/>
            <a:tailEnd/>
          </a:ln>
        </p:spPr>
        <p:txBody>
          <a:bodyPr wrap="none">
            <a:spAutoFit/>
          </a:bodyPr>
          <a:lstStyle/>
          <a:p>
            <a:r>
              <a:rPr lang="en-US" i="1"/>
              <a:t>list</a:t>
            </a:r>
            <a:endParaRPr lang="en-US"/>
          </a:p>
        </p:txBody>
      </p:sp>
      <p:sp>
        <p:nvSpPr>
          <p:cNvPr id="24582" name="Text Box 5"/>
          <p:cNvSpPr txBox="1">
            <a:spLocks noChangeArrowheads="1"/>
          </p:cNvSpPr>
          <p:nvPr/>
        </p:nvSpPr>
        <p:spPr bwMode="auto">
          <a:xfrm>
            <a:off x="6934201" y="3505200"/>
            <a:ext cx="604653" cy="369332"/>
          </a:xfrm>
          <a:prstGeom prst="rect">
            <a:avLst/>
          </a:prstGeom>
          <a:noFill/>
          <a:ln w="9525">
            <a:noFill/>
            <a:miter lim="800000"/>
            <a:headEnd/>
            <a:tailEnd/>
          </a:ln>
        </p:spPr>
        <p:txBody>
          <a:bodyPr wrap="none">
            <a:spAutoFit/>
          </a:bodyPr>
          <a:lstStyle/>
          <a:p>
            <a:r>
              <a:rPr lang="en-US" i="1"/>
              <a:t>digit</a:t>
            </a:r>
            <a:endParaRPr lang="en-US"/>
          </a:p>
        </p:txBody>
      </p:sp>
      <p:sp>
        <p:nvSpPr>
          <p:cNvPr id="24583" name="Text Box 6"/>
          <p:cNvSpPr txBox="1">
            <a:spLocks noChangeArrowheads="1"/>
          </p:cNvSpPr>
          <p:nvPr/>
        </p:nvSpPr>
        <p:spPr bwMode="auto">
          <a:xfrm>
            <a:off x="3810000" y="5715000"/>
            <a:ext cx="301686" cy="369332"/>
          </a:xfrm>
          <a:prstGeom prst="rect">
            <a:avLst/>
          </a:prstGeom>
          <a:noFill/>
          <a:ln w="9525">
            <a:noFill/>
            <a:miter lim="800000"/>
            <a:headEnd/>
            <a:tailEnd/>
          </a:ln>
        </p:spPr>
        <p:txBody>
          <a:bodyPr wrap="none">
            <a:spAutoFit/>
          </a:bodyPr>
          <a:lstStyle/>
          <a:p>
            <a:r>
              <a:rPr lang="en-US" b="1"/>
              <a:t>9</a:t>
            </a:r>
            <a:endParaRPr lang="en-US"/>
          </a:p>
        </p:txBody>
      </p:sp>
      <p:sp>
        <p:nvSpPr>
          <p:cNvPr id="24584" name="Text Box 7"/>
          <p:cNvSpPr txBox="1">
            <a:spLocks noChangeArrowheads="1"/>
          </p:cNvSpPr>
          <p:nvPr/>
        </p:nvSpPr>
        <p:spPr bwMode="auto">
          <a:xfrm>
            <a:off x="4724400" y="5715000"/>
            <a:ext cx="255198" cy="369332"/>
          </a:xfrm>
          <a:prstGeom prst="rect">
            <a:avLst/>
          </a:prstGeom>
          <a:noFill/>
          <a:ln w="9525">
            <a:noFill/>
            <a:miter lim="800000"/>
            <a:headEnd/>
            <a:tailEnd/>
          </a:ln>
        </p:spPr>
        <p:txBody>
          <a:bodyPr wrap="none">
            <a:spAutoFit/>
          </a:bodyPr>
          <a:lstStyle/>
          <a:p>
            <a:r>
              <a:rPr lang="en-US" b="1"/>
              <a:t>-</a:t>
            </a:r>
            <a:endParaRPr lang="en-US"/>
          </a:p>
        </p:txBody>
      </p:sp>
      <p:sp>
        <p:nvSpPr>
          <p:cNvPr id="24585" name="Text Box 8"/>
          <p:cNvSpPr txBox="1">
            <a:spLocks noChangeArrowheads="1"/>
          </p:cNvSpPr>
          <p:nvPr/>
        </p:nvSpPr>
        <p:spPr bwMode="auto">
          <a:xfrm>
            <a:off x="5486400" y="5715000"/>
            <a:ext cx="301686" cy="369332"/>
          </a:xfrm>
          <a:prstGeom prst="rect">
            <a:avLst/>
          </a:prstGeom>
          <a:noFill/>
          <a:ln w="9525">
            <a:noFill/>
            <a:miter lim="800000"/>
            <a:headEnd/>
            <a:tailEnd/>
          </a:ln>
        </p:spPr>
        <p:txBody>
          <a:bodyPr wrap="none">
            <a:spAutoFit/>
          </a:bodyPr>
          <a:lstStyle/>
          <a:p>
            <a:r>
              <a:rPr lang="en-US" b="1"/>
              <a:t>5</a:t>
            </a:r>
            <a:endParaRPr lang="en-US"/>
          </a:p>
        </p:txBody>
      </p:sp>
      <p:sp>
        <p:nvSpPr>
          <p:cNvPr id="24586" name="Text Box 9"/>
          <p:cNvSpPr txBox="1">
            <a:spLocks noChangeArrowheads="1"/>
          </p:cNvSpPr>
          <p:nvPr/>
        </p:nvSpPr>
        <p:spPr bwMode="auto">
          <a:xfrm>
            <a:off x="6324600" y="5715000"/>
            <a:ext cx="300082" cy="369332"/>
          </a:xfrm>
          <a:prstGeom prst="rect">
            <a:avLst/>
          </a:prstGeom>
          <a:noFill/>
          <a:ln w="9525">
            <a:noFill/>
            <a:miter lim="800000"/>
            <a:headEnd/>
            <a:tailEnd/>
          </a:ln>
        </p:spPr>
        <p:txBody>
          <a:bodyPr wrap="none">
            <a:spAutoFit/>
          </a:bodyPr>
          <a:lstStyle/>
          <a:p>
            <a:r>
              <a:rPr lang="en-US" b="1"/>
              <a:t>+</a:t>
            </a:r>
            <a:endParaRPr lang="en-US"/>
          </a:p>
        </p:txBody>
      </p:sp>
      <p:sp>
        <p:nvSpPr>
          <p:cNvPr id="24587" name="Text Box 10"/>
          <p:cNvSpPr txBox="1">
            <a:spLocks noChangeArrowheads="1"/>
          </p:cNvSpPr>
          <p:nvPr/>
        </p:nvSpPr>
        <p:spPr bwMode="auto">
          <a:xfrm>
            <a:off x="7162800" y="5715000"/>
            <a:ext cx="301686" cy="369332"/>
          </a:xfrm>
          <a:prstGeom prst="rect">
            <a:avLst/>
          </a:prstGeom>
          <a:noFill/>
          <a:ln w="9525">
            <a:noFill/>
            <a:miter lim="800000"/>
            <a:headEnd/>
            <a:tailEnd/>
          </a:ln>
        </p:spPr>
        <p:txBody>
          <a:bodyPr wrap="none">
            <a:spAutoFit/>
          </a:bodyPr>
          <a:lstStyle/>
          <a:p>
            <a:r>
              <a:rPr lang="en-US" b="1"/>
              <a:t>2</a:t>
            </a:r>
            <a:endParaRPr lang="en-US"/>
          </a:p>
        </p:txBody>
      </p:sp>
      <p:sp>
        <p:nvSpPr>
          <p:cNvPr id="24588" name="Text Box 11"/>
          <p:cNvSpPr txBox="1">
            <a:spLocks noChangeArrowheads="1"/>
          </p:cNvSpPr>
          <p:nvPr/>
        </p:nvSpPr>
        <p:spPr bwMode="auto">
          <a:xfrm>
            <a:off x="4648200" y="3505200"/>
            <a:ext cx="454612" cy="369332"/>
          </a:xfrm>
          <a:prstGeom prst="rect">
            <a:avLst/>
          </a:prstGeom>
          <a:noFill/>
          <a:ln w="9525">
            <a:noFill/>
            <a:miter lim="800000"/>
            <a:headEnd/>
            <a:tailEnd/>
          </a:ln>
        </p:spPr>
        <p:txBody>
          <a:bodyPr wrap="none">
            <a:spAutoFit/>
          </a:bodyPr>
          <a:lstStyle/>
          <a:p>
            <a:r>
              <a:rPr lang="en-US" i="1"/>
              <a:t>list</a:t>
            </a:r>
            <a:endParaRPr lang="en-US"/>
          </a:p>
        </p:txBody>
      </p:sp>
      <p:sp>
        <p:nvSpPr>
          <p:cNvPr id="24589" name="Text Box 12"/>
          <p:cNvSpPr txBox="1">
            <a:spLocks noChangeArrowheads="1"/>
          </p:cNvSpPr>
          <p:nvPr/>
        </p:nvSpPr>
        <p:spPr bwMode="auto">
          <a:xfrm>
            <a:off x="3733800" y="4267200"/>
            <a:ext cx="454612" cy="369332"/>
          </a:xfrm>
          <a:prstGeom prst="rect">
            <a:avLst/>
          </a:prstGeom>
          <a:noFill/>
          <a:ln w="9525">
            <a:noFill/>
            <a:miter lim="800000"/>
            <a:headEnd/>
            <a:tailEnd/>
          </a:ln>
        </p:spPr>
        <p:txBody>
          <a:bodyPr wrap="none">
            <a:spAutoFit/>
          </a:bodyPr>
          <a:lstStyle/>
          <a:p>
            <a:r>
              <a:rPr lang="en-US" i="1"/>
              <a:t>list</a:t>
            </a:r>
            <a:endParaRPr lang="en-US"/>
          </a:p>
        </p:txBody>
      </p:sp>
      <p:sp>
        <p:nvSpPr>
          <p:cNvPr id="24590" name="Text Box 13"/>
          <p:cNvSpPr txBox="1">
            <a:spLocks noChangeArrowheads="1"/>
          </p:cNvSpPr>
          <p:nvPr/>
        </p:nvSpPr>
        <p:spPr bwMode="auto">
          <a:xfrm>
            <a:off x="5181601" y="4267200"/>
            <a:ext cx="604653" cy="369332"/>
          </a:xfrm>
          <a:prstGeom prst="rect">
            <a:avLst/>
          </a:prstGeom>
          <a:noFill/>
          <a:ln w="9525">
            <a:noFill/>
            <a:miter lim="800000"/>
            <a:headEnd/>
            <a:tailEnd/>
          </a:ln>
        </p:spPr>
        <p:txBody>
          <a:bodyPr wrap="none">
            <a:spAutoFit/>
          </a:bodyPr>
          <a:lstStyle/>
          <a:p>
            <a:r>
              <a:rPr lang="en-US" i="1"/>
              <a:t>digit</a:t>
            </a:r>
            <a:endParaRPr lang="en-US"/>
          </a:p>
        </p:txBody>
      </p:sp>
      <p:sp>
        <p:nvSpPr>
          <p:cNvPr id="24591" name="Text Box 14"/>
          <p:cNvSpPr txBox="1">
            <a:spLocks noChangeArrowheads="1"/>
          </p:cNvSpPr>
          <p:nvPr/>
        </p:nvSpPr>
        <p:spPr bwMode="auto">
          <a:xfrm>
            <a:off x="3581401" y="5029200"/>
            <a:ext cx="604653" cy="369332"/>
          </a:xfrm>
          <a:prstGeom prst="rect">
            <a:avLst/>
          </a:prstGeom>
          <a:noFill/>
          <a:ln w="9525">
            <a:noFill/>
            <a:miter lim="800000"/>
            <a:headEnd/>
            <a:tailEnd/>
          </a:ln>
        </p:spPr>
        <p:txBody>
          <a:bodyPr wrap="none">
            <a:spAutoFit/>
          </a:bodyPr>
          <a:lstStyle/>
          <a:p>
            <a:r>
              <a:rPr lang="en-US" i="1"/>
              <a:t>digit</a:t>
            </a:r>
            <a:endParaRPr lang="en-US"/>
          </a:p>
        </p:txBody>
      </p:sp>
      <p:sp>
        <p:nvSpPr>
          <p:cNvPr id="24592" name="Line 15"/>
          <p:cNvSpPr>
            <a:spLocks noChangeShapeType="1"/>
          </p:cNvSpPr>
          <p:nvPr/>
        </p:nvSpPr>
        <p:spPr bwMode="auto">
          <a:xfrm flipH="1">
            <a:off x="5029200" y="3124200"/>
            <a:ext cx="1295400" cy="457200"/>
          </a:xfrm>
          <a:prstGeom prst="line">
            <a:avLst/>
          </a:prstGeom>
          <a:noFill/>
          <a:ln w="9525">
            <a:solidFill>
              <a:schemeClr val="tx1"/>
            </a:solidFill>
            <a:round/>
            <a:headEnd/>
            <a:tailEnd/>
          </a:ln>
        </p:spPr>
        <p:txBody>
          <a:bodyPr wrap="none" anchor="ctr"/>
          <a:lstStyle/>
          <a:p>
            <a:endParaRPr lang="en-US"/>
          </a:p>
        </p:txBody>
      </p:sp>
      <p:sp>
        <p:nvSpPr>
          <p:cNvPr id="24593" name="Line 16"/>
          <p:cNvSpPr>
            <a:spLocks noChangeShapeType="1"/>
          </p:cNvSpPr>
          <p:nvPr/>
        </p:nvSpPr>
        <p:spPr bwMode="auto">
          <a:xfrm flipH="1">
            <a:off x="4114800" y="3886200"/>
            <a:ext cx="685800" cy="457200"/>
          </a:xfrm>
          <a:prstGeom prst="line">
            <a:avLst/>
          </a:prstGeom>
          <a:noFill/>
          <a:ln w="9525">
            <a:solidFill>
              <a:schemeClr val="tx1"/>
            </a:solidFill>
            <a:round/>
            <a:headEnd/>
            <a:tailEnd/>
          </a:ln>
        </p:spPr>
        <p:txBody>
          <a:bodyPr wrap="none" anchor="ctr"/>
          <a:lstStyle/>
          <a:p>
            <a:endParaRPr lang="en-US"/>
          </a:p>
        </p:txBody>
      </p:sp>
      <p:sp>
        <p:nvSpPr>
          <p:cNvPr id="24594" name="Line 17"/>
          <p:cNvSpPr>
            <a:spLocks noChangeShapeType="1"/>
          </p:cNvSpPr>
          <p:nvPr/>
        </p:nvSpPr>
        <p:spPr bwMode="auto">
          <a:xfrm>
            <a:off x="4876800" y="3886200"/>
            <a:ext cx="0" cy="1828800"/>
          </a:xfrm>
          <a:prstGeom prst="line">
            <a:avLst/>
          </a:prstGeom>
          <a:noFill/>
          <a:ln w="9525">
            <a:solidFill>
              <a:schemeClr val="tx1"/>
            </a:solidFill>
            <a:round/>
            <a:headEnd/>
            <a:tailEnd/>
          </a:ln>
        </p:spPr>
        <p:txBody>
          <a:bodyPr wrap="none" anchor="ctr"/>
          <a:lstStyle/>
          <a:p>
            <a:endParaRPr lang="en-US"/>
          </a:p>
        </p:txBody>
      </p:sp>
      <p:sp>
        <p:nvSpPr>
          <p:cNvPr id="24595" name="Line 18"/>
          <p:cNvSpPr>
            <a:spLocks noChangeShapeType="1"/>
          </p:cNvSpPr>
          <p:nvPr/>
        </p:nvSpPr>
        <p:spPr bwMode="auto">
          <a:xfrm>
            <a:off x="4953000" y="3886200"/>
            <a:ext cx="457200" cy="457200"/>
          </a:xfrm>
          <a:prstGeom prst="line">
            <a:avLst/>
          </a:prstGeom>
          <a:noFill/>
          <a:ln w="9525">
            <a:solidFill>
              <a:schemeClr val="tx1"/>
            </a:solidFill>
            <a:round/>
            <a:headEnd/>
            <a:tailEnd/>
          </a:ln>
        </p:spPr>
        <p:txBody>
          <a:bodyPr wrap="none" anchor="ctr"/>
          <a:lstStyle/>
          <a:p>
            <a:endParaRPr lang="en-US"/>
          </a:p>
        </p:txBody>
      </p:sp>
      <p:sp>
        <p:nvSpPr>
          <p:cNvPr id="24596" name="Line 19"/>
          <p:cNvSpPr>
            <a:spLocks noChangeShapeType="1"/>
          </p:cNvSpPr>
          <p:nvPr/>
        </p:nvSpPr>
        <p:spPr bwMode="auto">
          <a:xfrm>
            <a:off x="6477000" y="3124200"/>
            <a:ext cx="0" cy="2590800"/>
          </a:xfrm>
          <a:prstGeom prst="line">
            <a:avLst/>
          </a:prstGeom>
          <a:noFill/>
          <a:ln w="9525">
            <a:solidFill>
              <a:schemeClr val="tx1"/>
            </a:solidFill>
            <a:round/>
            <a:headEnd/>
            <a:tailEnd/>
          </a:ln>
        </p:spPr>
        <p:txBody>
          <a:bodyPr wrap="none" anchor="ctr"/>
          <a:lstStyle/>
          <a:p>
            <a:endParaRPr lang="en-US"/>
          </a:p>
        </p:txBody>
      </p:sp>
      <p:sp>
        <p:nvSpPr>
          <p:cNvPr id="24597" name="Line 20"/>
          <p:cNvSpPr>
            <a:spLocks noChangeShapeType="1"/>
          </p:cNvSpPr>
          <p:nvPr/>
        </p:nvSpPr>
        <p:spPr bwMode="auto">
          <a:xfrm>
            <a:off x="6629400" y="3124200"/>
            <a:ext cx="609600" cy="381000"/>
          </a:xfrm>
          <a:prstGeom prst="line">
            <a:avLst/>
          </a:prstGeom>
          <a:noFill/>
          <a:ln w="9525">
            <a:solidFill>
              <a:schemeClr val="tx1"/>
            </a:solidFill>
            <a:round/>
            <a:headEnd/>
            <a:tailEnd/>
          </a:ln>
        </p:spPr>
        <p:txBody>
          <a:bodyPr wrap="none" anchor="ctr"/>
          <a:lstStyle/>
          <a:p>
            <a:endParaRPr lang="en-US"/>
          </a:p>
        </p:txBody>
      </p:sp>
      <p:sp>
        <p:nvSpPr>
          <p:cNvPr id="24598" name="Line 21"/>
          <p:cNvSpPr>
            <a:spLocks noChangeShapeType="1"/>
          </p:cNvSpPr>
          <p:nvPr/>
        </p:nvSpPr>
        <p:spPr bwMode="auto">
          <a:xfrm>
            <a:off x="7315200" y="3962400"/>
            <a:ext cx="0" cy="1752600"/>
          </a:xfrm>
          <a:prstGeom prst="line">
            <a:avLst/>
          </a:prstGeom>
          <a:noFill/>
          <a:ln w="9525">
            <a:solidFill>
              <a:schemeClr val="tx1"/>
            </a:solidFill>
            <a:round/>
            <a:headEnd/>
            <a:tailEnd/>
          </a:ln>
        </p:spPr>
        <p:txBody>
          <a:bodyPr wrap="none" anchor="ctr"/>
          <a:lstStyle/>
          <a:p>
            <a:endParaRPr lang="en-US"/>
          </a:p>
        </p:txBody>
      </p:sp>
      <p:sp>
        <p:nvSpPr>
          <p:cNvPr id="24599" name="Line 22"/>
          <p:cNvSpPr>
            <a:spLocks noChangeShapeType="1"/>
          </p:cNvSpPr>
          <p:nvPr/>
        </p:nvSpPr>
        <p:spPr bwMode="auto">
          <a:xfrm>
            <a:off x="3962400" y="4648200"/>
            <a:ext cx="0" cy="381000"/>
          </a:xfrm>
          <a:prstGeom prst="line">
            <a:avLst/>
          </a:prstGeom>
          <a:noFill/>
          <a:ln w="9525">
            <a:solidFill>
              <a:schemeClr val="tx1"/>
            </a:solidFill>
            <a:round/>
            <a:headEnd/>
            <a:tailEnd/>
          </a:ln>
        </p:spPr>
        <p:txBody>
          <a:bodyPr wrap="none" anchor="ctr"/>
          <a:lstStyle/>
          <a:p>
            <a:endParaRPr lang="en-US"/>
          </a:p>
        </p:txBody>
      </p:sp>
      <p:sp>
        <p:nvSpPr>
          <p:cNvPr id="24600" name="Line 23"/>
          <p:cNvSpPr>
            <a:spLocks noChangeShapeType="1"/>
          </p:cNvSpPr>
          <p:nvPr/>
        </p:nvSpPr>
        <p:spPr bwMode="auto">
          <a:xfrm>
            <a:off x="3962400" y="5410200"/>
            <a:ext cx="0" cy="304800"/>
          </a:xfrm>
          <a:prstGeom prst="line">
            <a:avLst/>
          </a:prstGeom>
          <a:noFill/>
          <a:ln w="9525">
            <a:solidFill>
              <a:schemeClr val="tx1"/>
            </a:solidFill>
            <a:round/>
            <a:headEnd/>
            <a:tailEnd/>
          </a:ln>
        </p:spPr>
        <p:txBody>
          <a:bodyPr wrap="none" anchor="ctr"/>
          <a:lstStyle/>
          <a:p>
            <a:endParaRPr lang="en-US"/>
          </a:p>
        </p:txBody>
      </p:sp>
      <p:sp>
        <p:nvSpPr>
          <p:cNvPr id="24601" name="Line 24"/>
          <p:cNvSpPr>
            <a:spLocks noChangeShapeType="1"/>
          </p:cNvSpPr>
          <p:nvPr/>
        </p:nvSpPr>
        <p:spPr bwMode="auto">
          <a:xfrm>
            <a:off x="5638800" y="4724400"/>
            <a:ext cx="0" cy="990600"/>
          </a:xfrm>
          <a:prstGeom prst="line">
            <a:avLst/>
          </a:prstGeom>
          <a:noFill/>
          <a:ln w="9525">
            <a:solidFill>
              <a:schemeClr val="tx1"/>
            </a:solidFill>
            <a:round/>
            <a:headEnd/>
            <a:tailEnd/>
          </a:ln>
        </p:spPr>
        <p:txBody>
          <a:bodyPr wrap="none" anchor="ctr"/>
          <a:lstStyle/>
          <a:p>
            <a:endParaRPr lang="en-US"/>
          </a:p>
        </p:txBody>
      </p:sp>
      <p:sp>
        <p:nvSpPr>
          <p:cNvPr id="24602" name="Text Box 25"/>
          <p:cNvSpPr txBox="1">
            <a:spLocks noChangeArrowheads="1"/>
          </p:cNvSpPr>
          <p:nvPr/>
        </p:nvSpPr>
        <p:spPr bwMode="auto">
          <a:xfrm>
            <a:off x="8082118" y="5334000"/>
            <a:ext cx="2292038" cy="923330"/>
          </a:xfrm>
          <a:prstGeom prst="rect">
            <a:avLst/>
          </a:prstGeom>
          <a:noFill/>
          <a:ln w="9525">
            <a:noFill/>
            <a:miter lim="800000"/>
            <a:headEnd/>
            <a:tailEnd/>
          </a:ln>
        </p:spPr>
        <p:txBody>
          <a:bodyPr wrap="none">
            <a:spAutoFit/>
          </a:bodyPr>
          <a:lstStyle/>
          <a:p>
            <a:pPr algn="ctr"/>
            <a:r>
              <a:rPr lang="en-US"/>
              <a:t>The sequence of</a:t>
            </a:r>
            <a:br>
              <a:rPr lang="en-US"/>
            </a:br>
            <a:r>
              <a:rPr lang="en-US"/>
              <a:t>leafs is called the</a:t>
            </a:r>
            <a:br>
              <a:rPr lang="en-US"/>
            </a:br>
            <a:r>
              <a:rPr lang="en-US"/>
              <a:t> </a:t>
            </a:r>
            <a:r>
              <a:rPr lang="en-US" i="1"/>
              <a:t>yield</a:t>
            </a:r>
            <a:r>
              <a:rPr lang="en-US"/>
              <a:t> of the parse tree</a:t>
            </a:r>
          </a:p>
        </p:txBody>
      </p:sp>
      <p:sp>
        <p:nvSpPr>
          <p:cNvPr id="24603" name="Line 26"/>
          <p:cNvSpPr>
            <a:spLocks noChangeShapeType="1"/>
          </p:cNvSpPr>
          <p:nvPr/>
        </p:nvSpPr>
        <p:spPr bwMode="auto">
          <a:xfrm flipH="1">
            <a:off x="7543800" y="5943600"/>
            <a:ext cx="533400" cy="0"/>
          </a:xfrm>
          <a:prstGeom prst="line">
            <a:avLst/>
          </a:prstGeom>
          <a:noFill/>
          <a:ln w="25400">
            <a:solidFill>
              <a:schemeClr val="tx1"/>
            </a:solidFill>
            <a:round/>
            <a:headEnd/>
            <a:tailEnd type="stealth" w="lg" len="lg"/>
          </a:ln>
        </p:spPr>
        <p:txBody>
          <a:bodyPr wrap="none" anchor="ctr"/>
          <a:lstStyle/>
          <a:p>
            <a:endParaRPr lang="en-US"/>
          </a:p>
        </p:txBody>
      </p:sp>
    </p:spTree>
    <p:extLst>
      <p:ext uri="{BB962C8B-B14F-4D97-AF65-F5344CB8AC3E}">
        <p14:creationId xmlns:p14="http://schemas.microsoft.com/office/powerpoint/2010/main" val="369254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free Grammar</a:t>
            </a:r>
          </a:p>
        </p:txBody>
      </p:sp>
      <p:sp>
        <p:nvSpPr>
          <p:cNvPr id="3" name="Content Placeholder 2"/>
          <p:cNvSpPr>
            <a:spLocks noGrp="1"/>
          </p:cNvSpPr>
          <p:nvPr>
            <p:ph idx="1"/>
          </p:nvPr>
        </p:nvSpPr>
        <p:spPr/>
        <p:txBody>
          <a:bodyPr/>
          <a:lstStyle/>
          <a:p>
            <a:r>
              <a:rPr lang="en-US" dirty="0"/>
              <a:t>Context-free grammar is a 4-tuple</a:t>
            </a:r>
            <a:br>
              <a:rPr lang="en-US" dirty="0"/>
            </a:br>
            <a:r>
              <a:rPr lang="en-US" i="1" dirty="0"/>
              <a:t>G </a:t>
            </a:r>
            <a:r>
              <a:rPr lang="en-US" dirty="0"/>
              <a:t>= (</a:t>
            </a:r>
            <a:r>
              <a:rPr lang="en-US" i="1" dirty="0"/>
              <a:t>N</a:t>
            </a:r>
            <a:r>
              <a:rPr lang="en-US" dirty="0"/>
              <a:t>, </a:t>
            </a:r>
            <a:r>
              <a:rPr lang="en-US" i="1" dirty="0"/>
              <a:t>T</a:t>
            </a:r>
            <a:r>
              <a:rPr lang="en-US" dirty="0"/>
              <a:t>, </a:t>
            </a:r>
            <a:r>
              <a:rPr lang="en-US" i="1" dirty="0"/>
              <a:t>P</a:t>
            </a:r>
            <a:r>
              <a:rPr lang="en-US" dirty="0"/>
              <a:t>, </a:t>
            </a:r>
            <a:r>
              <a:rPr lang="en-US" i="1" dirty="0"/>
              <a:t>S</a:t>
            </a:r>
            <a:r>
              <a:rPr lang="en-US" dirty="0"/>
              <a:t>) where</a:t>
            </a:r>
          </a:p>
          <a:p>
            <a:pPr lvl="1"/>
            <a:r>
              <a:rPr lang="en-US" i="1" dirty="0"/>
              <a:t>T</a:t>
            </a:r>
            <a:r>
              <a:rPr lang="en-US" dirty="0"/>
              <a:t> is a finite set of tokens (</a:t>
            </a:r>
            <a:r>
              <a:rPr lang="en-US" i="1" dirty="0"/>
              <a:t>terminal</a:t>
            </a:r>
            <a:r>
              <a:rPr lang="en-US" dirty="0"/>
              <a:t> symbols)</a:t>
            </a:r>
          </a:p>
          <a:p>
            <a:pPr lvl="1"/>
            <a:r>
              <a:rPr lang="en-US" i="1" dirty="0"/>
              <a:t>N</a:t>
            </a:r>
            <a:r>
              <a:rPr lang="en-US" dirty="0"/>
              <a:t> is a finite set of </a:t>
            </a:r>
            <a:r>
              <a:rPr lang="en-US" i="1" dirty="0" err="1"/>
              <a:t>nonterminals</a:t>
            </a:r>
            <a:endParaRPr lang="en-US" i="1" dirty="0"/>
          </a:p>
          <a:p>
            <a:pPr lvl="1"/>
            <a:r>
              <a:rPr lang="en-US" i="1" dirty="0"/>
              <a:t>P</a:t>
            </a:r>
            <a:r>
              <a:rPr lang="en-US" dirty="0"/>
              <a:t> is a finite set of </a:t>
            </a:r>
            <a:r>
              <a:rPr lang="en-US" i="1" dirty="0"/>
              <a:t>productions </a:t>
            </a:r>
            <a:r>
              <a:rPr lang="en-US" dirty="0"/>
              <a:t>of the form</a:t>
            </a:r>
            <a:br>
              <a:rPr lang="en-US" i="1" dirty="0"/>
            </a:br>
            <a:r>
              <a:rPr lang="en-US" i="1" dirty="0"/>
              <a:t>	</a:t>
            </a:r>
            <a:r>
              <a:rPr lang="en-US" dirty="0">
                <a:sym typeface="Symbol" charset="2"/>
              </a:rPr>
              <a:t>  </a:t>
            </a:r>
            <a:br>
              <a:rPr lang="en-US" i="1" dirty="0">
                <a:sym typeface="Symbol" charset="2"/>
              </a:rPr>
            </a:br>
            <a:r>
              <a:rPr lang="en-US" dirty="0">
                <a:sym typeface="Symbol" charset="2"/>
              </a:rPr>
              <a:t>where   </a:t>
            </a:r>
            <a:r>
              <a:rPr lang="en-US" i="1" dirty="0">
                <a:sym typeface="Symbol" charset="2"/>
              </a:rPr>
              <a:t>N</a:t>
            </a:r>
            <a:r>
              <a:rPr lang="en-US" dirty="0">
                <a:sym typeface="Symbol" charset="2"/>
              </a:rPr>
              <a:t> and   (</a:t>
            </a:r>
            <a:r>
              <a:rPr lang="en-US" i="1" dirty="0">
                <a:sym typeface="Symbol" charset="2"/>
              </a:rPr>
              <a:t>N</a:t>
            </a:r>
            <a:r>
              <a:rPr lang="en-US" dirty="0">
                <a:sym typeface="Symbol" charset="2"/>
              </a:rPr>
              <a:t></a:t>
            </a:r>
            <a:r>
              <a:rPr lang="en-US" i="1" dirty="0">
                <a:sym typeface="Symbol" charset="2"/>
              </a:rPr>
              <a:t>T</a:t>
            </a:r>
            <a:r>
              <a:rPr lang="en-US" dirty="0">
                <a:sym typeface="Symbol" charset="2"/>
              </a:rPr>
              <a:t>)*</a:t>
            </a:r>
            <a:endParaRPr lang="en-US" i="1" dirty="0"/>
          </a:p>
          <a:p>
            <a:pPr lvl="1"/>
            <a:r>
              <a:rPr lang="en-US" i="1" dirty="0"/>
              <a:t>S </a:t>
            </a:r>
            <a:r>
              <a:rPr lang="en-US" dirty="0">
                <a:sym typeface="Symbol" charset="2"/>
              </a:rPr>
              <a:t> </a:t>
            </a:r>
            <a:r>
              <a:rPr lang="en-US" i="1" dirty="0">
                <a:sym typeface="Symbol" charset="2"/>
              </a:rPr>
              <a:t>N</a:t>
            </a:r>
            <a:r>
              <a:rPr lang="en-US" dirty="0"/>
              <a:t> is a designated </a:t>
            </a:r>
            <a:r>
              <a:rPr lang="en-US" i="1" dirty="0"/>
              <a:t>start symbol</a:t>
            </a:r>
            <a:endParaRPr lang="en-US" i="1" dirty="0">
              <a:sym typeface="Symbol" charset="2"/>
            </a:endParaRPr>
          </a:p>
          <a:p>
            <a:endParaRPr lang="en-US" dirty="0"/>
          </a:p>
        </p:txBody>
      </p:sp>
    </p:spTree>
    <p:extLst>
      <p:ext uri="{BB962C8B-B14F-4D97-AF65-F5344CB8AC3E}">
        <p14:creationId xmlns:p14="http://schemas.microsoft.com/office/powerpoint/2010/main" val="242165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Parse Tree</a:t>
            </a:r>
          </a:p>
        </p:txBody>
      </p:sp>
      <p:sp>
        <p:nvSpPr>
          <p:cNvPr id="4" name="Content Placeholder 3"/>
          <p:cNvSpPr>
            <a:spLocks noGrp="1"/>
          </p:cNvSpPr>
          <p:nvPr>
            <p:ph idx="1"/>
          </p:nvPr>
        </p:nvSpPr>
        <p:spPr>
          <a:xfrm>
            <a:off x="1981200" y="1600201"/>
            <a:ext cx="8458200" cy="4525963"/>
          </a:xfrm>
        </p:spPr>
        <p:txBody>
          <a:bodyPr>
            <a:normAutofit/>
          </a:bodyPr>
          <a:lstStyle/>
          <a:p>
            <a:r>
              <a:rPr lang="en-US" dirty="0"/>
              <a:t>Suppose we have the following grammar </a:t>
            </a:r>
          </a:p>
          <a:p>
            <a:pPr lvl="1">
              <a:buNone/>
            </a:pPr>
            <a:r>
              <a:rPr lang="en-US" dirty="0"/>
              <a:t>    E → E + E</a:t>
            </a:r>
          </a:p>
          <a:p>
            <a:pPr lvl="1">
              <a:buNone/>
            </a:pPr>
            <a:r>
              <a:rPr lang="en-US" dirty="0"/>
              <a:t>    E → E * E</a:t>
            </a:r>
          </a:p>
          <a:p>
            <a:pPr lvl="1">
              <a:buNone/>
            </a:pPr>
            <a:r>
              <a:rPr lang="en-US" dirty="0"/>
              <a:t>    E → ( E )</a:t>
            </a:r>
          </a:p>
          <a:p>
            <a:pPr lvl="1">
              <a:buNone/>
            </a:pPr>
            <a:r>
              <a:rPr lang="en-US" dirty="0"/>
              <a:t>    E → - E</a:t>
            </a:r>
          </a:p>
          <a:p>
            <a:pPr lvl="1">
              <a:buNone/>
            </a:pPr>
            <a:r>
              <a:rPr lang="en-US" dirty="0"/>
              <a:t>    E → </a:t>
            </a:r>
            <a:r>
              <a:rPr lang="en-US" b="1" dirty="0"/>
              <a:t>id</a:t>
            </a:r>
          </a:p>
          <a:p>
            <a:pPr lvl="1">
              <a:buNone/>
            </a:pPr>
            <a:endParaRPr lang="en-US" dirty="0"/>
          </a:p>
          <a:p>
            <a:pPr>
              <a:buNone/>
            </a:pPr>
            <a:r>
              <a:rPr lang="en-US" dirty="0"/>
              <a:t>Perform Left most derivation, right most derivation and construct a parse tree for the string</a:t>
            </a:r>
          </a:p>
          <a:p>
            <a:pPr>
              <a:buNone/>
            </a:pPr>
            <a:r>
              <a:rPr lang="en-US" b="1" dirty="0"/>
              <a:t>                   </a:t>
            </a:r>
            <a:r>
              <a:rPr lang="en-US" b="1" dirty="0" err="1"/>
              <a:t>id+id</a:t>
            </a:r>
            <a:r>
              <a:rPr lang="en-US" b="1" dirty="0"/>
              <a:t>*id</a:t>
            </a:r>
          </a:p>
        </p:txBody>
      </p:sp>
    </p:spTree>
    <p:extLst>
      <p:ext uri="{BB962C8B-B14F-4D97-AF65-F5344CB8AC3E}">
        <p14:creationId xmlns:p14="http://schemas.microsoft.com/office/powerpoint/2010/main" val="1467571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2743200" y="2362200"/>
            <a:ext cx="3657600" cy="3352800"/>
          </a:xfrm>
          <a:prstGeom prst="rect">
            <a:avLst/>
          </a:prstGeom>
          <a:noFill/>
          <a:ln w="9525">
            <a:noFill/>
            <a:miter lim="800000"/>
            <a:headEnd/>
            <a:tailEnd/>
          </a:ln>
        </p:spPr>
      </p:pic>
      <p:sp>
        <p:nvSpPr>
          <p:cNvPr id="5" name="Title 4"/>
          <p:cNvSpPr>
            <a:spLocks noGrp="1"/>
          </p:cNvSpPr>
          <p:nvPr>
            <p:ph type="title"/>
          </p:nvPr>
        </p:nvSpPr>
        <p:spPr/>
        <p:txBody>
          <a:bodyPr>
            <a:normAutofit/>
          </a:bodyPr>
          <a:lstStyle/>
          <a:p>
            <a:r>
              <a:rPr lang="en-US" dirty="0"/>
              <a:t>Two possible Parse Trees using Leftmost derivation</a:t>
            </a:r>
          </a:p>
        </p:txBody>
      </p:sp>
      <p:pic>
        <p:nvPicPr>
          <p:cNvPr id="1027" name="Picture 3"/>
          <p:cNvPicPr>
            <a:picLocks noChangeAspect="1" noChangeArrowheads="1"/>
          </p:cNvPicPr>
          <p:nvPr/>
        </p:nvPicPr>
        <p:blipFill>
          <a:blip r:embed="rId4" cstate="print"/>
          <a:srcRect/>
          <a:stretch>
            <a:fillRect/>
          </a:stretch>
        </p:blipFill>
        <p:spPr bwMode="auto">
          <a:xfrm>
            <a:off x="6781800" y="2286000"/>
            <a:ext cx="3657600" cy="3200400"/>
          </a:xfrm>
          <a:prstGeom prst="rect">
            <a:avLst/>
          </a:prstGeom>
          <a:noFill/>
          <a:ln w="9525">
            <a:noFill/>
            <a:miter lim="800000"/>
            <a:headEnd/>
            <a:tailEnd/>
          </a:ln>
        </p:spPr>
      </p:pic>
    </p:spTree>
    <p:extLst>
      <p:ext uri="{BB962C8B-B14F-4D97-AF65-F5344CB8AC3E}">
        <p14:creationId xmlns:p14="http://schemas.microsoft.com/office/powerpoint/2010/main" val="18454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Parse Tree via Right most derivation</a:t>
            </a:r>
          </a:p>
        </p:txBody>
      </p:sp>
      <p:pic>
        <p:nvPicPr>
          <p:cNvPr id="2050" name="Picture 2"/>
          <p:cNvPicPr>
            <a:picLocks noChangeAspect="1" noChangeArrowheads="1"/>
          </p:cNvPicPr>
          <p:nvPr/>
        </p:nvPicPr>
        <p:blipFill>
          <a:blip r:embed="rId3" cstate="print"/>
          <a:srcRect/>
          <a:stretch>
            <a:fillRect/>
          </a:stretch>
        </p:blipFill>
        <p:spPr bwMode="auto">
          <a:xfrm>
            <a:off x="3429001" y="2133600"/>
            <a:ext cx="4600575" cy="3276600"/>
          </a:xfrm>
          <a:prstGeom prst="rect">
            <a:avLst/>
          </a:prstGeom>
          <a:noFill/>
          <a:ln w="9525">
            <a:noFill/>
            <a:miter lim="800000"/>
            <a:headEnd/>
            <a:tailEnd/>
          </a:ln>
        </p:spPr>
      </p:pic>
    </p:spTree>
    <p:extLst>
      <p:ext uri="{BB962C8B-B14F-4D97-AF65-F5344CB8AC3E}">
        <p14:creationId xmlns:p14="http://schemas.microsoft.com/office/powerpoint/2010/main" val="2099450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Ambiguity</a:t>
            </a:r>
          </a:p>
        </p:txBody>
      </p:sp>
      <p:sp>
        <p:nvSpPr>
          <p:cNvPr id="4" name="Content Placeholder 3"/>
          <p:cNvSpPr>
            <a:spLocks noGrp="1"/>
          </p:cNvSpPr>
          <p:nvPr>
            <p:ph idx="1"/>
          </p:nvPr>
        </p:nvSpPr>
        <p:spPr/>
        <p:txBody>
          <a:bodyPr>
            <a:normAutofit/>
          </a:bodyPr>
          <a:lstStyle/>
          <a:p>
            <a:r>
              <a:rPr lang="en-US" dirty="0"/>
              <a:t>Grammar is ambiguous if more than one parse tree is possible for some string as shown in the previous example. If there are more than one left most derivations or more than one right most derivations.</a:t>
            </a:r>
          </a:p>
          <a:p>
            <a:endParaRPr lang="en-US" dirty="0"/>
          </a:p>
          <a:p>
            <a:r>
              <a:rPr lang="en-US" dirty="0"/>
              <a:t>Ambiguity is not acceptable</a:t>
            </a:r>
          </a:p>
          <a:p>
            <a:pPr lvl="1"/>
            <a:r>
              <a:rPr lang="en-US" dirty="0"/>
              <a:t>Unfortunately, it’s </a:t>
            </a:r>
            <a:r>
              <a:rPr lang="en-US" dirty="0" err="1"/>
              <a:t>undecidable</a:t>
            </a:r>
            <a:r>
              <a:rPr lang="en-US" dirty="0"/>
              <a:t> to check whether a given CFG is ambiguous</a:t>
            </a:r>
          </a:p>
          <a:p>
            <a:pPr lvl="1"/>
            <a:r>
              <a:rPr lang="en-US" dirty="0"/>
              <a:t>Some CFLs are inherently ambiguous (do not have an unambiguous CFG)</a:t>
            </a:r>
          </a:p>
        </p:txBody>
      </p:sp>
    </p:spTree>
    <p:extLst>
      <p:ext uri="{BB962C8B-B14F-4D97-AF65-F5344CB8AC3E}">
        <p14:creationId xmlns:p14="http://schemas.microsoft.com/office/powerpoint/2010/main" val="107713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11CA68E1-62D4-462C-9990-9AC6B43F229A}" type="slidenum">
              <a:rPr lang="en-US"/>
              <a:pPr/>
              <a:t>24</a:t>
            </a:fld>
            <a:endParaRPr lang="en-US"/>
          </a:p>
        </p:txBody>
      </p:sp>
      <p:sp>
        <p:nvSpPr>
          <p:cNvPr id="25603" name="Rectangle 2"/>
          <p:cNvSpPr>
            <a:spLocks noGrp="1" noChangeArrowheads="1"/>
          </p:cNvSpPr>
          <p:nvPr>
            <p:ph type="title"/>
          </p:nvPr>
        </p:nvSpPr>
        <p:spPr/>
        <p:txBody>
          <a:bodyPr/>
          <a:lstStyle/>
          <a:p>
            <a:pPr eaLnBrk="1" hangingPunct="1"/>
            <a:r>
              <a:rPr lang="en-US" dirty="0"/>
              <a:t>Ambiguity (cont’d)</a:t>
            </a:r>
          </a:p>
        </p:txBody>
      </p:sp>
      <p:sp>
        <p:nvSpPr>
          <p:cNvPr id="25604" name="Text Box 3"/>
          <p:cNvSpPr txBox="1">
            <a:spLocks noChangeArrowheads="1"/>
          </p:cNvSpPr>
          <p:nvPr/>
        </p:nvSpPr>
        <p:spPr bwMode="auto">
          <a:xfrm>
            <a:off x="3429001" y="4038600"/>
            <a:ext cx="5147563" cy="369332"/>
          </a:xfrm>
          <a:prstGeom prst="rect">
            <a:avLst/>
          </a:prstGeom>
          <a:noFill/>
          <a:ln w="9525">
            <a:noFill/>
            <a:miter lim="800000"/>
            <a:headEnd/>
            <a:tailEnd/>
          </a:ln>
        </p:spPr>
        <p:txBody>
          <a:bodyPr wrap="none">
            <a:spAutoFit/>
          </a:bodyPr>
          <a:lstStyle/>
          <a:p>
            <a:r>
              <a:rPr lang="en-US" i="1"/>
              <a:t>string</a:t>
            </a:r>
            <a:r>
              <a:rPr lang="en-US"/>
              <a:t> </a:t>
            </a:r>
            <a:r>
              <a:rPr lang="en-US">
                <a:sym typeface="Symbol" charset="2"/>
              </a:rPr>
              <a:t> </a:t>
            </a:r>
            <a:r>
              <a:rPr lang="en-US" i="1">
                <a:sym typeface="Symbol" charset="2"/>
              </a:rPr>
              <a:t>string</a:t>
            </a:r>
            <a:r>
              <a:rPr lang="en-US">
                <a:sym typeface="Symbol" charset="2"/>
              </a:rPr>
              <a:t> </a:t>
            </a:r>
            <a:r>
              <a:rPr lang="en-US" b="1">
                <a:sym typeface="Symbol" charset="2"/>
              </a:rPr>
              <a:t>+</a:t>
            </a:r>
            <a:r>
              <a:rPr lang="en-US">
                <a:sym typeface="Symbol" charset="2"/>
              </a:rPr>
              <a:t> </a:t>
            </a:r>
            <a:r>
              <a:rPr lang="en-US" i="1">
                <a:sym typeface="Symbol" charset="2"/>
              </a:rPr>
              <a:t>string </a:t>
            </a:r>
            <a:r>
              <a:rPr lang="en-US">
                <a:sym typeface="Symbol" charset="2"/>
              </a:rPr>
              <a:t>|</a:t>
            </a:r>
            <a:r>
              <a:rPr lang="en-US" i="1">
                <a:sym typeface="Symbol" charset="2"/>
              </a:rPr>
              <a:t> string</a:t>
            </a:r>
            <a:r>
              <a:rPr lang="en-US">
                <a:sym typeface="Symbol" charset="2"/>
              </a:rPr>
              <a:t> </a:t>
            </a:r>
            <a:r>
              <a:rPr lang="en-US" b="1">
                <a:sym typeface="Symbol" charset="2"/>
              </a:rPr>
              <a:t>-</a:t>
            </a:r>
            <a:r>
              <a:rPr lang="en-US">
                <a:sym typeface="Symbol" charset="2"/>
              </a:rPr>
              <a:t> </a:t>
            </a:r>
            <a:r>
              <a:rPr lang="en-US" i="1">
                <a:sym typeface="Symbol" charset="2"/>
              </a:rPr>
              <a:t>string</a:t>
            </a:r>
            <a:r>
              <a:rPr lang="en-US">
                <a:sym typeface="Symbol" charset="2"/>
              </a:rPr>
              <a:t> | </a:t>
            </a:r>
            <a:r>
              <a:rPr lang="en-US" b="1">
                <a:sym typeface="Symbol" charset="2"/>
              </a:rPr>
              <a:t>0</a:t>
            </a:r>
            <a:r>
              <a:rPr lang="en-US">
                <a:sym typeface="Symbol" charset="2"/>
              </a:rPr>
              <a:t> | </a:t>
            </a:r>
            <a:r>
              <a:rPr lang="en-US" b="1">
                <a:sym typeface="Symbol" charset="2"/>
              </a:rPr>
              <a:t>1</a:t>
            </a:r>
            <a:r>
              <a:rPr lang="en-US">
                <a:sym typeface="Symbol" charset="2"/>
              </a:rPr>
              <a:t> | … | </a:t>
            </a:r>
            <a:r>
              <a:rPr lang="en-US" b="1">
                <a:sym typeface="Symbol" charset="2"/>
              </a:rPr>
              <a:t>9</a:t>
            </a:r>
            <a:endParaRPr lang="en-US" i="1">
              <a:sym typeface="Symbol" charset="2"/>
            </a:endParaRPr>
          </a:p>
        </p:txBody>
      </p:sp>
      <p:sp>
        <p:nvSpPr>
          <p:cNvPr id="25605" name="Text Box 4"/>
          <p:cNvSpPr txBox="1">
            <a:spLocks noChangeArrowheads="1"/>
          </p:cNvSpPr>
          <p:nvPr/>
        </p:nvSpPr>
        <p:spPr bwMode="auto">
          <a:xfrm>
            <a:off x="3429000" y="2819400"/>
            <a:ext cx="4578176" cy="369332"/>
          </a:xfrm>
          <a:prstGeom prst="rect">
            <a:avLst/>
          </a:prstGeom>
          <a:noFill/>
          <a:ln w="9525">
            <a:noFill/>
            <a:miter lim="800000"/>
            <a:headEnd/>
            <a:tailEnd/>
          </a:ln>
        </p:spPr>
        <p:txBody>
          <a:bodyPr wrap="none">
            <a:spAutoFit/>
          </a:bodyPr>
          <a:lstStyle/>
          <a:p>
            <a:r>
              <a:rPr lang="en-US" i="1"/>
              <a:t>G</a:t>
            </a:r>
            <a:r>
              <a:rPr lang="en-US"/>
              <a:t> = &lt;{</a:t>
            </a:r>
            <a:r>
              <a:rPr lang="en-US" i="1"/>
              <a:t>string</a:t>
            </a:r>
            <a:r>
              <a:rPr lang="en-US"/>
              <a:t>}, {</a:t>
            </a:r>
            <a:r>
              <a:rPr lang="en-US" b="1"/>
              <a:t>+</a:t>
            </a:r>
            <a:r>
              <a:rPr lang="en-US"/>
              <a:t>,</a:t>
            </a:r>
            <a:r>
              <a:rPr lang="en-US" b="1"/>
              <a:t>-</a:t>
            </a:r>
            <a:r>
              <a:rPr lang="en-US"/>
              <a:t>,</a:t>
            </a:r>
            <a:r>
              <a:rPr lang="en-US" b="1"/>
              <a:t>0</a:t>
            </a:r>
            <a:r>
              <a:rPr lang="en-US"/>
              <a:t>,</a:t>
            </a:r>
            <a:r>
              <a:rPr lang="en-US" b="1"/>
              <a:t>1</a:t>
            </a:r>
            <a:r>
              <a:rPr lang="en-US"/>
              <a:t>,</a:t>
            </a:r>
            <a:r>
              <a:rPr lang="en-US" b="1"/>
              <a:t>2</a:t>
            </a:r>
            <a:r>
              <a:rPr lang="en-US"/>
              <a:t>,</a:t>
            </a:r>
            <a:r>
              <a:rPr lang="en-US" b="1"/>
              <a:t>3</a:t>
            </a:r>
            <a:r>
              <a:rPr lang="en-US"/>
              <a:t>,</a:t>
            </a:r>
            <a:r>
              <a:rPr lang="en-US" b="1"/>
              <a:t>4</a:t>
            </a:r>
            <a:r>
              <a:rPr lang="en-US"/>
              <a:t>,</a:t>
            </a:r>
            <a:r>
              <a:rPr lang="en-US" b="1"/>
              <a:t>5</a:t>
            </a:r>
            <a:r>
              <a:rPr lang="en-US"/>
              <a:t>,</a:t>
            </a:r>
            <a:r>
              <a:rPr lang="en-US" b="1"/>
              <a:t>6</a:t>
            </a:r>
            <a:r>
              <a:rPr lang="en-US"/>
              <a:t>,</a:t>
            </a:r>
            <a:r>
              <a:rPr lang="en-US" b="1"/>
              <a:t>7</a:t>
            </a:r>
            <a:r>
              <a:rPr lang="en-US"/>
              <a:t>,</a:t>
            </a:r>
            <a:r>
              <a:rPr lang="en-US" b="1"/>
              <a:t>8</a:t>
            </a:r>
            <a:r>
              <a:rPr lang="en-US"/>
              <a:t>,</a:t>
            </a:r>
            <a:r>
              <a:rPr lang="en-US" b="1"/>
              <a:t>9</a:t>
            </a:r>
            <a:r>
              <a:rPr lang="en-US"/>
              <a:t>}, </a:t>
            </a:r>
            <a:r>
              <a:rPr lang="en-US" i="1"/>
              <a:t>P</a:t>
            </a:r>
            <a:r>
              <a:rPr lang="en-US"/>
              <a:t>, </a:t>
            </a:r>
            <a:r>
              <a:rPr lang="en-US" i="1"/>
              <a:t>string</a:t>
            </a:r>
            <a:r>
              <a:rPr lang="en-US"/>
              <a:t>&gt;</a:t>
            </a:r>
          </a:p>
        </p:txBody>
      </p:sp>
      <p:sp>
        <p:nvSpPr>
          <p:cNvPr id="25606" name="Text Box 5"/>
          <p:cNvSpPr txBox="1">
            <a:spLocks noChangeArrowheads="1"/>
          </p:cNvSpPr>
          <p:nvPr/>
        </p:nvSpPr>
        <p:spPr bwMode="auto">
          <a:xfrm>
            <a:off x="2209800" y="3429000"/>
            <a:ext cx="2082108" cy="369332"/>
          </a:xfrm>
          <a:prstGeom prst="rect">
            <a:avLst/>
          </a:prstGeom>
          <a:noFill/>
          <a:ln w="9525">
            <a:noFill/>
            <a:miter lim="800000"/>
            <a:headEnd/>
            <a:tailEnd/>
          </a:ln>
        </p:spPr>
        <p:txBody>
          <a:bodyPr wrap="none">
            <a:spAutoFit/>
          </a:bodyPr>
          <a:lstStyle/>
          <a:p>
            <a:r>
              <a:rPr lang="en-US"/>
              <a:t>with production </a:t>
            </a:r>
            <a:r>
              <a:rPr lang="en-US" i="1"/>
              <a:t>P</a:t>
            </a:r>
            <a:r>
              <a:rPr lang="en-US"/>
              <a:t> = </a:t>
            </a:r>
          </a:p>
        </p:txBody>
      </p:sp>
      <p:sp>
        <p:nvSpPr>
          <p:cNvPr id="25607" name="Text Box 6"/>
          <p:cNvSpPr txBox="1">
            <a:spLocks noChangeArrowheads="1"/>
          </p:cNvSpPr>
          <p:nvPr/>
        </p:nvSpPr>
        <p:spPr bwMode="auto">
          <a:xfrm>
            <a:off x="2209801" y="2133600"/>
            <a:ext cx="4467505" cy="369332"/>
          </a:xfrm>
          <a:prstGeom prst="rect">
            <a:avLst/>
          </a:prstGeom>
          <a:noFill/>
          <a:ln w="9525">
            <a:noFill/>
            <a:miter lim="800000"/>
            <a:headEnd/>
            <a:tailEnd/>
          </a:ln>
        </p:spPr>
        <p:txBody>
          <a:bodyPr wrap="none">
            <a:spAutoFit/>
          </a:bodyPr>
          <a:lstStyle/>
          <a:p>
            <a:r>
              <a:rPr lang="en-US"/>
              <a:t>Consider the following context-free grammar:</a:t>
            </a:r>
          </a:p>
        </p:txBody>
      </p:sp>
      <p:sp>
        <p:nvSpPr>
          <p:cNvPr id="25608" name="Text Box 7"/>
          <p:cNvSpPr txBox="1">
            <a:spLocks noChangeArrowheads="1"/>
          </p:cNvSpPr>
          <p:nvPr/>
        </p:nvSpPr>
        <p:spPr bwMode="auto">
          <a:xfrm>
            <a:off x="2209801" y="4572001"/>
            <a:ext cx="6087885" cy="646331"/>
          </a:xfrm>
          <a:prstGeom prst="rect">
            <a:avLst/>
          </a:prstGeom>
          <a:noFill/>
          <a:ln w="9525">
            <a:noFill/>
            <a:miter lim="800000"/>
            <a:headEnd/>
            <a:tailEnd/>
          </a:ln>
        </p:spPr>
        <p:txBody>
          <a:bodyPr wrap="none">
            <a:spAutoFit/>
          </a:bodyPr>
          <a:lstStyle/>
          <a:p>
            <a:r>
              <a:rPr lang="en-US"/>
              <a:t>This grammar is </a:t>
            </a:r>
            <a:r>
              <a:rPr lang="en-US" i="1"/>
              <a:t>ambiguous</a:t>
            </a:r>
            <a:r>
              <a:rPr lang="en-US"/>
              <a:t>, because more than one parse tree</a:t>
            </a:r>
            <a:br>
              <a:rPr lang="en-US"/>
            </a:br>
            <a:r>
              <a:rPr lang="en-US"/>
              <a:t>represents the string </a:t>
            </a:r>
            <a:r>
              <a:rPr lang="en-US" b="1"/>
              <a:t>9-5+2</a:t>
            </a:r>
            <a:endParaRPr lang="en-US"/>
          </a:p>
        </p:txBody>
      </p:sp>
    </p:spTree>
    <p:extLst>
      <p:ext uri="{BB962C8B-B14F-4D97-AF65-F5344CB8AC3E}">
        <p14:creationId xmlns:p14="http://schemas.microsoft.com/office/powerpoint/2010/main" val="3129845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a:noFill/>
        </p:spPr>
        <p:txBody>
          <a:bodyPr/>
          <a:lstStyle/>
          <a:p>
            <a:fld id="{A7324CF9-0219-4662-9EC2-B54528C6512B}" type="slidenum">
              <a:rPr lang="en-US"/>
              <a:pPr/>
              <a:t>25</a:t>
            </a:fld>
            <a:endParaRPr lang="en-US"/>
          </a:p>
        </p:txBody>
      </p:sp>
      <p:sp>
        <p:nvSpPr>
          <p:cNvPr id="26627" name="Rectangle 2"/>
          <p:cNvSpPr>
            <a:spLocks noGrp="1" noChangeArrowheads="1"/>
          </p:cNvSpPr>
          <p:nvPr>
            <p:ph type="title"/>
          </p:nvPr>
        </p:nvSpPr>
        <p:spPr/>
        <p:txBody>
          <a:bodyPr/>
          <a:lstStyle/>
          <a:p>
            <a:pPr eaLnBrk="1" hangingPunct="1"/>
            <a:r>
              <a:rPr lang="en-US" dirty="0"/>
              <a:t>Two Parse Trees for the same string</a:t>
            </a:r>
          </a:p>
        </p:txBody>
      </p:sp>
      <p:sp>
        <p:nvSpPr>
          <p:cNvPr id="26628" name="Text Box 3"/>
          <p:cNvSpPr txBox="1">
            <a:spLocks noChangeArrowheads="1"/>
          </p:cNvSpPr>
          <p:nvPr/>
        </p:nvSpPr>
        <p:spPr bwMode="auto">
          <a:xfrm>
            <a:off x="4191000" y="2286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29" name="Text Box 4"/>
          <p:cNvSpPr txBox="1">
            <a:spLocks noChangeArrowheads="1"/>
          </p:cNvSpPr>
          <p:nvPr/>
        </p:nvSpPr>
        <p:spPr bwMode="auto">
          <a:xfrm>
            <a:off x="5029200" y="3048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30" name="Text Box 5"/>
          <p:cNvSpPr txBox="1">
            <a:spLocks noChangeArrowheads="1"/>
          </p:cNvSpPr>
          <p:nvPr/>
        </p:nvSpPr>
        <p:spPr bwMode="auto">
          <a:xfrm>
            <a:off x="1905000" y="4648200"/>
            <a:ext cx="301686" cy="369332"/>
          </a:xfrm>
          <a:prstGeom prst="rect">
            <a:avLst/>
          </a:prstGeom>
          <a:noFill/>
          <a:ln w="9525">
            <a:noFill/>
            <a:miter lim="800000"/>
            <a:headEnd/>
            <a:tailEnd/>
          </a:ln>
        </p:spPr>
        <p:txBody>
          <a:bodyPr wrap="none">
            <a:spAutoFit/>
          </a:bodyPr>
          <a:lstStyle/>
          <a:p>
            <a:r>
              <a:rPr lang="en-US" b="1"/>
              <a:t>9</a:t>
            </a:r>
            <a:endParaRPr lang="en-US"/>
          </a:p>
        </p:txBody>
      </p:sp>
      <p:sp>
        <p:nvSpPr>
          <p:cNvPr id="26631" name="Text Box 6"/>
          <p:cNvSpPr txBox="1">
            <a:spLocks noChangeArrowheads="1"/>
          </p:cNvSpPr>
          <p:nvPr/>
        </p:nvSpPr>
        <p:spPr bwMode="auto">
          <a:xfrm>
            <a:off x="2819400" y="4648200"/>
            <a:ext cx="255198" cy="369332"/>
          </a:xfrm>
          <a:prstGeom prst="rect">
            <a:avLst/>
          </a:prstGeom>
          <a:noFill/>
          <a:ln w="9525">
            <a:noFill/>
            <a:miter lim="800000"/>
            <a:headEnd/>
            <a:tailEnd/>
          </a:ln>
        </p:spPr>
        <p:txBody>
          <a:bodyPr wrap="none">
            <a:spAutoFit/>
          </a:bodyPr>
          <a:lstStyle/>
          <a:p>
            <a:r>
              <a:rPr lang="en-US" b="1"/>
              <a:t>-</a:t>
            </a:r>
            <a:endParaRPr lang="en-US"/>
          </a:p>
        </p:txBody>
      </p:sp>
      <p:sp>
        <p:nvSpPr>
          <p:cNvPr id="26632" name="Text Box 7"/>
          <p:cNvSpPr txBox="1">
            <a:spLocks noChangeArrowheads="1"/>
          </p:cNvSpPr>
          <p:nvPr/>
        </p:nvSpPr>
        <p:spPr bwMode="auto">
          <a:xfrm>
            <a:off x="3581400" y="4648200"/>
            <a:ext cx="301686" cy="369332"/>
          </a:xfrm>
          <a:prstGeom prst="rect">
            <a:avLst/>
          </a:prstGeom>
          <a:noFill/>
          <a:ln w="9525">
            <a:noFill/>
            <a:miter lim="800000"/>
            <a:headEnd/>
            <a:tailEnd/>
          </a:ln>
        </p:spPr>
        <p:txBody>
          <a:bodyPr wrap="none">
            <a:spAutoFit/>
          </a:bodyPr>
          <a:lstStyle/>
          <a:p>
            <a:r>
              <a:rPr lang="en-US" b="1"/>
              <a:t>5</a:t>
            </a:r>
            <a:endParaRPr lang="en-US"/>
          </a:p>
        </p:txBody>
      </p:sp>
      <p:sp>
        <p:nvSpPr>
          <p:cNvPr id="26633" name="Text Box 8"/>
          <p:cNvSpPr txBox="1">
            <a:spLocks noChangeArrowheads="1"/>
          </p:cNvSpPr>
          <p:nvPr/>
        </p:nvSpPr>
        <p:spPr bwMode="auto">
          <a:xfrm>
            <a:off x="4419600" y="4648200"/>
            <a:ext cx="300082" cy="369332"/>
          </a:xfrm>
          <a:prstGeom prst="rect">
            <a:avLst/>
          </a:prstGeom>
          <a:noFill/>
          <a:ln w="9525">
            <a:noFill/>
            <a:miter lim="800000"/>
            <a:headEnd/>
            <a:tailEnd/>
          </a:ln>
        </p:spPr>
        <p:txBody>
          <a:bodyPr wrap="none">
            <a:spAutoFit/>
          </a:bodyPr>
          <a:lstStyle/>
          <a:p>
            <a:r>
              <a:rPr lang="en-US" b="1"/>
              <a:t>+</a:t>
            </a:r>
            <a:endParaRPr lang="en-US"/>
          </a:p>
        </p:txBody>
      </p:sp>
      <p:sp>
        <p:nvSpPr>
          <p:cNvPr id="26634" name="Text Box 9"/>
          <p:cNvSpPr txBox="1">
            <a:spLocks noChangeArrowheads="1"/>
          </p:cNvSpPr>
          <p:nvPr/>
        </p:nvSpPr>
        <p:spPr bwMode="auto">
          <a:xfrm>
            <a:off x="5257800" y="4648200"/>
            <a:ext cx="301686" cy="369332"/>
          </a:xfrm>
          <a:prstGeom prst="rect">
            <a:avLst/>
          </a:prstGeom>
          <a:noFill/>
          <a:ln w="9525">
            <a:noFill/>
            <a:miter lim="800000"/>
            <a:headEnd/>
            <a:tailEnd/>
          </a:ln>
        </p:spPr>
        <p:txBody>
          <a:bodyPr wrap="none">
            <a:spAutoFit/>
          </a:bodyPr>
          <a:lstStyle/>
          <a:p>
            <a:r>
              <a:rPr lang="en-US" b="1"/>
              <a:t>2</a:t>
            </a:r>
            <a:endParaRPr lang="en-US"/>
          </a:p>
        </p:txBody>
      </p:sp>
      <p:sp>
        <p:nvSpPr>
          <p:cNvPr id="26635" name="Text Box 10"/>
          <p:cNvSpPr txBox="1">
            <a:spLocks noChangeArrowheads="1"/>
          </p:cNvSpPr>
          <p:nvPr/>
        </p:nvSpPr>
        <p:spPr bwMode="auto">
          <a:xfrm>
            <a:off x="2514600" y="3048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36" name="Text Box 11"/>
          <p:cNvSpPr txBox="1">
            <a:spLocks noChangeArrowheads="1"/>
          </p:cNvSpPr>
          <p:nvPr/>
        </p:nvSpPr>
        <p:spPr bwMode="auto">
          <a:xfrm>
            <a:off x="1676400" y="3810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37" name="Text Box 12"/>
          <p:cNvSpPr txBox="1">
            <a:spLocks noChangeArrowheads="1"/>
          </p:cNvSpPr>
          <p:nvPr/>
        </p:nvSpPr>
        <p:spPr bwMode="auto">
          <a:xfrm>
            <a:off x="3276600" y="3810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38" name="Line 14"/>
          <p:cNvSpPr>
            <a:spLocks noChangeShapeType="1"/>
          </p:cNvSpPr>
          <p:nvPr/>
        </p:nvSpPr>
        <p:spPr bwMode="auto">
          <a:xfrm flipH="1">
            <a:off x="3124200" y="2667000"/>
            <a:ext cx="1295400" cy="457200"/>
          </a:xfrm>
          <a:prstGeom prst="line">
            <a:avLst/>
          </a:prstGeom>
          <a:noFill/>
          <a:ln w="9525">
            <a:solidFill>
              <a:schemeClr val="tx1"/>
            </a:solidFill>
            <a:round/>
            <a:headEnd/>
            <a:tailEnd/>
          </a:ln>
        </p:spPr>
        <p:txBody>
          <a:bodyPr wrap="none" anchor="ctr"/>
          <a:lstStyle/>
          <a:p>
            <a:endParaRPr lang="en-US"/>
          </a:p>
        </p:txBody>
      </p:sp>
      <p:sp>
        <p:nvSpPr>
          <p:cNvPr id="26639" name="Line 15"/>
          <p:cNvSpPr>
            <a:spLocks noChangeShapeType="1"/>
          </p:cNvSpPr>
          <p:nvPr/>
        </p:nvSpPr>
        <p:spPr bwMode="auto">
          <a:xfrm flipH="1">
            <a:off x="2209800" y="3429000"/>
            <a:ext cx="685800" cy="457200"/>
          </a:xfrm>
          <a:prstGeom prst="line">
            <a:avLst/>
          </a:prstGeom>
          <a:noFill/>
          <a:ln w="9525">
            <a:solidFill>
              <a:schemeClr val="tx1"/>
            </a:solidFill>
            <a:round/>
            <a:headEnd/>
            <a:tailEnd/>
          </a:ln>
        </p:spPr>
        <p:txBody>
          <a:bodyPr wrap="none" anchor="ctr"/>
          <a:lstStyle/>
          <a:p>
            <a:endParaRPr lang="en-US"/>
          </a:p>
        </p:txBody>
      </p:sp>
      <p:sp>
        <p:nvSpPr>
          <p:cNvPr id="26640" name="Line 16"/>
          <p:cNvSpPr>
            <a:spLocks noChangeShapeType="1"/>
          </p:cNvSpPr>
          <p:nvPr/>
        </p:nvSpPr>
        <p:spPr bwMode="auto">
          <a:xfrm>
            <a:off x="2971800" y="3429000"/>
            <a:ext cx="0" cy="1143000"/>
          </a:xfrm>
          <a:prstGeom prst="line">
            <a:avLst/>
          </a:prstGeom>
          <a:noFill/>
          <a:ln w="9525">
            <a:solidFill>
              <a:schemeClr val="tx1"/>
            </a:solidFill>
            <a:round/>
            <a:headEnd/>
            <a:tailEnd/>
          </a:ln>
        </p:spPr>
        <p:txBody>
          <a:bodyPr wrap="none" anchor="ctr"/>
          <a:lstStyle/>
          <a:p>
            <a:endParaRPr lang="en-US"/>
          </a:p>
        </p:txBody>
      </p:sp>
      <p:sp>
        <p:nvSpPr>
          <p:cNvPr id="26641" name="Line 17"/>
          <p:cNvSpPr>
            <a:spLocks noChangeShapeType="1"/>
          </p:cNvSpPr>
          <p:nvPr/>
        </p:nvSpPr>
        <p:spPr bwMode="auto">
          <a:xfrm>
            <a:off x="3048000" y="3429000"/>
            <a:ext cx="457200" cy="457200"/>
          </a:xfrm>
          <a:prstGeom prst="line">
            <a:avLst/>
          </a:prstGeom>
          <a:noFill/>
          <a:ln w="9525">
            <a:solidFill>
              <a:schemeClr val="tx1"/>
            </a:solidFill>
            <a:round/>
            <a:headEnd/>
            <a:tailEnd/>
          </a:ln>
        </p:spPr>
        <p:txBody>
          <a:bodyPr wrap="none" anchor="ctr"/>
          <a:lstStyle/>
          <a:p>
            <a:endParaRPr lang="en-US"/>
          </a:p>
        </p:txBody>
      </p:sp>
      <p:sp>
        <p:nvSpPr>
          <p:cNvPr id="26642" name="Line 18"/>
          <p:cNvSpPr>
            <a:spLocks noChangeShapeType="1"/>
          </p:cNvSpPr>
          <p:nvPr/>
        </p:nvSpPr>
        <p:spPr bwMode="auto">
          <a:xfrm>
            <a:off x="4572000" y="2667000"/>
            <a:ext cx="0" cy="1905000"/>
          </a:xfrm>
          <a:prstGeom prst="line">
            <a:avLst/>
          </a:prstGeom>
          <a:noFill/>
          <a:ln w="9525">
            <a:solidFill>
              <a:schemeClr val="tx1"/>
            </a:solidFill>
            <a:round/>
            <a:headEnd/>
            <a:tailEnd/>
          </a:ln>
        </p:spPr>
        <p:txBody>
          <a:bodyPr wrap="none" anchor="ctr"/>
          <a:lstStyle/>
          <a:p>
            <a:endParaRPr lang="en-US"/>
          </a:p>
        </p:txBody>
      </p:sp>
      <p:sp>
        <p:nvSpPr>
          <p:cNvPr id="26643" name="Line 19"/>
          <p:cNvSpPr>
            <a:spLocks noChangeShapeType="1"/>
          </p:cNvSpPr>
          <p:nvPr/>
        </p:nvSpPr>
        <p:spPr bwMode="auto">
          <a:xfrm>
            <a:off x="4724400" y="2667000"/>
            <a:ext cx="609600" cy="381000"/>
          </a:xfrm>
          <a:prstGeom prst="line">
            <a:avLst/>
          </a:prstGeom>
          <a:noFill/>
          <a:ln w="9525">
            <a:solidFill>
              <a:schemeClr val="tx1"/>
            </a:solidFill>
            <a:round/>
            <a:headEnd/>
            <a:tailEnd/>
          </a:ln>
        </p:spPr>
        <p:txBody>
          <a:bodyPr wrap="none" anchor="ctr"/>
          <a:lstStyle/>
          <a:p>
            <a:endParaRPr lang="en-US"/>
          </a:p>
        </p:txBody>
      </p:sp>
      <p:sp>
        <p:nvSpPr>
          <p:cNvPr id="26644" name="Line 20"/>
          <p:cNvSpPr>
            <a:spLocks noChangeShapeType="1"/>
          </p:cNvSpPr>
          <p:nvPr/>
        </p:nvSpPr>
        <p:spPr bwMode="auto">
          <a:xfrm>
            <a:off x="5410200" y="3505200"/>
            <a:ext cx="0" cy="1066800"/>
          </a:xfrm>
          <a:prstGeom prst="line">
            <a:avLst/>
          </a:prstGeom>
          <a:noFill/>
          <a:ln w="9525">
            <a:solidFill>
              <a:schemeClr val="tx1"/>
            </a:solidFill>
            <a:round/>
            <a:headEnd/>
            <a:tailEnd/>
          </a:ln>
        </p:spPr>
        <p:txBody>
          <a:bodyPr wrap="none" anchor="ctr"/>
          <a:lstStyle/>
          <a:p>
            <a:endParaRPr lang="en-US"/>
          </a:p>
        </p:txBody>
      </p:sp>
      <p:sp>
        <p:nvSpPr>
          <p:cNvPr id="26645" name="Line 21"/>
          <p:cNvSpPr>
            <a:spLocks noChangeShapeType="1"/>
          </p:cNvSpPr>
          <p:nvPr/>
        </p:nvSpPr>
        <p:spPr bwMode="auto">
          <a:xfrm>
            <a:off x="2057400" y="4191000"/>
            <a:ext cx="0" cy="381000"/>
          </a:xfrm>
          <a:prstGeom prst="line">
            <a:avLst/>
          </a:prstGeom>
          <a:noFill/>
          <a:ln w="9525">
            <a:solidFill>
              <a:schemeClr val="tx1"/>
            </a:solidFill>
            <a:round/>
            <a:headEnd/>
            <a:tailEnd/>
          </a:ln>
        </p:spPr>
        <p:txBody>
          <a:bodyPr wrap="none" anchor="ctr"/>
          <a:lstStyle/>
          <a:p>
            <a:endParaRPr lang="en-US"/>
          </a:p>
        </p:txBody>
      </p:sp>
      <p:sp>
        <p:nvSpPr>
          <p:cNvPr id="26646" name="Line 23"/>
          <p:cNvSpPr>
            <a:spLocks noChangeShapeType="1"/>
          </p:cNvSpPr>
          <p:nvPr/>
        </p:nvSpPr>
        <p:spPr bwMode="auto">
          <a:xfrm>
            <a:off x="3733800" y="4267200"/>
            <a:ext cx="0" cy="304800"/>
          </a:xfrm>
          <a:prstGeom prst="line">
            <a:avLst/>
          </a:prstGeom>
          <a:noFill/>
          <a:ln w="9525">
            <a:solidFill>
              <a:schemeClr val="tx1"/>
            </a:solidFill>
            <a:round/>
            <a:headEnd/>
            <a:tailEnd/>
          </a:ln>
        </p:spPr>
        <p:txBody>
          <a:bodyPr wrap="none" anchor="ctr"/>
          <a:lstStyle/>
          <a:p>
            <a:endParaRPr lang="en-US"/>
          </a:p>
        </p:txBody>
      </p:sp>
      <p:sp>
        <p:nvSpPr>
          <p:cNvPr id="26647" name="Text Box 24"/>
          <p:cNvSpPr txBox="1">
            <a:spLocks noChangeArrowheads="1"/>
          </p:cNvSpPr>
          <p:nvPr/>
        </p:nvSpPr>
        <p:spPr bwMode="auto">
          <a:xfrm>
            <a:off x="7315200" y="2286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48" name="Text Box 25"/>
          <p:cNvSpPr txBox="1">
            <a:spLocks noChangeArrowheads="1"/>
          </p:cNvSpPr>
          <p:nvPr/>
        </p:nvSpPr>
        <p:spPr bwMode="auto">
          <a:xfrm>
            <a:off x="9601200" y="3810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49" name="Text Box 26"/>
          <p:cNvSpPr txBox="1">
            <a:spLocks noChangeArrowheads="1"/>
          </p:cNvSpPr>
          <p:nvPr/>
        </p:nvSpPr>
        <p:spPr bwMode="auto">
          <a:xfrm>
            <a:off x="6629400" y="4648200"/>
            <a:ext cx="301686" cy="369332"/>
          </a:xfrm>
          <a:prstGeom prst="rect">
            <a:avLst/>
          </a:prstGeom>
          <a:noFill/>
          <a:ln w="9525">
            <a:noFill/>
            <a:miter lim="800000"/>
            <a:headEnd/>
            <a:tailEnd/>
          </a:ln>
        </p:spPr>
        <p:txBody>
          <a:bodyPr wrap="none">
            <a:spAutoFit/>
          </a:bodyPr>
          <a:lstStyle/>
          <a:p>
            <a:r>
              <a:rPr lang="en-US" b="1"/>
              <a:t>9</a:t>
            </a:r>
            <a:endParaRPr lang="en-US"/>
          </a:p>
        </p:txBody>
      </p:sp>
      <p:sp>
        <p:nvSpPr>
          <p:cNvPr id="26650" name="Text Box 27"/>
          <p:cNvSpPr txBox="1">
            <a:spLocks noChangeArrowheads="1"/>
          </p:cNvSpPr>
          <p:nvPr/>
        </p:nvSpPr>
        <p:spPr bwMode="auto">
          <a:xfrm>
            <a:off x="7543800" y="4648200"/>
            <a:ext cx="255198" cy="369332"/>
          </a:xfrm>
          <a:prstGeom prst="rect">
            <a:avLst/>
          </a:prstGeom>
          <a:noFill/>
          <a:ln w="9525">
            <a:noFill/>
            <a:miter lim="800000"/>
            <a:headEnd/>
            <a:tailEnd/>
          </a:ln>
        </p:spPr>
        <p:txBody>
          <a:bodyPr wrap="none">
            <a:spAutoFit/>
          </a:bodyPr>
          <a:lstStyle/>
          <a:p>
            <a:r>
              <a:rPr lang="en-US" b="1"/>
              <a:t>-</a:t>
            </a:r>
            <a:endParaRPr lang="en-US"/>
          </a:p>
        </p:txBody>
      </p:sp>
      <p:sp>
        <p:nvSpPr>
          <p:cNvPr id="26651" name="Text Box 28"/>
          <p:cNvSpPr txBox="1">
            <a:spLocks noChangeArrowheads="1"/>
          </p:cNvSpPr>
          <p:nvPr/>
        </p:nvSpPr>
        <p:spPr bwMode="auto">
          <a:xfrm>
            <a:off x="8305800" y="4648200"/>
            <a:ext cx="301686" cy="369332"/>
          </a:xfrm>
          <a:prstGeom prst="rect">
            <a:avLst/>
          </a:prstGeom>
          <a:noFill/>
          <a:ln w="9525">
            <a:noFill/>
            <a:miter lim="800000"/>
            <a:headEnd/>
            <a:tailEnd/>
          </a:ln>
        </p:spPr>
        <p:txBody>
          <a:bodyPr wrap="none">
            <a:spAutoFit/>
          </a:bodyPr>
          <a:lstStyle/>
          <a:p>
            <a:r>
              <a:rPr lang="en-US" b="1"/>
              <a:t>5</a:t>
            </a:r>
            <a:endParaRPr lang="en-US"/>
          </a:p>
        </p:txBody>
      </p:sp>
      <p:sp>
        <p:nvSpPr>
          <p:cNvPr id="26652" name="Text Box 29"/>
          <p:cNvSpPr txBox="1">
            <a:spLocks noChangeArrowheads="1"/>
          </p:cNvSpPr>
          <p:nvPr/>
        </p:nvSpPr>
        <p:spPr bwMode="auto">
          <a:xfrm>
            <a:off x="9144000" y="4648200"/>
            <a:ext cx="300082" cy="369332"/>
          </a:xfrm>
          <a:prstGeom prst="rect">
            <a:avLst/>
          </a:prstGeom>
          <a:noFill/>
          <a:ln w="9525">
            <a:noFill/>
            <a:miter lim="800000"/>
            <a:headEnd/>
            <a:tailEnd/>
          </a:ln>
        </p:spPr>
        <p:txBody>
          <a:bodyPr wrap="none">
            <a:spAutoFit/>
          </a:bodyPr>
          <a:lstStyle/>
          <a:p>
            <a:r>
              <a:rPr lang="en-US" b="1"/>
              <a:t>+</a:t>
            </a:r>
            <a:endParaRPr lang="en-US"/>
          </a:p>
        </p:txBody>
      </p:sp>
      <p:sp>
        <p:nvSpPr>
          <p:cNvPr id="26653" name="Text Box 30"/>
          <p:cNvSpPr txBox="1">
            <a:spLocks noChangeArrowheads="1"/>
          </p:cNvSpPr>
          <p:nvPr/>
        </p:nvSpPr>
        <p:spPr bwMode="auto">
          <a:xfrm>
            <a:off x="9982200" y="4648200"/>
            <a:ext cx="301686" cy="369332"/>
          </a:xfrm>
          <a:prstGeom prst="rect">
            <a:avLst/>
          </a:prstGeom>
          <a:noFill/>
          <a:ln w="9525">
            <a:noFill/>
            <a:miter lim="800000"/>
            <a:headEnd/>
            <a:tailEnd/>
          </a:ln>
        </p:spPr>
        <p:txBody>
          <a:bodyPr wrap="none">
            <a:spAutoFit/>
          </a:bodyPr>
          <a:lstStyle/>
          <a:p>
            <a:r>
              <a:rPr lang="en-US" b="1"/>
              <a:t>2</a:t>
            </a:r>
            <a:endParaRPr lang="en-US"/>
          </a:p>
        </p:txBody>
      </p:sp>
      <p:sp>
        <p:nvSpPr>
          <p:cNvPr id="26654" name="Text Box 31"/>
          <p:cNvSpPr txBox="1">
            <a:spLocks noChangeArrowheads="1"/>
          </p:cNvSpPr>
          <p:nvPr/>
        </p:nvSpPr>
        <p:spPr bwMode="auto">
          <a:xfrm>
            <a:off x="8839200" y="3048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55" name="Text Box 32"/>
          <p:cNvSpPr txBox="1">
            <a:spLocks noChangeArrowheads="1"/>
          </p:cNvSpPr>
          <p:nvPr/>
        </p:nvSpPr>
        <p:spPr bwMode="auto">
          <a:xfrm>
            <a:off x="6553200" y="3810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56" name="Text Box 33"/>
          <p:cNvSpPr txBox="1">
            <a:spLocks noChangeArrowheads="1"/>
          </p:cNvSpPr>
          <p:nvPr/>
        </p:nvSpPr>
        <p:spPr bwMode="auto">
          <a:xfrm>
            <a:off x="8001000" y="3810000"/>
            <a:ext cx="717504" cy="369332"/>
          </a:xfrm>
          <a:prstGeom prst="rect">
            <a:avLst/>
          </a:prstGeom>
          <a:noFill/>
          <a:ln w="9525">
            <a:noFill/>
            <a:miter lim="800000"/>
            <a:headEnd/>
            <a:tailEnd/>
          </a:ln>
        </p:spPr>
        <p:txBody>
          <a:bodyPr wrap="none">
            <a:spAutoFit/>
          </a:bodyPr>
          <a:lstStyle/>
          <a:p>
            <a:r>
              <a:rPr lang="en-US" i="1"/>
              <a:t>string</a:t>
            </a:r>
            <a:endParaRPr lang="en-US"/>
          </a:p>
        </p:txBody>
      </p:sp>
      <p:sp>
        <p:nvSpPr>
          <p:cNvPr id="26657" name="Line 35"/>
          <p:cNvSpPr>
            <a:spLocks noChangeShapeType="1"/>
          </p:cNvSpPr>
          <p:nvPr/>
        </p:nvSpPr>
        <p:spPr bwMode="auto">
          <a:xfrm flipH="1" flipV="1">
            <a:off x="7772400" y="2667000"/>
            <a:ext cx="1295400" cy="381000"/>
          </a:xfrm>
          <a:prstGeom prst="line">
            <a:avLst/>
          </a:prstGeom>
          <a:noFill/>
          <a:ln w="9525">
            <a:solidFill>
              <a:schemeClr val="tx1"/>
            </a:solidFill>
            <a:round/>
            <a:headEnd/>
            <a:tailEnd/>
          </a:ln>
        </p:spPr>
        <p:txBody>
          <a:bodyPr wrap="none" anchor="ctr"/>
          <a:lstStyle/>
          <a:p>
            <a:endParaRPr lang="en-US"/>
          </a:p>
        </p:txBody>
      </p:sp>
      <p:sp>
        <p:nvSpPr>
          <p:cNvPr id="26658" name="Line 36"/>
          <p:cNvSpPr>
            <a:spLocks noChangeShapeType="1"/>
          </p:cNvSpPr>
          <p:nvPr/>
        </p:nvSpPr>
        <p:spPr bwMode="auto">
          <a:xfrm flipH="1">
            <a:off x="6934200" y="2667000"/>
            <a:ext cx="685800" cy="1219200"/>
          </a:xfrm>
          <a:prstGeom prst="line">
            <a:avLst/>
          </a:prstGeom>
          <a:noFill/>
          <a:ln w="9525">
            <a:solidFill>
              <a:schemeClr val="tx1"/>
            </a:solidFill>
            <a:round/>
            <a:headEnd/>
            <a:tailEnd/>
          </a:ln>
        </p:spPr>
        <p:txBody>
          <a:bodyPr wrap="none" anchor="ctr"/>
          <a:lstStyle/>
          <a:p>
            <a:endParaRPr lang="en-US"/>
          </a:p>
        </p:txBody>
      </p:sp>
      <p:sp>
        <p:nvSpPr>
          <p:cNvPr id="26659" name="Line 37"/>
          <p:cNvSpPr>
            <a:spLocks noChangeShapeType="1"/>
          </p:cNvSpPr>
          <p:nvPr/>
        </p:nvSpPr>
        <p:spPr bwMode="auto">
          <a:xfrm>
            <a:off x="7696200" y="2667000"/>
            <a:ext cx="0" cy="1905000"/>
          </a:xfrm>
          <a:prstGeom prst="line">
            <a:avLst/>
          </a:prstGeom>
          <a:noFill/>
          <a:ln w="9525">
            <a:solidFill>
              <a:schemeClr val="tx1"/>
            </a:solidFill>
            <a:round/>
            <a:headEnd/>
            <a:tailEnd/>
          </a:ln>
        </p:spPr>
        <p:txBody>
          <a:bodyPr wrap="none" anchor="ctr"/>
          <a:lstStyle/>
          <a:p>
            <a:endParaRPr lang="en-US"/>
          </a:p>
        </p:txBody>
      </p:sp>
      <p:sp>
        <p:nvSpPr>
          <p:cNvPr id="26660" name="Line 38"/>
          <p:cNvSpPr>
            <a:spLocks noChangeShapeType="1"/>
          </p:cNvSpPr>
          <p:nvPr/>
        </p:nvSpPr>
        <p:spPr bwMode="auto">
          <a:xfrm flipH="1">
            <a:off x="8458200" y="3429000"/>
            <a:ext cx="762000" cy="457200"/>
          </a:xfrm>
          <a:prstGeom prst="line">
            <a:avLst/>
          </a:prstGeom>
          <a:noFill/>
          <a:ln w="9525">
            <a:solidFill>
              <a:schemeClr val="tx1"/>
            </a:solidFill>
            <a:round/>
            <a:headEnd/>
            <a:tailEnd/>
          </a:ln>
        </p:spPr>
        <p:txBody>
          <a:bodyPr wrap="none" anchor="ctr"/>
          <a:lstStyle/>
          <a:p>
            <a:endParaRPr lang="en-US"/>
          </a:p>
        </p:txBody>
      </p:sp>
      <p:sp>
        <p:nvSpPr>
          <p:cNvPr id="26661" name="Line 39"/>
          <p:cNvSpPr>
            <a:spLocks noChangeShapeType="1"/>
          </p:cNvSpPr>
          <p:nvPr/>
        </p:nvSpPr>
        <p:spPr bwMode="auto">
          <a:xfrm>
            <a:off x="9296400" y="3429000"/>
            <a:ext cx="0" cy="1143000"/>
          </a:xfrm>
          <a:prstGeom prst="line">
            <a:avLst/>
          </a:prstGeom>
          <a:noFill/>
          <a:ln w="9525">
            <a:solidFill>
              <a:schemeClr val="tx1"/>
            </a:solidFill>
            <a:round/>
            <a:headEnd/>
            <a:tailEnd/>
          </a:ln>
        </p:spPr>
        <p:txBody>
          <a:bodyPr wrap="none" anchor="ctr"/>
          <a:lstStyle/>
          <a:p>
            <a:endParaRPr lang="en-US"/>
          </a:p>
        </p:txBody>
      </p:sp>
      <p:sp>
        <p:nvSpPr>
          <p:cNvPr id="26662" name="Line 40"/>
          <p:cNvSpPr>
            <a:spLocks noChangeShapeType="1"/>
          </p:cNvSpPr>
          <p:nvPr/>
        </p:nvSpPr>
        <p:spPr bwMode="auto">
          <a:xfrm>
            <a:off x="9372600" y="3429000"/>
            <a:ext cx="762000" cy="457200"/>
          </a:xfrm>
          <a:prstGeom prst="line">
            <a:avLst/>
          </a:prstGeom>
          <a:noFill/>
          <a:ln w="9525">
            <a:solidFill>
              <a:schemeClr val="tx1"/>
            </a:solidFill>
            <a:round/>
            <a:headEnd/>
            <a:tailEnd/>
          </a:ln>
        </p:spPr>
        <p:txBody>
          <a:bodyPr wrap="none" anchor="ctr"/>
          <a:lstStyle/>
          <a:p>
            <a:endParaRPr lang="en-US"/>
          </a:p>
        </p:txBody>
      </p:sp>
      <p:sp>
        <p:nvSpPr>
          <p:cNvPr id="26663" name="Line 41"/>
          <p:cNvSpPr>
            <a:spLocks noChangeShapeType="1"/>
          </p:cNvSpPr>
          <p:nvPr/>
        </p:nvSpPr>
        <p:spPr bwMode="auto">
          <a:xfrm>
            <a:off x="10134600" y="4191000"/>
            <a:ext cx="0" cy="381000"/>
          </a:xfrm>
          <a:prstGeom prst="line">
            <a:avLst/>
          </a:prstGeom>
          <a:noFill/>
          <a:ln w="9525">
            <a:solidFill>
              <a:schemeClr val="tx1"/>
            </a:solidFill>
            <a:round/>
            <a:headEnd/>
            <a:tailEnd/>
          </a:ln>
        </p:spPr>
        <p:txBody>
          <a:bodyPr wrap="none" anchor="ctr"/>
          <a:lstStyle/>
          <a:p>
            <a:endParaRPr lang="en-US"/>
          </a:p>
        </p:txBody>
      </p:sp>
      <p:sp>
        <p:nvSpPr>
          <p:cNvPr id="26664" name="Line 42"/>
          <p:cNvSpPr>
            <a:spLocks noChangeShapeType="1"/>
          </p:cNvSpPr>
          <p:nvPr/>
        </p:nvSpPr>
        <p:spPr bwMode="auto">
          <a:xfrm>
            <a:off x="6781800" y="4191000"/>
            <a:ext cx="0" cy="381000"/>
          </a:xfrm>
          <a:prstGeom prst="line">
            <a:avLst/>
          </a:prstGeom>
          <a:noFill/>
          <a:ln w="9525">
            <a:solidFill>
              <a:schemeClr val="tx1"/>
            </a:solidFill>
            <a:round/>
            <a:headEnd/>
            <a:tailEnd/>
          </a:ln>
        </p:spPr>
        <p:txBody>
          <a:bodyPr wrap="none" anchor="ctr"/>
          <a:lstStyle/>
          <a:p>
            <a:endParaRPr lang="en-US"/>
          </a:p>
        </p:txBody>
      </p:sp>
      <p:sp>
        <p:nvSpPr>
          <p:cNvPr id="26665" name="Line 44"/>
          <p:cNvSpPr>
            <a:spLocks noChangeShapeType="1"/>
          </p:cNvSpPr>
          <p:nvPr/>
        </p:nvSpPr>
        <p:spPr bwMode="auto">
          <a:xfrm>
            <a:off x="8458200" y="4191000"/>
            <a:ext cx="0" cy="381000"/>
          </a:xfrm>
          <a:prstGeom prst="line">
            <a:avLst/>
          </a:prstGeom>
          <a:no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145410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Practice</a:t>
            </a:r>
          </a:p>
        </p:txBody>
      </p:sp>
      <p:sp>
        <p:nvSpPr>
          <p:cNvPr id="4" name="Content Placeholder 3"/>
          <p:cNvSpPr>
            <a:spLocks noGrp="1"/>
          </p:cNvSpPr>
          <p:nvPr>
            <p:ph idx="1"/>
          </p:nvPr>
        </p:nvSpPr>
        <p:spPr/>
        <p:txBody>
          <a:bodyPr>
            <a:normAutofit/>
          </a:bodyPr>
          <a:lstStyle/>
          <a:p>
            <a:r>
              <a:rPr lang="en-US" dirty="0"/>
              <a:t>Show that the following grammar is ambiguous: (Find out strings and two parse trees)</a:t>
            </a:r>
          </a:p>
          <a:p>
            <a:pPr>
              <a:buNone/>
            </a:pPr>
            <a:endParaRPr lang="en-US" dirty="0"/>
          </a:p>
          <a:p>
            <a:pPr>
              <a:buNone/>
            </a:pPr>
            <a:r>
              <a:rPr lang="en-US" dirty="0"/>
              <a:t>   1)   S</a:t>
            </a:r>
            <a:r>
              <a:rPr lang="en-US" dirty="0">
                <a:sym typeface="Wingdings" pitchFamily="2" charset="2"/>
              </a:rPr>
              <a:t> AB | </a:t>
            </a:r>
            <a:r>
              <a:rPr lang="en-US" dirty="0" err="1">
                <a:sym typeface="Wingdings" pitchFamily="2" charset="2"/>
              </a:rPr>
              <a:t>aaB</a:t>
            </a:r>
            <a:r>
              <a:rPr lang="en-US" dirty="0">
                <a:sym typeface="Wingdings" pitchFamily="2" charset="2"/>
              </a:rPr>
              <a:t>                2) S a | </a:t>
            </a:r>
            <a:r>
              <a:rPr lang="en-US" dirty="0" err="1">
                <a:sym typeface="Wingdings" pitchFamily="2" charset="2"/>
              </a:rPr>
              <a:t>abSb</a:t>
            </a:r>
            <a:r>
              <a:rPr lang="en-US" dirty="0">
                <a:sym typeface="Wingdings" pitchFamily="2" charset="2"/>
              </a:rPr>
              <a:t> |</a:t>
            </a:r>
            <a:r>
              <a:rPr lang="en-US" dirty="0" err="1">
                <a:sym typeface="Wingdings" pitchFamily="2" charset="2"/>
              </a:rPr>
              <a:t>aAb</a:t>
            </a:r>
            <a:endParaRPr lang="en-US" dirty="0">
              <a:sym typeface="Wingdings" pitchFamily="2" charset="2"/>
            </a:endParaRPr>
          </a:p>
          <a:p>
            <a:pPr>
              <a:buNone/>
            </a:pPr>
            <a:r>
              <a:rPr lang="en-US" dirty="0">
                <a:sym typeface="Wingdings" pitchFamily="2" charset="2"/>
              </a:rPr>
              <a:t>          A a | </a:t>
            </a:r>
            <a:r>
              <a:rPr lang="en-US" dirty="0" err="1">
                <a:sym typeface="Wingdings" pitchFamily="2" charset="2"/>
              </a:rPr>
              <a:t>Aa</a:t>
            </a:r>
            <a:r>
              <a:rPr lang="en-US" dirty="0">
                <a:sym typeface="Wingdings" pitchFamily="2" charset="2"/>
              </a:rPr>
              <a:t>			    A </a:t>
            </a:r>
            <a:r>
              <a:rPr lang="en-US" dirty="0" err="1">
                <a:sym typeface="Wingdings" pitchFamily="2" charset="2"/>
              </a:rPr>
              <a:t>bS</a:t>
            </a:r>
            <a:r>
              <a:rPr lang="en-US" dirty="0">
                <a:sym typeface="Wingdings" pitchFamily="2" charset="2"/>
              </a:rPr>
              <a:t> | </a:t>
            </a:r>
            <a:r>
              <a:rPr lang="en-US" dirty="0" err="1">
                <a:sym typeface="Wingdings" pitchFamily="2" charset="2"/>
              </a:rPr>
              <a:t>aAAb</a:t>
            </a:r>
            <a:endParaRPr lang="en-US" dirty="0">
              <a:sym typeface="Wingdings" pitchFamily="2" charset="2"/>
            </a:endParaRPr>
          </a:p>
          <a:p>
            <a:pPr>
              <a:buNone/>
            </a:pPr>
            <a:r>
              <a:rPr lang="en-US" dirty="0">
                <a:sym typeface="Wingdings" pitchFamily="2" charset="2"/>
              </a:rPr>
              <a:t>          </a:t>
            </a:r>
            <a:r>
              <a:rPr lang="en-US" dirty="0" err="1">
                <a:sym typeface="Wingdings" pitchFamily="2" charset="2"/>
              </a:rPr>
              <a:t>Bb</a:t>
            </a:r>
            <a:endParaRPr lang="en-US" dirty="0">
              <a:sym typeface="Wingdings" pitchFamily="2" charset="2"/>
            </a:endParaRPr>
          </a:p>
          <a:p>
            <a:pPr>
              <a:buNone/>
            </a:pPr>
            <a:endParaRPr lang="en-US" dirty="0">
              <a:sym typeface="Wingdings" pitchFamily="2" charset="2"/>
            </a:endParaRPr>
          </a:p>
          <a:p>
            <a:pPr>
              <a:buNone/>
            </a:pPr>
            <a:r>
              <a:rPr lang="en-US" dirty="0">
                <a:sym typeface="Wingdings" pitchFamily="2" charset="2"/>
              </a:rPr>
              <a:t>   3)   S </a:t>
            </a:r>
            <a:r>
              <a:rPr lang="en-US" dirty="0" err="1">
                <a:sym typeface="Wingdings" pitchFamily="2" charset="2"/>
              </a:rPr>
              <a:t>aSb</a:t>
            </a:r>
            <a:r>
              <a:rPr lang="en-US" dirty="0">
                <a:sym typeface="Wingdings" pitchFamily="2" charset="2"/>
              </a:rPr>
              <a:t> | SS | </a:t>
            </a:r>
            <a:r>
              <a:rPr lang="el-GR" dirty="0"/>
              <a:t>ε</a:t>
            </a:r>
            <a:endParaRPr lang="en-US" dirty="0"/>
          </a:p>
        </p:txBody>
      </p:sp>
    </p:spTree>
    <p:extLst>
      <p:ext uri="{BB962C8B-B14F-4D97-AF65-F5344CB8AC3E}">
        <p14:creationId xmlns:p14="http://schemas.microsoft.com/office/powerpoint/2010/main" val="69743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8F08-4477-FD2A-435B-132F7DEA7199}"/>
              </a:ext>
            </a:extLst>
          </p:cNvPr>
          <p:cNvSpPr>
            <a:spLocks noGrp="1"/>
          </p:cNvSpPr>
          <p:nvPr>
            <p:ph type="title"/>
          </p:nvPr>
        </p:nvSpPr>
        <p:spPr/>
        <p:txBody>
          <a:bodyPr/>
          <a:lstStyle/>
          <a:p>
            <a:r>
              <a:rPr lang="en-US" dirty="0"/>
              <a:t>Practice</a:t>
            </a:r>
            <a:endParaRPr lang="en-PK" dirty="0"/>
          </a:p>
        </p:txBody>
      </p:sp>
      <p:sp>
        <p:nvSpPr>
          <p:cNvPr id="3" name="Content Placeholder 2">
            <a:extLst>
              <a:ext uri="{FF2B5EF4-FFF2-40B4-BE49-F238E27FC236}">
                <a16:creationId xmlns:a16="http://schemas.microsoft.com/office/drawing/2014/main" id="{C71AF0BE-ECDD-64D8-1969-EA72E28C350F}"/>
              </a:ext>
            </a:extLst>
          </p:cNvPr>
          <p:cNvSpPr>
            <a:spLocks noGrp="1"/>
          </p:cNvSpPr>
          <p:nvPr>
            <p:ph idx="1"/>
          </p:nvPr>
        </p:nvSpPr>
        <p:spPr/>
        <p:txBody>
          <a:bodyPr>
            <a:normAutofit/>
          </a:bodyPr>
          <a:lstStyle/>
          <a:p>
            <a:pPr marL="0" indent="0">
              <a:lnSpc>
                <a:spcPct val="107000"/>
              </a:lnSpc>
              <a:spcAft>
                <a:spcPts val="800"/>
              </a:spcAft>
              <a:buNone/>
            </a:pP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Q1. Show that following languages are not regular:</a:t>
            </a:r>
          </a:p>
          <a:p>
            <a:pPr marL="0" indent="0">
              <a:lnSpc>
                <a:spcPct val="107000"/>
              </a:lnSpc>
              <a:spcAft>
                <a:spcPts val="800"/>
              </a:spcAft>
              <a:buNone/>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             L= {0</a:t>
            </a:r>
            <a:r>
              <a:rPr lang="en-PK" sz="1800" kern="100" baseline="30000" dirty="0">
                <a:effectLst/>
                <a:latin typeface="Aptos" panose="020B0004020202020204" pitchFamily="34" charset="0"/>
                <a:ea typeface="Aptos" panose="020B0004020202020204" pitchFamily="34" charset="0"/>
                <a:cs typeface="Times New Roman" panose="02020603050405020304" pitchFamily="18" charset="0"/>
              </a:rPr>
              <a:t>n</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1</a:t>
            </a:r>
            <a:r>
              <a:rPr lang="en-PK" sz="1800" kern="100" baseline="30000" dirty="0">
                <a:effectLst/>
                <a:latin typeface="Aptos" panose="020B0004020202020204" pitchFamily="34" charset="0"/>
                <a:ea typeface="Aptos" panose="020B0004020202020204" pitchFamily="34" charset="0"/>
                <a:cs typeface="Times New Roman" panose="02020603050405020304" pitchFamily="18" charset="0"/>
              </a:rPr>
              <a:t>m</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0</a:t>
            </a:r>
            <a:r>
              <a:rPr lang="en-PK" sz="1800" kern="100" baseline="30000" dirty="0">
                <a:effectLst/>
                <a:latin typeface="Aptos" panose="020B0004020202020204" pitchFamily="34" charset="0"/>
                <a:ea typeface="Aptos" panose="020B0004020202020204" pitchFamily="34" charset="0"/>
                <a:cs typeface="Times New Roman" panose="02020603050405020304" pitchFamily="18" charset="0"/>
              </a:rPr>
              <a:t>n</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 m, n ≥ 0}</a:t>
            </a:r>
          </a:p>
          <a:p>
            <a:pPr marL="0" indent="0">
              <a:lnSpc>
                <a:spcPct val="107000"/>
              </a:lnSpc>
              <a:spcAft>
                <a:spcPts val="800"/>
              </a:spcAft>
              <a:buNone/>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Q2.  Give context-free grammars that generate following languages.</a:t>
            </a:r>
          </a:p>
          <a:p>
            <a:pPr marL="0" indent="0">
              <a:lnSpc>
                <a:spcPct val="107000"/>
              </a:lnSpc>
              <a:spcAft>
                <a:spcPts val="800"/>
              </a:spcAft>
              <a:buNone/>
            </a:pPr>
            <a:r>
              <a:rPr lang="en-PK" sz="1800" kern="100" dirty="0">
                <a:effectLst/>
                <a:latin typeface="Aptos" panose="020B0004020202020204" pitchFamily="34" charset="0"/>
                <a:ea typeface="Aptos" panose="020B0004020202020204" pitchFamily="34" charset="0"/>
                <a:cs typeface="Times New Roman" panose="02020603050405020304" pitchFamily="18" charset="0"/>
              </a:rPr>
              <a:t>            L= {w </a:t>
            </a:r>
            <a:r>
              <a:rPr lang="en-PK"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{a, b}</a:t>
            </a:r>
            <a:r>
              <a:rPr lang="en-PK" sz="1800" kern="100" dirty="0">
                <a:effectLst/>
                <a:latin typeface="Cambria Math" panose="02040503050406030204" pitchFamily="18" charset="0"/>
                <a:ea typeface="Aptos" panose="020B0004020202020204" pitchFamily="34" charset="0"/>
                <a:cs typeface="Cambria Math" panose="02040503050406030204" pitchFamily="18" charset="0"/>
              </a:rPr>
              <a:t>∗ </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w = </a:t>
            </a:r>
            <a:r>
              <a:rPr lang="en-PK" sz="1800" kern="100" dirty="0" err="1">
                <a:effectLst/>
                <a:latin typeface="Aptos" panose="020B0004020202020204" pitchFamily="34" charset="0"/>
                <a:ea typeface="Aptos" panose="020B0004020202020204" pitchFamily="34" charset="0"/>
                <a:cs typeface="Times New Roman" panose="02020603050405020304" pitchFamily="18" charset="0"/>
              </a:rPr>
              <a:t>w</a:t>
            </a:r>
            <a:r>
              <a:rPr lang="en-PK" sz="1800" kern="100" baseline="30000" dirty="0" err="1">
                <a:effectLst/>
                <a:latin typeface="Aptos" panose="020B0004020202020204" pitchFamily="34" charset="0"/>
                <a:ea typeface="Aptos" panose="020B0004020202020204" pitchFamily="34" charset="0"/>
                <a:cs typeface="Times New Roman" panose="02020603050405020304" pitchFamily="18" charset="0"/>
              </a:rPr>
              <a:t>rev</a:t>
            </a:r>
            <a:r>
              <a:rPr lang="en-PK" sz="1800" kern="100" dirty="0">
                <a:effectLst/>
                <a:latin typeface="Aptos" panose="020B0004020202020204" pitchFamily="34" charset="0"/>
                <a:ea typeface="Aptos" panose="020B0004020202020204" pitchFamily="34" charset="0"/>
                <a:cs typeface="Times New Roman" panose="02020603050405020304" pitchFamily="18" charset="0"/>
              </a:rPr>
              <a:t> and |w| is even}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Q3.</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 NFA for the following languages:</a:t>
            </a:r>
            <a:endParaRPr lang="en-PK" sz="1800" dirty="0">
              <a:effectLst/>
              <a:latin typeface="Times New Roman" panose="02020603050405020304" pitchFamily="18" charset="0"/>
              <a:ea typeface="Times New Roman" panose="02020603050405020304" pitchFamily="18" charset="0"/>
            </a:endParaRPr>
          </a:p>
          <a:p>
            <a:pPr marL="800100" lvl="1" indent="-342900">
              <a:buFont typeface="+mj-lt"/>
              <a:buAutoNum type="alphaLcPeriod"/>
            </a:pPr>
            <a:r>
              <a:rPr lang="en-US" sz="1600" dirty="0">
                <a:effectLst/>
                <a:latin typeface="Book Antiqua" panose="02040602050305030304" pitchFamily="18" charset="0"/>
                <a:ea typeface="Times New Roman" panose="02020603050405020304" pitchFamily="18" charset="0"/>
              </a:rPr>
              <a:t>L={ w | </a:t>
            </a:r>
            <a:r>
              <a:rPr lang="en-US" sz="1600" dirty="0" err="1">
                <a:effectLst/>
                <a:latin typeface="Book Antiqua" panose="02040602050305030304" pitchFamily="18" charset="0"/>
                <a:ea typeface="Times New Roman" panose="02020603050405020304" pitchFamily="18" charset="0"/>
              </a:rPr>
              <a:t>n</a:t>
            </a:r>
            <a:r>
              <a:rPr lang="en-US" sz="1600" baseline="-25000" dirty="0" err="1">
                <a:effectLst/>
                <a:latin typeface="Book Antiqua" panose="02040602050305030304" pitchFamily="18" charset="0"/>
                <a:ea typeface="Times New Roman" panose="02020603050405020304" pitchFamily="18" charset="0"/>
              </a:rPr>
              <a:t>a</a:t>
            </a:r>
            <a:r>
              <a:rPr lang="en-US" sz="1600" baseline="-25000" dirty="0">
                <a:effectLst/>
                <a:latin typeface="Book Antiqua" panose="02040602050305030304" pitchFamily="18" charset="0"/>
                <a:ea typeface="Times New Roman" panose="02020603050405020304" pitchFamily="18" charset="0"/>
              </a:rPr>
              <a:t> </a:t>
            </a:r>
            <a:r>
              <a:rPr lang="en-US" sz="1600" dirty="0">
                <a:effectLst/>
                <a:latin typeface="Book Antiqua" panose="02040602050305030304" pitchFamily="18" charset="0"/>
                <a:ea typeface="Times New Roman" panose="02020603050405020304" pitchFamily="18" charset="0"/>
              </a:rPr>
              <a:t>(w) =2 and </a:t>
            </a:r>
            <a:r>
              <a:rPr lang="en-US" sz="1600" dirty="0" err="1">
                <a:effectLst/>
                <a:latin typeface="Book Antiqua" panose="02040602050305030304" pitchFamily="18" charset="0"/>
                <a:ea typeface="Times New Roman" panose="02020603050405020304" pitchFamily="18" charset="0"/>
              </a:rPr>
              <a:t>n</a:t>
            </a:r>
            <a:r>
              <a:rPr lang="en-US" sz="1600" baseline="-25000" dirty="0" err="1">
                <a:effectLst/>
                <a:latin typeface="Book Antiqua" panose="02040602050305030304" pitchFamily="18" charset="0"/>
                <a:ea typeface="Times New Roman" panose="02020603050405020304" pitchFamily="18" charset="0"/>
              </a:rPr>
              <a:t>b</a:t>
            </a:r>
            <a:r>
              <a:rPr lang="en-US" sz="1600" baseline="-25000" dirty="0">
                <a:effectLst/>
                <a:latin typeface="Book Antiqua" panose="02040602050305030304" pitchFamily="18" charset="0"/>
                <a:ea typeface="Times New Roman" panose="02020603050405020304" pitchFamily="18" charset="0"/>
              </a:rPr>
              <a:t> </a:t>
            </a:r>
            <a:r>
              <a:rPr lang="en-US" sz="1600" dirty="0">
                <a:effectLst/>
                <a:latin typeface="Book Antiqua" panose="02040602050305030304" pitchFamily="18" charset="0"/>
                <a:ea typeface="Times New Roman" panose="02020603050405020304" pitchFamily="18" charset="0"/>
              </a:rPr>
              <a:t>(w)&gt;2 , w Є (</a:t>
            </a:r>
            <a:r>
              <a:rPr lang="en-US" sz="1600" dirty="0" err="1">
                <a:effectLst/>
                <a:latin typeface="Book Antiqua" panose="02040602050305030304" pitchFamily="18" charset="0"/>
                <a:ea typeface="Times New Roman" panose="02020603050405020304" pitchFamily="18" charset="0"/>
              </a:rPr>
              <a:t>a,b</a:t>
            </a:r>
            <a:r>
              <a:rPr lang="en-US" sz="1600" dirty="0">
                <a:effectLst/>
                <a:latin typeface="Book Antiqua" panose="02040602050305030304" pitchFamily="18" charset="0"/>
                <a:ea typeface="Times New Roman" panose="02020603050405020304" pitchFamily="18" charset="0"/>
              </a:rPr>
              <a:t>)* }</a:t>
            </a:r>
            <a:endParaRPr lang="en-PK" sz="1600" dirty="0">
              <a:effectLst/>
              <a:latin typeface="Times New Roman" panose="02020603050405020304" pitchFamily="18" charset="0"/>
              <a:ea typeface="Times New Roman" panose="02020603050405020304" pitchFamily="18" charset="0"/>
            </a:endParaRPr>
          </a:p>
          <a:p>
            <a:pPr marL="800100" lvl="1" indent="-342900">
              <a:buFont typeface="+mj-lt"/>
              <a:buAutoNum type="alphaLcPeriod"/>
            </a:pPr>
            <a:r>
              <a:rPr lang="en-US" sz="1600" dirty="0">
                <a:effectLst/>
                <a:latin typeface="Book Antiqua" panose="02040602050305030304" pitchFamily="18" charset="0"/>
                <a:ea typeface="Times New Roman" panose="02020603050405020304" pitchFamily="18" charset="0"/>
              </a:rPr>
              <a:t>Language over </a:t>
            </a:r>
            <a:r>
              <a:rPr lang="en-US" sz="1600" b="1" dirty="0">
                <a:effectLst/>
                <a:latin typeface="Book Antiqua" panose="02040602050305030304" pitchFamily="18" charset="0"/>
                <a:ea typeface="Times New Roman" panose="02020603050405020304" pitchFamily="18" charset="0"/>
              </a:rPr>
              <a:t>Σ = {</a:t>
            </a:r>
            <a:r>
              <a:rPr lang="en-US" sz="1600" b="1" dirty="0" err="1">
                <a:effectLst/>
                <a:latin typeface="Book Antiqua" panose="02040602050305030304" pitchFamily="18" charset="0"/>
                <a:ea typeface="Times New Roman" panose="02020603050405020304" pitchFamily="18" charset="0"/>
              </a:rPr>
              <a:t>a,b</a:t>
            </a:r>
            <a:r>
              <a:rPr lang="en-US" sz="1600" b="1" dirty="0">
                <a:effectLst/>
                <a:latin typeface="Book Antiqua" panose="02040602050305030304" pitchFamily="18" charset="0"/>
                <a:ea typeface="Times New Roman" panose="02020603050405020304" pitchFamily="18" charset="0"/>
              </a:rPr>
              <a:t>}</a:t>
            </a:r>
            <a:r>
              <a:rPr lang="en-US" sz="1600" dirty="0">
                <a:effectLst/>
                <a:latin typeface="Book Antiqua" panose="02040602050305030304" pitchFamily="18" charset="0"/>
                <a:ea typeface="Times New Roman" panose="02020603050405020304" pitchFamily="18" charset="0"/>
              </a:rPr>
              <a:t> that does not contain </a:t>
            </a:r>
            <a:r>
              <a:rPr lang="en-US" sz="1600" b="1" dirty="0" err="1">
                <a:effectLst/>
                <a:latin typeface="Book Antiqua" panose="02040602050305030304" pitchFamily="18" charset="0"/>
                <a:ea typeface="Times New Roman" panose="02020603050405020304" pitchFamily="18" charset="0"/>
              </a:rPr>
              <a:t>aaa</a:t>
            </a:r>
            <a:r>
              <a:rPr lang="en-US" sz="1600" b="1" dirty="0">
                <a:effectLst/>
                <a:latin typeface="Book Antiqua" panose="02040602050305030304" pitchFamily="18" charset="0"/>
                <a:ea typeface="Times New Roman" panose="02020603050405020304" pitchFamily="18" charset="0"/>
              </a:rPr>
              <a:t> </a:t>
            </a:r>
            <a:r>
              <a:rPr lang="en-US" sz="1600" dirty="0">
                <a:effectLst/>
                <a:latin typeface="Book Antiqua" panose="02040602050305030304" pitchFamily="18" charset="0"/>
                <a:ea typeface="Times New Roman" panose="02020603050405020304" pitchFamily="18" charset="0"/>
              </a:rPr>
              <a:t>as a substring</a:t>
            </a:r>
            <a:endParaRPr lang="en-PK" sz="16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364061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8D7B-1C69-58FC-A302-9707738A39F7}"/>
              </a:ext>
            </a:extLst>
          </p:cNvPr>
          <p:cNvSpPr>
            <a:spLocks noGrp="1"/>
          </p:cNvSpPr>
          <p:nvPr>
            <p:ph type="title"/>
          </p:nvPr>
        </p:nvSpPr>
        <p:spPr/>
        <p:txBody>
          <a:bodyPr/>
          <a:lstStyle/>
          <a:p>
            <a:r>
              <a:rPr lang="en-US" dirty="0"/>
              <a:t>Practice</a:t>
            </a:r>
            <a:endParaRPr lang="en-PK" dirty="0"/>
          </a:p>
        </p:txBody>
      </p:sp>
      <p:sp>
        <p:nvSpPr>
          <p:cNvPr id="3" name="Content Placeholder 2">
            <a:extLst>
              <a:ext uri="{FF2B5EF4-FFF2-40B4-BE49-F238E27FC236}">
                <a16:creationId xmlns:a16="http://schemas.microsoft.com/office/drawing/2014/main" id="{60D75375-09FB-32D7-E44A-421B182F891C}"/>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Times New Roman" panose="02020603050405020304" pitchFamily="18" charset="0"/>
              </a:rPr>
              <a:t>Q4. Consider the language F= {a</a:t>
            </a:r>
            <a:r>
              <a:rPr lang="en-US" sz="1800" baseline="30000" dirty="0">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t>
            </a:r>
            <a:r>
              <a:rPr lang="en-US" sz="1800" baseline="30000" dirty="0" err="1">
                <a:effectLst/>
                <a:latin typeface="Times New Roman" panose="02020603050405020304" pitchFamily="18" charset="0"/>
                <a:ea typeface="Times New Roman" panose="02020603050405020304" pitchFamily="18" charset="0"/>
              </a:rPr>
              <a:t>j</a:t>
            </a:r>
            <a:r>
              <a:rPr lang="en-US" sz="1800" dirty="0">
                <a:effectLst/>
                <a:latin typeface="Times New Roman" panose="02020603050405020304" pitchFamily="18" charset="0"/>
                <a:ea typeface="Times New Roman" panose="02020603050405020304" pitchFamily="18" charset="0"/>
              </a:rPr>
              <a:t> c</a:t>
            </a:r>
            <a:r>
              <a:rPr lang="en-US" sz="1800" baseline="30000" dirty="0">
                <a:effectLst/>
                <a:latin typeface="Times New Roman" panose="02020603050405020304" pitchFamily="18" charset="0"/>
                <a:ea typeface="Times New Roman" panose="02020603050405020304" pitchFamily="18" charset="0"/>
              </a:rPr>
              <a:t>k</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i,j,k</a:t>
            </a:r>
            <a:r>
              <a:rPr lang="en-US" sz="1800" dirty="0">
                <a:effectLst/>
                <a:latin typeface="Times New Roman" panose="02020603050405020304" pitchFamily="18" charset="0"/>
                <a:ea typeface="Times New Roman" panose="02020603050405020304" pitchFamily="18" charset="0"/>
              </a:rPr>
              <a:t> &gt;=0 if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=1 then j=k}</a:t>
            </a:r>
            <a:endParaRPr lang="en-PK" sz="1800" dirty="0">
              <a:effectLst/>
              <a:latin typeface="Times New Roman" panose="02020603050405020304" pitchFamily="18" charset="0"/>
              <a:ea typeface="Times New Roman" panose="02020603050405020304" pitchFamily="18" charset="0"/>
            </a:endParaRPr>
          </a:p>
          <a:p>
            <a:pPr marL="800100" lvl="1" indent="-342900">
              <a:buFont typeface="+mj-lt"/>
              <a:buAutoNum type="alphaLcParenR"/>
            </a:pPr>
            <a:r>
              <a:rPr lang="en-US" sz="1600" dirty="0">
                <a:effectLst/>
                <a:latin typeface="Times New Roman" panose="02020603050405020304" pitchFamily="18" charset="0"/>
                <a:ea typeface="Times New Roman" panose="02020603050405020304" pitchFamily="18" charset="0"/>
              </a:rPr>
              <a:t>Show that F is not regular</a:t>
            </a:r>
            <a:endParaRPr lang="en-PK" sz="1600" dirty="0">
              <a:effectLst/>
              <a:latin typeface="Times New Roman" panose="02020603050405020304" pitchFamily="18" charset="0"/>
              <a:ea typeface="Times New Roman" panose="02020603050405020304" pitchFamily="18" charset="0"/>
            </a:endParaRPr>
          </a:p>
          <a:p>
            <a:pPr marL="800100" lvl="1" indent="-342900">
              <a:buFont typeface="+mj-lt"/>
              <a:buAutoNum type="alphaLcParenR"/>
            </a:pPr>
            <a:r>
              <a:rPr lang="en-US" sz="1600" dirty="0">
                <a:effectLst/>
                <a:latin typeface="Times New Roman" panose="02020603050405020304" pitchFamily="18" charset="0"/>
                <a:ea typeface="Times New Roman" panose="02020603050405020304" pitchFamily="18" charset="0"/>
              </a:rPr>
              <a:t>Although F acts like a Non Regular language can you give an example where it acts like a Regular Language.</a:t>
            </a:r>
            <a:endParaRPr lang="en-PK" sz="1600" dirty="0">
              <a:effectLst/>
              <a:latin typeface="Times New Roman" panose="02020603050405020304" pitchFamily="18" charset="0"/>
              <a:ea typeface="Times New Roman" panose="02020603050405020304" pitchFamily="18" charset="0"/>
            </a:endParaRPr>
          </a:p>
          <a:p>
            <a:endParaRPr lang="en-US" dirty="0"/>
          </a:p>
          <a:p>
            <a:pPr marL="0" indent="0" algn="just">
              <a:buNone/>
            </a:pPr>
            <a:r>
              <a:rPr lang="en-US" sz="1600" dirty="0"/>
              <a:t>Q5.</a:t>
            </a:r>
            <a:r>
              <a:rPr lang="en-US" dirty="0"/>
              <a:t> </a:t>
            </a:r>
            <a:r>
              <a:rPr lang="en-US" sz="1800" dirty="0">
                <a:effectLst/>
                <a:latin typeface="Times New Roman" panose="02020603050405020304" pitchFamily="18" charset="0"/>
                <a:ea typeface="Times New Roman" panose="02020603050405020304" pitchFamily="18" charset="0"/>
              </a:rPr>
              <a:t>Write Regular Expressions for the following:                                                  </a:t>
            </a:r>
            <a:r>
              <a:rPr lang="en-US" sz="1800" b="1" dirty="0">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800100" lvl="1" indent="-342900" algn="just">
              <a:buFont typeface="+mj-lt"/>
              <a:buAutoNum type="alphaLcParenR"/>
              <a:tabLst>
                <a:tab pos="914400" algn="l"/>
              </a:tabLst>
            </a:pPr>
            <a:r>
              <a:rPr lang="en-US" sz="1600" dirty="0">
                <a:effectLst/>
                <a:latin typeface="Times New Roman" panose="02020603050405020304" pitchFamily="18" charset="0"/>
                <a:ea typeface="Times New Roman" panose="02020603050405020304" pitchFamily="18" charset="0"/>
              </a:rPr>
              <a:t>All strings with an even number of b’s</a:t>
            </a:r>
            <a:endParaRPr lang="en-PK" sz="1600" dirty="0">
              <a:effectLst/>
              <a:latin typeface="Times New Roman" panose="02020603050405020304" pitchFamily="18" charset="0"/>
              <a:ea typeface="Times New Roman" panose="02020603050405020304" pitchFamily="18" charset="0"/>
            </a:endParaRPr>
          </a:p>
          <a:p>
            <a:pPr marL="800100" lvl="1" indent="-342900" algn="just">
              <a:buFont typeface="+mj-lt"/>
              <a:buAutoNum type="alphaLcParenR"/>
              <a:tabLst>
                <a:tab pos="914400" algn="l"/>
              </a:tabLst>
            </a:pPr>
            <a:r>
              <a:rPr lang="en-US" sz="1600" dirty="0">
                <a:effectLst/>
                <a:latin typeface="Times New Roman" panose="02020603050405020304" pitchFamily="18" charset="0"/>
                <a:ea typeface="Times New Roman" panose="02020603050405020304" pitchFamily="18" charset="0"/>
              </a:rPr>
              <a:t>All strings ending in 0’s and containing at least a single </a:t>
            </a:r>
            <a:r>
              <a:rPr lang="en-US" sz="1600" b="1" dirty="0">
                <a:effectLst/>
                <a:latin typeface="Times New Roman" panose="02020603050405020304" pitchFamily="18" charset="0"/>
                <a:ea typeface="Times New Roman" panose="02020603050405020304" pitchFamily="18" charset="0"/>
              </a:rPr>
              <a:t>110</a:t>
            </a:r>
            <a:endParaRPr lang="en-PK" sz="1600" dirty="0">
              <a:effectLst/>
              <a:latin typeface="Times New Roman" panose="02020603050405020304" pitchFamily="18" charset="0"/>
              <a:ea typeface="Times New Roman" panose="02020603050405020304" pitchFamily="18" charset="0"/>
            </a:endParaRPr>
          </a:p>
          <a:p>
            <a:pPr marL="0" indent="0">
              <a:buNone/>
            </a:pPr>
            <a:endParaRPr lang="en-PK" dirty="0"/>
          </a:p>
        </p:txBody>
      </p:sp>
    </p:spTree>
    <p:extLst>
      <p:ext uri="{BB962C8B-B14F-4D97-AF65-F5344CB8AC3E}">
        <p14:creationId xmlns:p14="http://schemas.microsoft.com/office/powerpoint/2010/main" val="25027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C84D7609-30C5-43AE-B568-748CFE7FD2C8}" type="slidenum">
              <a:rPr lang="en-US"/>
              <a:pPr/>
              <a:t>3</a:t>
            </a:fld>
            <a:endParaRPr lang="en-US"/>
          </a:p>
        </p:txBody>
      </p:sp>
      <p:sp>
        <p:nvSpPr>
          <p:cNvPr id="20483" name="Rectangle 2"/>
          <p:cNvSpPr>
            <a:spLocks noGrp="1" noChangeArrowheads="1"/>
          </p:cNvSpPr>
          <p:nvPr>
            <p:ph type="title"/>
          </p:nvPr>
        </p:nvSpPr>
        <p:spPr/>
        <p:txBody>
          <a:bodyPr/>
          <a:lstStyle/>
          <a:p>
            <a:pPr eaLnBrk="1" hangingPunct="1"/>
            <a:r>
              <a:rPr lang="en-US" dirty="0"/>
              <a:t>Example Grammar</a:t>
            </a:r>
          </a:p>
        </p:txBody>
      </p:sp>
      <p:sp>
        <p:nvSpPr>
          <p:cNvPr id="20484" name="Text Box 3"/>
          <p:cNvSpPr txBox="1">
            <a:spLocks noChangeArrowheads="1"/>
          </p:cNvSpPr>
          <p:nvPr/>
        </p:nvSpPr>
        <p:spPr bwMode="auto">
          <a:xfrm>
            <a:off x="3429001" y="3821668"/>
            <a:ext cx="2085699" cy="369332"/>
          </a:xfrm>
          <a:prstGeom prst="rect">
            <a:avLst/>
          </a:prstGeom>
          <a:noFill/>
          <a:ln w="9525">
            <a:noFill/>
            <a:miter lim="800000"/>
            <a:headEnd/>
            <a:tailEnd/>
          </a:ln>
        </p:spPr>
        <p:txBody>
          <a:bodyPr wrap="none">
            <a:spAutoFit/>
          </a:bodyPr>
          <a:lstStyle/>
          <a:p>
            <a:r>
              <a:rPr lang="en-US" i="1" dirty="0" err="1">
                <a:sym typeface="Symbol" charset="2"/>
              </a:rPr>
              <a:t>expr</a:t>
            </a:r>
            <a:r>
              <a:rPr lang="en-US" dirty="0">
                <a:sym typeface="Symbol" charset="2"/>
              </a:rPr>
              <a:t> </a:t>
            </a:r>
            <a:r>
              <a:rPr lang="en-US" i="1" dirty="0" err="1">
                <a:sym typeface="Symbol" charset="2"/>
              </a:rPr>
              <a:t>expr</a:t>
            </a:r>
            <a:r>
              <a:rPr lang="en-US" dirty="0">
                <a:sym typeface="Symbol" charset="2"/>
              </a:rPr>
              <a:t>  op </a:t>
            </a:r>
            <a:r>
              <a:rPr lang="en-US" dirty="0" err="1">
                <a:sym typeface="Symbol" charset="2"/>
              </a:rPr>
              <a:t>expr</a:t>
            </a:r>
            <a:endParaRPr lang="en-US" dirty="0"/>
          </a:p>
        </p:txBody>
      </p:sp>
      <p:sp>
        <p:nvSpPr>
          <p:cNvPr id="20485" name="Text Box 4"/>
          <p:cNvSpPr txBox="1">
            <a:spLocks noChangeArrowheads="1"/>
          </p:cNvSpPr>
          <p:nvPr/>
        </p:nvSpPr>
        <p:spPr bwMode="auto">
          <a:xfrm>
            <a:off x="3429001" y="4267200"/>
            <a:ext cx="1432893" cy="369332"/>
          </a:xfrm>
          <a:prstGeom prst="rect">
            <a:avLst/>
          </a:prstGeom>
          <a:noFill/>
          <a:ln w="9525">
            <a:noFill/>
            <a:miter lim="800000"/>
            <a:headEnd/>
            <a:tailEnd/>
          </a:ln>
        </p:spPr>
        <p:txBody>
          <a:bodyPr wrap="none">
            <a:spAutoFit/>
          </a:bodyPr>
          <a:lstStyle/>
          <a:p>
            <a:r>
              <a:rPr lang="en-US" dirty="0" err="1"/>
              <a:t>expr</a:t>
            </a:r>
            <a:r>
              <a:rPr lang="en-US" dirty="0"/>
              <a:t> </a:t>
            </a:r>
            <a:r>
              <a:rPr lang="en-US" dirty="0">
                <a:sym typeface="Symbol" charset="2"/>
              </a:rPr>
              <a:t>(</a:t>
            </a:r>
            <a:r>
              <a:rPr lang="en-US" dirty="0" err="1">
                <a:sym typeface="Symbol" charset="2"/>
              </a:rPr>
              <a:t>expr</a:t>
            </a:r>
            <a:r>
              <a:rPr lang="en-US" dirty="0">
                <a:sym typeface="Symbol" charset="2"/>
              </a:rPr>
              <a:t>)</a:t>
            </a:r>
            <a:endParaRPr lang="en-US" dirty="0"/>
          </a:p>
        </p:txBody>
      </p:sp>
      <p:sp>
        <p:nvSpPr>
          <p:cNvPr id="20486" name="Text Box 5"/>
          <p:cNvSpPr txBox="1">
            <a:spLocks noChangeArrowheads="1"/>
          </p:cNvSpPr>
          <p:nvPr/>
        </p:nvSpPr>
        <p:spPr bwMode="auto">
          <a:xfrm>
            <a:off x="3429001" y="4724400"/>
            <a:ext cx="1404295" cy="369332"/>
          </a:xfrm>
          <a:prstGeom prst="rect">
            <a:avLst/>
          </a:prstGeom>
          <a:noFill/>
          <a:ln w="9525">
            <a:noFill/>
            <a:miter lim="800000"/>
            <a:headEnd/>
            <a:tailEnd/>
          </a:ln>
        </p:spPr>
        <p:txBody>
          <a:bodyPr wrap="none">
            <a:spAutoFit/>
          </a:bodyPr>
          <a:lstStyle/>
          <a:p>
            <a:r>
              <a:rPr lang="en-US" dirty="0"/>
              <a:t> </a:t>
            </a:r>
            <a:r>
              <a:rPr lang="en-US" dirty="0" err="1"/>
              <a:t>expr</a:t>
            </a:r>
            <a:r>
              <a:rPr lang="en-US" dirty="0"/>
              <a:t> </a:t>
            </a:r>
            <a:r>
              <a:rPr lang="en-US" dirty="0">
                <a:sym typeface="Symbol" charset="2"/>
              </a:rPr>
              <a:t> </a:t>
            </a:r>
            <a:r>
              <a:rPr lang="en-US" i="1" dirty="0">
                <a:sym typeface="Symbol" charset="2"/>
              </a:rPr>
              <a:t>digit</a:t>
            </a:r>
            <a:endParaRPr lang="en-US" dirty="0"/>
          </a:p>
        </p:txBody>
      </p:sp>
      <p:sp>
        <p:nvSpPr>
          <p:cNvPr id="20487" name="Text Box 6"/>
          <p:cNvSpPr txBox="1">
            <a:spLocks noChangeArrowheads="1"/>
          </p:cNvSpPr>
          <p:nvPr/>
        </p:nvSpPr>
        <p:spPr bwMode="auto">
          <a:xfrm>
            <a:off x="3429001" y="5257800"/>
            <a:ext cx="4012637" cy="369332"/>
          </a:xfrm>
          <a:prstGeom prst="rect">
            <a:avLst/>
          </a:prstGeom>
          <a:noFill/>
          <a:ln w="9525">
            <a:noFill/>
            <a:miter lim="800000"/>
            <a:headEnd/>
            <a:tailEnd/>
          </a:ln>
        </p:spPr>
        <p:txBody>
          <a:bodyPr wrap="none">
            <a:spAutoFit/>
          </a:bodyPr>
          <a:lstStyle/>
          <a:p>
            <a:r>
              <a:rPr lang="en-US" i="1" dirty="0"/>
              <a:t>digit</a:t>
            </a:r>
            <a:r>
              <a:rPr lang="en-US" dirty="0"/>
              <a:t> </a:t>
            </a:r>
            <a:r>
              <a:rPr lang="en-US" dirty="0">
                <a:sym typeface="Symbol" charset="2"/>
              </a:rPr>
              <a:t> </a:t>
            </a:r>
            <a:r>
              <a:rPr lang="en-US" b="1" dirty="0">
                <a:sym typeface="Symbol" charset="2"/>
              </a:rPr>
              <a:t>0</a:t>
            </a:r>
            <a:r>
              <a:rPr lang="en-US" dirty="0">
                <a:sym typeface="Symbol" charset="2"/>
              </a:rPr>
              <a:t> | </a:t>
            </a:r>
            <a:r>
              <a:rPr lang="en-US" b="1" dirty="0">
                <a:sym typeface="Symbol" charset="2"/>
              </a:rPr>
              <a:t>1</a:t>
            </a:r>
            <a:r>
              <a:rPr lang="en-US" dirty="0">
                <a:sym typeface="Symbol" charset="2"/>
              </a:rPr>
              <a:t> | </a:t>
            </a:r>
            <a:r>
              <a:rPr lang="en-US" b="1" dirty="0">
                <a:sym typeface="Symbol" charset="2"/>
              </a:rPr>
              <a:t>2</a:t>
            </a:r>
            <a:r>
              <a:rPr lang="en-US" dirty="0">
                <a:sym typeface="Symbol" charset="2"/>
              </a:rPr>
              <a:t> | </a:t>
            </a:r>
            <a:r>
              <a:rPr lang="en-US" b="1" dirty="0">
                <a:sym typeface="Symbol" charset="2"/>
              </a:rPr>
              <a:t>3</a:t>
            </a:r>
            <a:r>
              <a:rPr lang="en-US" dirty="0">
                <a:sym typeface="Symbol" charset="2"/>
              </a:rPr>
              <a:t> | </a:t>
            </a:r>
            <a:r>
              <a:rPr lang="en-US" b="1" dirty="0">
                <a:sym typeface="Symbol" charset="2"/>
              </a:rPr>
              <a:t>4</a:t>
            </a:r>
            <a:r>
              <a:rPr lang="en-US" dirty="0">
                <a:sym typeface="Symbol" charset="2"/>
              </a:rPr>
              <a:t> | </a:t>
            </a:r>
            <a:r>
              <a:rPr lang="en-US" b="1" dirty="0">
                <a:sym typeface="Symbol" charset="2"/>
              </a:rPr>
              <a:t>5</a:t>
            </a:r>
            <a:r>
              <a:rPr lang="en-US" dirty="0">
                <a:sym typeface="Symbol" charset="2"/>
              </a:rPr>
              <a:t> | </a:t>
            </a:r>
            <a:r>
              <a:rPr lang="en-US" b="1" dirty="0">
                <a:sym typeface="Symbol" charset="2"/>
              </a:rPr>
              <a:t>6</a:t>
            </a:r>
            <a:r>
              <a:rPr lang="en-US" dirty="0">
                <a:sym typeface="Symbol" charset="2"/>
              </a:rPr>
              <a:t> | </a:t>
            </a:r>
            <a:r>
              <a:rPr lang="en-US" b="1" dirty="0">
                <a:sym typeface="Symbol" charset="2"/>
              </a:rPr>
              <a:t>7</a:t>
            </a:r>
            <a:r>
              <a:rPr lang="en-US" dirty="0">
                <a:sym typeface="Symbol" charset="2"/>
              </a:rPr>
              <a:t> | </a:t>
            </a:r>
            <a:r>
              <a:rPr lang="en-US" b="1" dirty="0">
                <a:sym typeface="Symbol" charset="2"/>
              </a:rPr>
              <a:t>8</a:t>
            </a:r>
            <a:r>
              <a:rPr lang="en-US" dirty="0">
                <a:sym typeface="Symbol" charset="2"/>
              </a:rPr>
              <a:t> | </a:t>
            </a:r>
            <a:r>
              <a:rPr lang="en-US" b="1" dirty="0">
                <a:sym typeface="Symbol" charset="2"/>
              </a:rPr>
              <a:t>9</a:t>
            </a:r>
          </a:p>
        </p:txBody>
      </p:sp>
      <p:sp>
        <p:nvSpPr>
          <p:cNvPr id="20488" name="Text Box 7"/>
          <p:cNvSpPr txBox="1">
            <a:spLocks noChangeArrowheads="1"/>
          </p:cNvSpPr>
          <p:nvPr/>
        </p:nvSpPr>
        <p:spPr bwMode="auto">
          <a:xfrm>
            <a:off x="3429000" y="2590800"/>
            <a:ext cx="5644302" cy="369332"/>
          </a:xfrm>
          <a:prstGeom prst="rect">
            <a:avLst/>
          </a:prstGeom>
          <a:noFill/>
          <a:ln w="9525">
            <a:noFill/>
            <a:miter lim="800000"/>
            <a:headEnd/>
            <a:tailEnd/>
          </a:ln>
        </p:spPr>
        <p:txBody>
          <a:bodyPr wrap="none">
            <a:spAutoFit/>
          </a:bodyPr>
          <a:lstStyle/>
          <a:p>
            <a:r>
              <a:rPr lang="en-US" i="1" dirty="0"/>
              <a:t>G</a:t>
            </a:r>
            <a:r>
              <a:rPr lang="en-US" dirty="0"/>
              <a:t> = &lt;{</a:t>
            </a:r>
            <a:r>
              <a:rPr lang="en-US" i="1" dirty="0" err="1"/>
              <a:t>expr</a:t>
            </a:r>
            <a:r>
              <a:rPr lang="en-US" dirty="0" err="1"/>
              <a:t>,op,digit</a:t>
            </a:r>
            <a:r>
              <a:rPr lang="en-US" dirty="0"/>
              <a:t>}, {</a:t>
            </a:r>
            <a:r>
              <a:rPr lang="en-US" b="1" dirty="0"/>
              <a:t>+</a:t>
            </a:r>
            <a:r>
              <a:rPr lang="en-US" dirty="0"/>
              <a:t>,</a:t>
            </a:r>
            <a:r>
              <a:rPr lang="en-US" b="1" dirty="0"/>
              <a:t>-,*,/</a:t>
            </a:r>
            <a:r>
              <a:rPr lang="en-US" dirty="0"/>
              <a:t>,</a:t>
            </a:r>
            <a:r>
              <a:rPr lang="en-US" b="1" dirty="0"/>
              <a:t>0</a:t>
            </a:r>
            <a:r>
              <a:rPr lang="en-US" dirty="0"/>
              <a:t>,</a:t>
            </a:r>
            <a:r>
              <a:rPr lang="en-US" b="1" dirty="0"/>
              <a:t>1</a:t>
            </a:r>
            <a:r>
              <a:rPr lang="en-US" dirty="0"/>
              <a:t>,</a:t>
            </a:r>
            <a:r>
              <a:rPr lang="en-US" b="1" dirty="0"/>
              <a:t>2</a:t>
            </a:r>
            <a:r>
              <a:rPr lang="en-US" dirty="0"/>
              <a:t>,</a:t>
            </a:r>
            <a:r>
              <a:rPr lang="en-US" b="1" dirty="0"/>
              <a:t>3</a:t>
            </a:r>
            <a:r>
              <a:rPr lang="en-US" dirty="0"/>
              <a:t>,</a:t>
            </a:r>
            <a:r>
              <a:rPr lang="en-US" b="1" dirty="0"/>
              <a:t>4</a:t>
            </a:r>
            <a:r>
              <a:rPr lang="en-US" dirty="0"/>
              <a:t>,</a:t>
            </a:r>
            <a:r>
              <a:rPr lang="en-US" b="1" dirty="0"/>
              <a:t>5</a:t>
            </a:r>
            <a:r>
              <a:rPr lang="en-US" dirty="0"/>
              <a:t>,</a:t>
            </a:r>
            <a:r>
              <a:rPr lang="en-US" b="1" dirty="0"/>
              <a:t>6</a:t>
            </a:r>
            <a:r>
              <a:rPr lang="en-US" dirty="0"/>
              <a:t>,</a:t>
            </a:r>
            <a:r>
              <a:rPr lang="en-US" b="1" dirty="0"/>
              <a:t>7</a:t>
            </a:r>
            <a:r>
              <a:rPr lang="en-US" dirty="0"/>
              <a:t>,</a:t>
            </a:r>
            <a:r>
              <a:rPr lang="en-US" b="1" dirty="0"/>
              <a:t>8</a:t>
            </a:r>
            <a:r>
              <a:rPr lang="en-US" dirty="0"/>
              <a:t>,</a:t>
            </a:r>
            <a:r>
              <a:rPr lang="en-US" b="1" dirty="0"/>
              <a:t>9,),(</a:t>
            </a:r>
            <a:r>
              <a:rPr lang="en-US" dirty="0"/>
              <a:t>}, </a:t>
            </a:r>
            <a:r>
              <a:rPr lang="en-US" i="1" dirty="0" err="1"/>
              <a:t>P</a:t>
            </a:r>
            <a:r>
              <a:rPr lang="en-US" dirty="0" err="1"/>
              <a:t>,expr</a:t>
            </a:r>
            <a:r>
              <a:rPr lang="en-US" dirty="0"/>
              <a:t>&gt;</a:t>
            </a:r>
          </a:p>
        </p:txBody>
      </p:sp>
      <p:sp>
        <p:nvSpPr>
          <p:cNvPr id="20489" name="Text Box 8"/>
          <p:cNvSpPr txBox="1">
            <a:spLocks noChangeArrowheads="1"/>
          </p:cNvSpPr>
          <p:nvPr/>
        </p:nvSpPr>
        <p:spPr bwMode="auto">
          <a:xfrm>
            <a:off x="2209801" y="3429000"/>
            <a:ext cx="2171877" cy="369332"/>
          </a:xfrm>
          <a:prstGeom prst="rect">
            <a:avLst/>
          </a:prstGeom>
          <a:noFill/>
          <a:ln w="9525">
            <a:noFill/>
            <a:miter lim="800000"/>
            <a:headEnd/>
            <a:tailEnd/>
          </a:ln>
        </p:spPr>
        <p:txBody>
          <a:bodyPr wrap="none">
            <a:spAutoFit/>
          </a:bodyPr>
          <a:lstStyle/>
          <a:p>
            <a:r>
              <a:rPr lang="en-US"/>
              <a:t>with productions </a:t>
            </a:r>
            <a:r>
              <a:rPr lang="en-US" i="1"/>
              <a:t>P</a:t>
            </a:r>
            <a:r>
              <a:rPr lang="en-US"/>
              <a:t> = </a:t>
            </a:r>
          </a:p>
        </p:txBody>
      </p:sp>
      <p:sp>
        <p:nvSpPr>
          <p:cNvPr id="20490" name="Text Box 9"/>
          <p:cNvSpPr txBox="1">
            <a:spLocks noChangeArrowheads="1"/>
          </p:cNvSpPr>
          <p:nvPr/>
        </p:nvSpPr>
        <p:spPr bwMode="auto">
          <a:xfrm>
            <a:off x="2209801" y="2133600"/>
            <a:ext cx="4467057" cy="369332"/>
          </a:xfrm>
          <a:prstGeom prst="rect">
            <a:avLst/>
          </a:prstGeom>
          <a:noFill/>
          <a:ln w="9525">
            <a:noFill/>
            <a:miter lim="800000"/>
            <a:headEnd/>
            <a:tailEnd/>
          </a:ln>
        </p:spPr>
        <p:txBody>
          <a:bodyPr wrap="none">
            <a:spAutoFit/>
          </a:bodyPr>
          <a:lstStyle/>
          <a:p>
            <a:r>
              <a:rPr lang="en-US" dirty="0"/>
              <a:t>Context-free grammar for simple expressions:</a:t>
            </a:r>
          </a:p>
        </p:txBody>
      </p:sp>
      <p:sp>
        <p:nvSpPr>
          <p:cNvPr id="11" name="Text Box 6"/>
          <p:cNvSpPr txBox="1">
            <a:spLocks noChangeArrowheads="1"/>
          </p:cNvSpPr>
          <p:nvPr/>
        </p:nvSpPr>
        <p:spPr bwMode="auto">
          <a:xfrm>
            <a:off x="3444876" y="5638800"/>
            <a:ext cx="1790875" cy="369332"/>
          </a:xfrm>
          <a:prstGeom prst="rect">
            <a:avLst/>
          </a:prstGeom>
          <a:noFill/>
          <a:ln w="9525">
            <a:noFill/>
            <a:miter lim="800000"/>
            <a:headEnd/>
            <a:tailEnd/>
          </a:ln>
        </p:spPr>
        <p:txBody>
          <a:bodyPr wrap="none">
            <a:spAutoFit/>
          </a:bodyPr>
          <a:lstStyle/>
          <a:p>
            <a:r>
              <a:rPr lang="en-US" i="1" dirty="0"/>
              <a:t>op</a:t>
            </a:r>
            <a:r>
              <a:rPr lang="en-US" dirty="0"/>
              <a:t> </a:t>
            </a:r>
            <a:r>
              <a:rPr lang="en-US" dirty="0">
                <a:sym typeface="Symbol" charset="2"/>
              </a:rPr>
              <a:t> </a:t>
            </a:r>
            <a:r>
              <a:rPr lang="en-US" b="1" dirty="0">
                <a:sym typeface="Symbol" charset="2"/>
              </a:rPr>
              <a:t>+</a:t>
            </a:r>
            <a:r>
              <a:rPr lang="en-US" dirty="0">
                <a:sym typeface="Symbol" charset="2"/>
              </a:rPr>
              <a:t> | </a:t>
            </a:r>
            <a:r>
              <a:rPr lang="en-US" b="1" dirty="0">
                <a:sym typeface="Symbol" charset="2"/>
              </a:rPr>
              <a:t>-</a:t>
            </a:r>
            <a:r>
              <a:rPr lang="en-US" dirty="0">
                <a:sym typeface="Symbol" charset="2"/>
              </a:rPr>
              <a:t> | </a:t>
            </a:r>
            <a:r>
              <a:rPr lang="en-US" b="1" dirty="0">
                <a:sym typeface="Symbol" charset="2"/>
              </a:rPr>
              <a:t>*</a:t>
            </a:r>
            <a:r>
              <a:rPr lang="en-US" dirty="0">
                <a:sym typeface="Symbol" charset="2"/>
              </a:rPr>
              <a:t> | </a:t>
            </a:r>
            <a:r>
              <a:rPr lang="en-US" b="1" dirty="0">
                <a:sym typeface="Symbol" charset="2"/>
              </a:rPr>
              <a:t>/</a:t>
            </a:r>
          </a:p>
        </p:txBody>
      </p:sp>
    </p:spTree>
    <p:extLst>
      <p:ext uri="{BB962C8B-B14F-4D97-AF65-F5344CB8AC3E}">
        <p14:creationId xmlns:p14="http://schemas.microsoft.com/office/powerpoint/2010/main" val="125315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Notational Conventions Used</a:t>
            </a:r>
          </a:p>
        </p:txBody>
      </p:sp>
      <p:sp>
        <p:nvSpPr>
          <p:cNvPr id="3" name="Content Placeholder 2"/>
          <p:cNvSpPr>
            <a:spLocks noGrp="1"/>
          </p:cNvSpPr>
          <p:nvPr>
            <p:ph idx="1"/>
          </p:nvPr>
        </p:nvSpPr>
        <p:spPr/>
        <p:txBody>
          <a:bodyPr>
            <a:normAutofit/>
          </a:bodyPr>
          <a:lstStyle/>
          <a:p>
            <a:r>
              <a:rPr lang="en-US" u="sng" dirty="0"/>
              <a:t>Terminals:</a:t>
            </a:r>
            <a:r>
              <a:rPr lang="en-US" dirty="0"/>
              <a:t> Lower case letters, operator symbols, punctuation symbols, digits, </a:t>
            </a:r>
            <a:r>
              <a:rPr lang="en-US" dirty="0" err="1"/>
              <a:t>bolface</a:t>
            </a:r>
            <a:r>
              <a:rPr lang="en-US" dirty="0"/>
              <a:t> strings are all terminals</a:t>
            </a:r>
          </a:p>
          <a:p>
            <a:endParaRPr lang="en-US" u="sng" dirty="0"/>
          </a:p>
          <a:p>
            <a:r>
              <a:rPr lang="en-US" u="sng" dirty="0"/>
              <a:t>Non Terminals:</a:t>
            </a:r>
            <a:r>
              <a:rPr lang="en-US" dirty="0"/>
              <a:t> Upper  case letters, lower case italic names are usually non terminals</a:t>
            </a:r>
          </a:p>
          <a:p>
            <a:endParaRPr lang="en-US" dirty="0"/>
          </a:p>
          <a:p>
            <a:r>
              <a:rPr lang="en-US" dirty="0"/>
              <a:t>Greek letters such as </a:t>
            </a:r>
            <a:r>
              <a:rPr lang="en-US" dirty="0">
                <a:sym typeface="Symbol" charset="2"/>
              </a:rPr>
              <a:t>,, represent strings of grammars symbols. Thus a generic production can be written as A</a:t>
            </a:r>
            <a:r>
              <a:rPr lang="en-US" dirty="0">
                <a:sym typeface="Wingdings" pitchFamily="2" charset="2"/>
              </a:rPr>
              <a:t> </a:t>
            </a:r>
            <a:r>
              <a:rPr lang="en-US" dirty="0">
                <a:sym typeface="Symbol" charset="2"/>
              </a:rPr>
              <a:t></a:t>
            </a:r>
            <a:endParaRPr lang="en-US" dirty="0"/>
          </a:p>
          <a:p>
            <a:endParaRPr lang="en-US" dirty="0"/>
          </a:p>
        </p:txBody>
      </p:sp>
    </p:spTree>
    <p:extLst>
      <p:ext uri="{BB962C8B-B14F-4D97-AF65-F5344CB8AC3E}">
        <p14:creationId xmlns:p14="http://schemas.microsoft.com/office/powerpoint/2010/main" val="257333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CFG</a:t>
            </a:r>
          </a:p>
        </p:txBody>
      </p:sp>
      <p:sp>
        <p:nvSpPr>
          <p:cNvPr id="3" name="Content Placeholder 2"/>
          <p:cNvSpPr>
            <a:spLocks noGrp="1"/>
          </p:cNvSpPr>
          <p:nvPr>
            <p:ph idx="1"/>
          </p:nvPr>
        </p:nvSpPr>
        <p:spPr/>
        <p:txBody>
          <a:bodyPr>
            <a:normAutofit/>
          </a:bodyPr>
          <a:lstStyle/>
          <a:p>
            <a:r>
              <a:rPr lang="en-US" dirty="0"/>
              <a:t>Write a CFG that generates Even Palindrome</a:t>
            </a:r>
          </a:p>
          <a:p>
            <a:pPr>
              <a:buNone/>
            </a:pPr>
            <a:r>
              <a:rPr lang="en-US" dirty="0"/>
              <a:t>         S </a:t>
            </a:r>
            <a:r>
              <a:rPr lang="en-US" dirty="0">
                <a:sym typeface="Wingdings"/>
              </a:rPr>
              <a:t></a:t>
            </a:r>
            <a:r>
              <a:rPr lang="en-US" dirty="0"/>
              <a:t> </a:t>
            </a:r>
            <a:r>
              <a:rPr lang="en-US" dirty="0" err="1"/>
              <a:t>aSa</a:t>
            </a:r>
            <a:r>
              <a:rPr lang="en-US" dirty="0"/>
              <a:t> | </a:t>
            </a:r>
            <a:r>
              <a:rPr lang="en-US" dirty="0" err="1"/>
              <a:t>bSb</a:t>
            </a:r>
            <a:r>
              <a:rPr lang="en-US" dirty="0"/>
              <a:t> | є</a:t>
            </a:r>
          </a:p>
          <a:p>
            <a:pPr>
              <a:buNone/>
            </a:pPr>
            <a:endParaRPr lang="en-US" dirty="0"/>
          </a:p>
          <a:p>
            <a:r>
              <a:rPr lang="en-US" dirty="0"/>
              <a:t>Write a CFG that generates Odd Palindrome</a:t>
            </a:r>
          </a:p>
          <a:p>
            <a:pPr>
              <a:buNone/>
            </a:pPr>
            <a:r>
              <a:rPr lang="en-US" dirty="0"/>
              <a:t>         S </a:t>
            </a:r>
            <a:r>
              <a:rPr lang="en-US" dirty="0">
                <a:sym typeface="Wingdings"/>
              </a:rPr>
              <a:t></a:t>
            </a:r>
            <a:r>
              <a:rPr lang="en-US" dirty="0"/>
              <a:t> </a:t>
            </a:r>
            <a:r>
              <a:rPr lang="en-US" dirty="0" err="1"/>
              <a:t>aSa</a:t>
            </a:r>
            <a:r>
              <a:rPr lang="en-US" dirty="0"/>
              <a:t> | </a:t>
            </a:r>
            <a:r>
              <a:rPr lang="en-US" dirty="0" err="1"/>
              <a:t>bSb</a:t>
            </a:r>
            <a:r>
              <a:rPr lang="en-US" dirty="0"/>
              <a:t> | a | b</a:t>
            </a:r>
          </a:p>
          <a:p>
            <a:endParaRPr lang="en-US" dirty="0"/>
          </a:p>
          <a:p>
            <a:r>
              <a:rPr lang="en-US" dirty="0"/>
              <a:t>Write a CFG that generates Equal number of </a:t>
            </a:r>
            <a:r>
              <a:rPr lang="en-US" dirty="0" err="1"/>
              <a:t>a’s</a:t>
            </a:r>
            <a:r>
              <a:rPr lang="en-US" dirty="0"/>
              <a:t> and </a:t>
            </a:r>
            <a:r>
              <a:rPr lang="en-US" dirty="0" err="1"/>
              <a:t>b’s</a:t>
            </a:r>
            <a:endParaRPr lang="en-US" dirty="0"/>
          </a:p>
          <a:p>
            <a:pPr>
              <a:buNone/>
            </a:pPr>
            <a:r>
              <a:rPr lang="en-US" dirty="0"/>
              <a:t>         S </a:t>
            </a:r>
            <a:r>
              <a:rPr lang="en-US" dirty="0">
                <a:sym typeface="Wingdings"/>
              </a:rPr>
              <a:t></a:t>
            </a:r>
            <a:r>
              <a:rPr lang="en-US" dirty="0"/>
              <a:t> </a:t>
            </a:r>
            <a:r>
              <a:rPr lang="en-US" dirty="0" err="1"/>
              <a:t>aSbS</a:t>
            </a:r>
            <a:r>
              <a:rPr lang="en-US" dirty="0"/>
              <a:t> | </a:t>
            </a:r>
            <a:r>
              <a:rPr lang="en-US" dirty="0" err="1"/>
              <a:t>bSaS</a:t>
            </a:r>
            <a:r>
              <a:rPr lang="en-US" dirty="0"/>
              <a:t> | є</a:t>
            </a:r>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283854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Context Free Grammars</a:t>
            </a:r>
          </a:p>
        </p:txBody>
      </p:sp>
      <p:sp>
        <p:nvSpPr>
          <p:cNvPr id="3" name="Content Placeholder 2"/>
          <p:cNvSpPr>
            <a:spLocks noGrp="1"/>
          </p:cNvSpPr>
          <p:nvPr>
            <p:ph idx="1"/>
          </p:nvPr>
        </p:nvSpPr>
        <p:spPr/>
        <p:txBody>
          <a:bodyPr/>
          <a:lstStyle/>
          <a:p>
            <a:pPr>
              <a:buNone/>
            </a:pPr>
            <a:r>
              <a:rPr lang="en-US" dirty="0"/>
              <a:t>a) CFG generating alternating sequence of 0’s and 1’s</a:t>
            </a:r>
          </a:p>
          <a:p>
            <a:endParaRPr lang="en-US" dirty="0"/>
          </a:p>
          <a:p>
            <a:pPr>
              <a:buNone/>
            </a:pPr>
            <a:r>
              <a:rPr lang="en-US" dirty="0"/>
              <a:t>b) CFG in which no consecutive </a:t>
            </a:r>
            <a:r>
              <a:rPr lang="en-US" dirty="0" err="1"/>
              <a:t>b’s</a:t>
            </a:r>
            <a:r>
              <a:rPr lang="en-US" dirty="0"/>
              <a:t> can occur but consecutive </a:t>
            </a:r>
            <a:r>
              <a:rPr lang="en-US" dirty="0" err="1"/>
              <a:t>a’s</a:t>
            </a:r>
            <a:r>
              <a:rPr lang="en-US" dirty="0"/>
              <a:t> can occur</a:t>
            </a:r>
          </a:p>
          <a:p>
            <a:endParaRPr lang="en-US" dirty="0"/>
          </a:p>
          <a:p>
            <a:pPr>
              <a:buNone/>
            </a:pPr>
            <a:r>
              <a:rPr lang="en-US" dirty="0"/>
              <a:t>c) CFG for the following language:</a:t>
            </a:r>
          </a:p>
          <a:p>
            <a:pPr>
              <a:buNone/>
            </a:pPr>
            <a:r>
              <a:rPr lang="en-US" dirty="0"/>
              <a:t>                L(G)= {a</a:t>
            </a:r>
            <a:r>
              <a:rPr lang="en-US" baseline="30000" dirty="0"/>
              <a:t>n</a:t>
            </a:r>
            <a:r>
              <a:rPr lang="en-US" dirty="0"/>
              <a:t> b</a:t>
            </a:r>
            <a:r>
              <a:rPr lang="en-US" baseline="30000" dirty="0"/>
              <a:t>2n</a:t>
            </a:r>
            <a:r>
              <a:rPr lang="en-US" dirty="0"/>
              <a:t> | n&gt;=0}</a:t>
            </a:r>
          </a:p>
        </p:txBody>
      </p:sp>
    </p:spTree>
    <p:extLst>
      <p:ext uri="{BB962C8B-B14F-4D97-AF65-F5344CB8AC3E}">
        <p14:creationId xmlns:p14="http://schemas.microsoft.com/office/powerpoint/2010/main" val="71645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Answers</a:t>
            </a:r>
          </a:p>
        </p:txBody>
      </p:sp>
      <p:sp>
        <p:nvSpPr>
          <p:cNvPr id="3" name="Content Placeholder 2"/>
          <p:cNvSpPr>
            <a:spLocks noGrp="1"/>
          </p:cNvSpPr>
          <p:nvPr>
            <p:ph idx="1"/>
          </p:nvPr>
        </p:nvSpPr>
        <p:spPr/>
        <p:txBody>
          <a:bodyPr/>
          <a:lstStyle/>
          <a:p>
            <a:pPr>
              <a:buNone/>
            </a:pPr>
            <a:r>
              <a:rPr lang="en-US" dirty="0"/>
              <a:t>a)  S</a:t>
            </a:r>
            <a:r>
              <a:rPr lang="en-US" dirty="0">
                <a:sym typeface="Wingdings" pitchFamily="2" charset="2"/>
              </a:rPr>
              <a:t> 0A | 1B                   c)  S </a:t>
            </a:r>
            <a:r>
              <a:rPr lang="en-US" dirty="0" err="1">
                <a:sym typeface="Wingdings" pitchFamily="2" charset="2"/>
              </a:rPr>
              <a:t>aSbb</a:t>
            </a:r>
            <a:r>
              <a:rPr lang="en-US" dirty="0">
                <a:sym typeface="Wingdings" pitchFamily="2" charset="2"/>
              </a:rPr>
              <a:t> |</a:t>
            </a:r>
            <a:r>
              <a:rPr lang="en-US" dirty="0"/>
              <a:t> є</a:t>
            </a:r>
            <a:r>
              <a:rPr lang="en-US" dirty="0">
                <a:sym typeface="Wingdings" pitchFamily="2" charset="2"/>
              </a:rPr>
              <a:t> </a:t>
            </a:r>
          </a:p>
          <a:p>
            <a:pPr>
              <a:buNone/>
            </a:pPr>
            <a:r>
              <a:rPr lang="en-US" dirty="0">
                <a:sym typeface="Wingdings" pitchFamily="2" charset="2"/>
              </a:rPr>
              <a:t>      A 1B | 1</a:t>
            </a:r>
          </a:p>
          <a:p>
            <a:pPr>
              <a:buNone/>
            </a:pPr>
            <a:r>
              <a:rPr lang="en-US" dirty="0">
                <a:sym typeface="Wingdings" pitchFamily="2" charset="2"/>
              </a:rPr>
              <a:t>      B 0A | 0</a:t>
            </a:r>
          </a:p>
          <a:p>
            <a:pPr>
              <a:buNone/>
            </a:pPr>
            <a:r>
              <a:rPr lang="en-US" dirty="0">
                <a:sym typeface="Wingdings" pitchFamily="2" charset="2"/>
              </a:rPr>
              <a:t>           </a:t>
            </a:r>
          </a:p>
          <a:p>
            <a:pPr marL="514350" indent="-514350">
              <a:buAutoNum type="alphaLcParenR" startAt="2"/>
            </a:pPr>
            <a:r>
              <a:rPr lang="en-US" dirty="0">
                <a:sym typeface="Wingdings" pitchFamily="2" charset="2"/>
              </a:rPr>
              <a:t>S </a:t>
            </a:r>
            <a:r>
              <a:rPr lang="en-US" dirty="0" err="1">
                <a:sym typeface="Wingdings" pitchFamily="2" charset="2"/>
              </a:rPr>
              <a:t>aS</a:t>
            </a:r>
            <a:r>
              <a:rPr lang="en-US" dirty="0">
                <a:sym typeface="Wingdings" pitchFamily="2" charset="2"/>
              </a:rPr>
              <a:t> | </a:t>
            </a:r>
            <a:r>
              <a:rPr lang="en-US" dirty="0" err="1">
                <a:sym typeface="Wingdings" pitchFamily="2" charset="2"/>
              </a:rPr>
              <a:t>bT</a:t>
            </a:r>
            <a:r>
              <a:rPr lang="en-US" dirty="0">
                <a:sym typeface="Wingdings" pitchFamily="2" charset="2"/>
              </a:rPr>
              <a:t> |a |b</a:t>
            </a:r>
          </a:p>
          <a:p>
            <a:pPr marL="514350" indent="-514350">
              <a:buNone/>
            </a:pPr>
            <a:r>
              <a:rPr lang="en-US" dirty="0">
                <a:sym typeface="Wingdings" pitchFamily="2" charset="2"/>
              </a:rPr>
              <a:t>      T </a:t>
            </a:r>
            <a:r>
              <a:rPr lang="en-US" dirty="0" err="1">
                <a:sym typeface="Wingdings" pitchFamily="2" charset="2"/>
              </a:rPr>
              <a:t>aS</a:t>
            </a:r>
            <a:r>
              <a:rPr lang="en-US" dirty="0">
                <a:sym typeface="Wingdings" pitchFamily="2" charset="2"/>
              </a:rPr>
              <a:t> | a</a:t>
            </a:r>
            <a:endParaRPr lang="en-US" dirty="0"/>
          </a:p>
        </p:txBody>
      </p:sp>
    </p:spTree>
    <p:extLst>
      <p:ext uri="{BB962C8B-B14F-4D97-AF65-F5344CB8AC3E}">
        <p14:creationId xmlns:p14="http://schemas.microsoft.com/office/powerpoint/2010/main" val="153086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981200" y="1600201"/>
            <a:ext cx="8229600" cy="4525963"/>
          </a:xfrm>
        </p:spPr>
        <p:txBody>
          <a:bodyPr/>
          <a:lstStyle/>
          <a:p>
            <a:r>
              <a:rPr lang="en-US" dirty="0"/>
              <a:t>Design a CFG for the language</a:t>
            </a:r>
          </a:p>
          <a:p>
            <a:pPr>
              <a:buNone/>
            </a:pPr>
            <a:r>
              <a:rPr lang="en-US" dirty="0"/>
              <a:t>             L(G)=  {0</a:t>
            </a:r>
            <a:r>
              <a:rPr lang="en-US" baseline="30000" dirty="0"/>
              <a:t>n</a:t>
            </a:r>
            <a:r>
              <a:rPr lang="en-US" dirty="0"/>
              <a:t> 1</a:t>
            </a:r>
            <a:r>
              <a:rPr lang="en-US" baseline="30000" dirty="0"/>
              <a:t>m</a:t>
            </a:r>
            <a:r>
              <a:rPr lang="en-US" dirty="0"/>
              <a:t> | n &lt;&gt; m}</a:t>
            </a:r>
          </a:p>
          <a:p>
            <a:pPr>
              <a:buNone/>
            </a:pPr>
            <a:r>
              <a:rPr lang="en-US" dirty="0"/>
              <a:t>There are two cases:</a:t>
            </a:r>
          </a:p>
          <a:p>
            <a:pPr lvl="1"/>
            <a:r>
              <a:rPr lang="en-US" dirty="0"/>
              <a:t> For n&gt;m</a:t>
            </a:r>
          </a:p>
          <a:p>
            <a:pPr lvl="1"/>
            <a:r>
              <a:rPr lang="en-US" dirty="0"/>
              <a:t>For n&lt;m</a:t>
            </a:r>
          </a:p>
          <a:p>
            <a:pPr lvl="1"/>
            <a:r>
              <a:rPr lang="en-US" dirty="0"/>
              <a:t>Write two separate set of rules and combine them</a:t>
            </a:r>
          </a:p>
          <a:p>
            <a:pPr>
              <a:buNone/>
            </a:pPr>
            <a:endParaRPr lang="en-US" baseline="30000" dirty="0"/>
          </a:p>
          <a:p>
            <a:pPr>
              <a:buNone/>
            </a:pPr>
            <a:endParaRPr lang="en-US" baseline="30000" dirty="0"/>
          </a:p>
          <a:p>
            <a:pPr>
              <a:buNone/>
            </a:pPr>
            <a:endParaRPr lang="en-US" baseline="30000" dirty="0"/>
          </a:p>
          <a:p>
            <a:pPr>
              <a:buNone/>
            </a:pPr>
            <a:endParaRPr lang="en-US" baseline="30000" dirty="0"/>
          </a:p>
        </p:txBody>
      </p:sp>
    </p:spTree>
    <p:extLst>
      <p:ext uri="{BB962C8B-B14F-4D97-AF65-F5344CB8AC3E}">
        <p14:creationId xmlns:p14="http://schemas.microsoft.com/office/powerpoint/2010/main" val="222355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For n&gt;m</a:t>
            </a:r>
          </a:p>
          <a:p>
            <a:pPr>
              <a:buNone/>
            </a:pPr>
            <a:r>
              <a:rPr lang="en-US" dirty="0"/>
              <a:t>        S1</a:t>
            </a:r>
            <a:r>
              <a:rPr lang="en-US" dirty="0">
                <a:sym typeface="Wingdings" pitchFamily="2" charset="2"/>
              </a:rPr>
              <a:t> AB</a:t>
            </a:r>
          </a:p>
          <a:p>
            <a:pPr>
              <a:buNone/>
            </a:pPr>
            <a:r>
              <a:rPr lang="en-US" dirty="0"/>
              <a:t>         B</a:t>
            </a:r>
            <a:r>
              <a:rPr lang="en-US" dirty="0">
                <a:sym typeface="Wingdings" pitchFamily="2" charset="2"/>
              </a:rPr>
              <a:t>0B1 |  	   Combining both:</a:t>
            </a:r>
          </a:p>
          <a:p>
            <a:pPr>
              <a:buNone/>
            </a:pPr>
            <a:r>
              <a:rPr lang="en-US" dirty="0">
                <a:sym typeface="Wingdings" pitchFamily="2" charset="2"/>
              </a:rPr>
              <a:t>         A</a:t>
            </a:r>
            <a:r>
              <a:rPr lang="en-US">
                <a:sym typeface="Wingdings" pitchFamily="2" charset="2"/>
              </a:rPr>
              <a:t>0A| </a:t>
            </a:r>
            <a:r>
              <a:rPr lang="en-US" dirty="0">
                <a:sym typeface="Wingdings" pitchFamily="2" charset="2"/>
              </a:rPr>
              <a:t>0                    S  S1 | S2</a:t>
            </a:r>
          </a:p>
          <a:p>
            <a:pPr>
              <a:buNone/>
            </a:pPr>
            <a:endParaRPr lang="en-US" dirty="0">
              <a:sym typeface="Wingdings" pitchFamily="2" charset="2"/>
            </a:endParaRPr>
          </a:p>
          <a:p>
            <a:pPr>
              <a:buNone/>
            </a:pPr>
            <a:r>
              <a:rPr lang="en-US" dirty="0">
                <a:sym typeface="Wingdings" pitchFamily="2" charset="2"/>
              </a:rPr>
              <a:t>    For  n&lt;m </a:t>
            </a:r>
          </a:p>
          <a:p>
            <a:pPr>
              <a:buNone/>
            </a:pPr>
            <a:r>
              <a:rPr lang="en-US" dirty="0"/>
              <a:t>         S2</a:t>
            </a:r>
            <a:r>
              <a:rPr lang="en-US" dirty="0">
                <a:sym typeface="Wingdings" pitchFamily="2" charset="2"/>
              </a:rPr>
              <a:t> XY</a:t>
            </a:r>
          </a:p>
          <a:p>
            <a:pPr>
              <a:buNone/>
            </a:pPr>
            <a:r>
              <a:rPr lang="en-US" dirty="0"/>
              <a:t>         X</a:t>
            </a:r>
            <a:r>
              <a:rPr lang="en-US" dirty="0">
                <a:sym typeface="Wingdings" pitchFamily="2" charset="2"/>
              </a:rPr>
              <a:t>0X1 |   	</a:t>
            </a:r>
          </a:p>
          <a:p>
            <a:pPr>
              <a:buNone/>
            </a:pPr>
            <a:r>
              <a:rPr lang="en-US" dirty="0">
                <a:sym typeface="Wingdings" pitchFamily="2" charset="2"/>
              </a:rPr>
              <a:t>         Y1Y | 1  	</a:t>
            </a:r>
          </a:p>
          <a:p>
            <a:pPr>
              <a:buNone/>
            </a:pPr>
            <a:r>
              <a:rPr lang="en-US" dirty="0">
                <a:sym typeface="Wingdings" pitchFamily="2" charset="2"/>
              </a:rPr>
              <a:t>         </a:t>
            </a:r>
            <a:endParaRPr lang="en-US" dirty="0"/>
          </a:p>
          <a:p>
            <a:pPr>
              <a:buNone/>
            </a:pPr>
            <a:endParaRPr lang="en-US" dirty="0"/>
          </a:p>
        </p:txBody>
      </p:sp>
      <p:sp>
        <p:nvSpPr>
          <p:cNvPr id="4" name="Rectangle 3"/>
          <p:cNvSpPr/>
          <p:nvPr/>
        </p:nvSpPr>
        <p:spPr>
          <a:xfrm>
            <a:off x="4114800" y="2362200"/>
            <a:ext cx="304800" cy="738664"/>
          </a:xfrm>
          <a:prstGeom prst="rect">
            <a:avLst/>
          </a:prstGeom>
        </p:spPr>
        <p:txBody>
          <a:bodyPr wrap="square">
            <a:spAutoFit/>
          </a:bodyPr>
          <a:lstStyle/>
          <a:p>
            <a:r>
              <a:rPr lang="az-Cyrl-AZ" sz="2400" dirty="0"/>
              <a:t>Є</a:t>
            </a:r>
            <a:endParaRPr lang="en-US" sz="2400" dirty="0"/>
          </a:p>
          <a:p>
            <a:endParaRPr lang="en-US" dirty="0"/>
          </a:p>
        </p:txBody>
      </p:sp>
      <p:sp>
        <p:nvSpPr>
          <p:cNvPr id="5" name="Rectangle 4"/>
          <p:cNvSpPr/>
          <p:nvPr/>
        </p:nvSpPr>
        <p:spPr>
          <a:xfrm>
            <a:off x="4038600" y="4442936"/>
            <a:ext cx="304800" cy="738664"/>
          </a:xfrm>
          <a:prstGeom prst="rect">
            <a:avLst/>
          </a:prstGeom>
        </p:spPr>
        <p:txBody>
          <a:bodyPr wrap="square">
            <a:spAutoFit/>
          </a:bodyPr>
          <a:lstStyle/>
          <a:p>
            <a:r>
              <a:rPr lang="az-Cyrl-AZ" sz="2400" dirty="0"/>
              <a:t>Є</a:t>
            </a:r>
            <a:endParaRPr lang="en-US" sz="2400" dirty="0"/>
          </a:p>
          <a:p>
            <a:endParaRPr lang="en-US" dirty="0"/>
          </a:p>
        </p:txBody>
      </p:sp>
    </p:spTree>
    <p:extLst>
      <p:ext uri="{BB962C8B-B14F-4D97-AF65-F5344CB8AC3E}">
        <p14:creationId xmlns:p14="http://schemas.microsoft.com/office/powerpoint/2010/main" val="72954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1580</Words>
  <Application>Microsoft Office PowerPoint</Application>
  <PresentationFormat>Widescreen</PresentationFormat>
  <Paragraphs>244</Paragraphs>
  <Slides>28</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Aptos</vt:lpstr>
      <vt:lpstr>Arial</vt:lpstr>
      <vt:lpstr>Book Antiqua</vt:lpstr>
      <vt:lpstr>Calibri</vt:lpstr>
      <vt:lpstr>Calibri Light</vt:lpstr>
      <vt:lpstr>Cambria Math</vt:lpstr>
      <vt:lpstr>Symbol</vt:lpstr>
      <vt:lpstr>Times New Roman</vt:lpstr>
      <vt:lpstr>Wingdings</vt:lpstr>
      <vt:lpstr>Office Theme</vt:lpstr>
      <vt:lpstr>Lecture on CFG</vt:lpstr>
      <vt:lpstr>Context free Grammar</vt:lpstr>
      <vt:lpstr>Example Grammar</vt:lpstr>
      <vt:lpstr>Notational Conventions Used</vt:lpstr>
      <vt:lpstr>Examples of CFG</vt:lpstr>
      <vt:lpstr>Practice Context Free Grammars</vt:lpstr>
      <vt:lpstr>Practice Answers</vt:lpstr>
      <vt:lpstr>Example</vt:lpstr>
      <vt:lpstr>Example</vt:lpstr>
      <vt:lpstr>Practice CFG</vt:lpstr>
      <vt:lpstr>Solution of Practice</vt:lpstr>
      <vt:lpstr>Derivations</vt:lpstr>
      <vt:lpstr>Derivation (Example)</vt:lpstr>
      <vt:lpstr>Example</vt:lpstr>
      <vt:lpstr>Example Grammar</vt:lpstr>
      <vt:lpstr>Derivation for the Example Grammar</vt:lpstr>
      <vt:lpstr>Lecture on Derivations and Ambiguous Grammar</vt:lpstr>
      <vt:lpstr>Parse Trees</vt:lpstr>
      <vt:lpstr>Parse Tree for the Example Grammar</vt:lpstr>
      <vt:lpstr>Example of Parse Tree</vt:lpstr>
      <vt:lpstr>Two possible Parse Trees using Leftmost derivation</vt:lpstr>
      <vt:lpstr>Parse Tree via Right most derivation</vt:lpstr>
      <vt:lpstr>Ambiguity</vt:lpstr>
      <vt:lpstr>Ambiguity (cont’d)</vt:lpstr>
      <vt:lpstr>Two Parse Trees for the same string</vt:lpstr>
      <vt:lpstr>Practice</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on CFG</dc:title>
  <dc:creator>Dell</dc:creator>
  <cp:lastModifiedBy>asma larik</cp:lastModifiedBy>
  <cp:revision>10</cp:revision>
  <dcterms:created xsi:type="dcterms:W3CDTF">2022-09-29T19:32:58Z</dcterms:created>
  <dcterms:modified xsi:type="dcterms:W3CDTF">2024-10-09T09:35:50Z</dcterms:modified>
</cp:coreProperties>
</file>