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00A0-531C-2C9D-8951-7EEAFA944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180420-571F-17C4-8239-F1479B23AB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8CCA9-B1A1-2C9A-61DC-12CAC4A5213A}"/>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1346D598-A02A-E410-07C0-5793D3F08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C161D-3B5D-47E0-803A-062A24034AB9}"/>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53750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509C-EEDD-C5BC-ECD5-0227DADD68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D6D5B0-91F9-45A6-6B5E-270CB69F0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98BD4-5F59-8D44-F374-D965C3EBBDF9}"/>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D723AFBF-1BCB-BABA-E1CD-75A32F064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FDED4-3A9F-2EA1-0903-C82D654E7614}"/>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329278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6179B-C8E1-E624-253A-231690EE40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37496-0614-AFCA-C5F3-B180E27553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1AC5F-B95A-AD27-104C-18C07EE16141}"/>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6FB51BAD-59B5-D5D8-0F17-6AA54926D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CB37D-73D5-B83A-3921-28A456E72600}"/>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32855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647A-9F8B-32CB-41F9-87B394783F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BBEEC-D4FB-CA1C-A477-E615117C34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D910A-EE91-93B0-A40A-E5FB8262F51D}"/>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46F17CE8-27DF-B48C-089C-2DE4CDE9B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CF97C-E331-A3C5-4E3D-C4CE34EDA866}"/>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316257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B4E3-6B8F-6064-A4BF-C96F01244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EB7C09-D3CC-5593-B6AD-356DFC52B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1037B5-8877-AFD3-7CA2-19B070F08ACC}"/>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537F84C8-4B68-F2AC-9B7F-4604ED59E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995A9-6B24-F0FE-88B0-FFE9C9B45A2F}"/>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193324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C99C-9DD5-F0CC-C3F9-C287613B9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97A73-2379-AA60-91B6-1BA8579D66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97AA2D-CC1B-85A4-F7DC-55ED3F466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FDC416-B606-FEF1-7B6D-78AF8BF33A49}"/>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6" name="Footer Placeholder 5">
            <a:extLst>
              <a:ext uri="{FF2B5EF4-FFF2-40B4-BE49-F238E27FC236}">
                <a16:creationId xmlns:a16="http://schemas.microsoft.com/office/drawing/2014/main" id="{5D7DD386-ACA6-D3CC-1046-BACEBB82C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69692-DD53-D6A2-8003-600E7AFD545A}"/>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133447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89AF-8482-899A-DF30-9CAA4E0601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F0EB0-DFC8-9F4E-2341-61EACEAB5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D4552-524C-2DAE-E91E-B2A220CAF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76960B-483A-BF85-6CE6-4D2C59B39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1F845F-196A-A8FE-A04D-2CE248986C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CBC671-07B4-689C-5E19-5298F0782196}"/>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8" name="Footer Placeholder 7">
            <a:extLst>
              <a:ext uri="{FF2B5EF4-FFF2-40B4-BE49-F238E27FC236}">
                <a16:creationId xmlns:a16="http://schemas.microsoft.com/office/drawing/2014/main" id="{3BD294A4-9B8A-BAD4-2440-6B838E418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CCA933-0EE3-2FE1-A6AC-36866E09ED21}"/>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218363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5D8C-ABFC-4580-08E1-F7C24D77C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B4E92-7781-DFE9-BFB9-039E3A727494}"/>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4" name="Footer Placeholder 3">
            <a:extLst>
              <a:ext uri="{FF2B5EF4-FFF2-40B4-BE49-F238E27FC236}">
                <a16:creationId xmlns:a16="http://schemas.microsoft.com/office/drawing/2014/main" id="{3228B081-8C66-E349-F6F4-5A538D8BF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694CB-3FA3-DDA4-8061-7E02DEA66F06}"/>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227872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C6C64-4234-2103-0772-A99BB2F94806}"/>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3" name="Footer Placeholder 2">
            <a:extLst>
              <a:ext uri="{FF2B5EF4-FFF2-40B4-BE49-F238E27FC236}">
                <a16:creationId xmlns:a16="http://schemas.microsoft.com/office/drawing/2014/main" id="{8CCC1A6B-52C1-4D53-447C-89165A4DDC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9221AF-B811-5B62-9446-D665BABF429B}"/>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123165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D6F4-6E19-1AE4-0CD4-650010471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BE6B1-329D-6C98-53D0-C2A4E0DF7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EAD65E-FE73-FBD9-49D7-EFBA7966AA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D9E8C-8CBF-3A9F-438E-B96F09279EAB}"/>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6" name="Footer Placeholder 5">
            <a:extLst>
              <a:ext uri="{FF2B5EF4-FFF2-40B4-BE49-F238E27FC236}">
                <a16:creationId xmlns:a16="http://schemas.microsoft.com/office/drawing/2014/main" id="{3C607A30-143C-4295-0478-0630205D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D1554-0F40-E605-A409-5F586AF0F6E0}"/>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38553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838C-015B-611C-083F-1ED7EFE15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442589-93A4-4EF6-366A-4B992C5CC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91A92-CBD0-C809-F4C7-63C8DF2124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226EB-BEBD-2CEC-E0A3-AB7AD74A0C4C}"/>
              </a:ext>
            </a:extLst>
          </p:cNvPr>
          <p:cNvSpPr>
            <a:spLocks noGrp="1"/>
          </p:cNvSpPr>
          <p:nvPr>
            <p:ph type="dt" sz="half" idx="10"/>
          </p:nvPr>
        </p:nvSpPr>
        <p:spPr/>
        <p:txBody>
          <a:bodyPr/>
          <a:lstStyle/>
          <a:p>
            <a:fld id="{8B4104C8-A623-479D-9E86-7788FC5B3A0C}" type="datetimeFigureOut">
              <a:rPr lang="en-US" smtClean="0"/>
              <a:t>3/3/2024</a:t>
            </a:fld>
            <a:endParaRPr lang="en-US"/>
          </a:p>
        </p:txBody>
      </p:sp>
      <p:sp>
        <p:nvSpPr>
          <p:cNvPr id="6" name="Footer Placeholder 5">
            <a:extLst>
              <a:ext uri="{FF2B5EF4-FFF2-40B4-BE49-F238E27FC236}">
                <a16:creationId xmlns:a16="http://schemas.microsoft.com/office/drawing/2014/main" id="{9316870D-5059-7A3A-8CFB-0187679F4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F5A0C-5B92-D106-5032-D78417B1892C}"/>
              </a:ext>
            </a:extLst>
          </p:cNvPr>
          <p:cNvSpPr>
            <a:spLocks noGrp="1"/>
          </p:cNvSpPr>
          <p:nvPr>
            <p:ph type="sldNum" sz="quarter" idx="12"/>
          </p:nvPr>
        </p:nvSpPr>
        <p:spPr/>
        <p:txBody>
          <a:bodyPr/>
          <a:lstStyle/>
          <a:p>
            <a:fld id="{B793EFCC-B3A6-4C3D-9A63-1B70452D1202}" type="slidenum">
              <a:rPr lang="en-US" smtClean="0"/>
              <a:t>‹#›</a:t>
            </a:fld>
            <a:endParaRPr lang="en-US"/>
          </a:p>
        </p:txBody>
      </p:sp>
    </p:spTree>
    <p:extLst>
      <p:ext uri="{BB962C8B-B14F-4D97-AF65-F5344CB8AC3E}">
        <p14:creationId xmlns:p14="http://schemas.microsoft.com/office/powerpoint/2010/main" val="321873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77933-6012-308F-5EFE-CA4995544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C9D7B-B614-4C49-6CAA-D8C7CE820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3A5809-D101-EFC2-424C-E77D1365E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104C8-A623-479D-9E86-7788FC5B3A0C}" type="datetimeFigureOut">
              <a:rPr lang="en-US" smtClean="0"/>
              <a:t>3/3/2024</a:t>
            </a:fld>
            <a:endParaRPr lang="en-US"/>
          </a:p>
        </p:txBody>
      </p:sp>
      <p:sp>
        <p:nvSpPr>
          <p:cNvPr id="5" name="Footer Placeholder 4">
            <a:extLst>
              <a:ext uri="{FF2B5EF4-FFF2-40B4-BE49-F238E27FC236}">
                <a16:creationId xmlns:a16="http://schemas.microsoft.com/office/drawing/2014/main" id="{98BC925A-FC2A-E3FD-6E29-7BF17593D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81854-E4E3-B7FC-1268-BC2585F9C5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3EFCC-B3A6-4C3D-9A63-1B70452D1202}" type="slidenum">
              <a:rPr lang="en-US" smtClean="0"/>
              <a:t>‹#›</a:t>
            </a:fld>
            <a:endParaRPr lang="en-US"/>
          </a:p>
        </p:txBody>
      </p:sp>
    </p:spTree>
    <p:extLst>
      <p:ext uri="{BB962C8B-B14F-4D97-AF65-F5344CB8AC3E}">
        <p14:creationId xmlns:p14="http://schemas.microsoft.com/office/powerpoint/2010/main" val="127749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apidapi.com/blog/api-glossary/api/#:~:text=An%20API%20(Application%20Programming%20Interface,each%20other%20through%20Facebook%20Messenger" TargetMode="External"/><Relationship Id="rId2" Type="http://schemas.openxmlformats.org/officeDocument/2006/relationships/hyperlink" Target="https://aws.amazon.com/what-is/api/#:~:text=API%20stands%20for%20Application%20Programming,of%20service%20between%20two%20application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7003-F6BC-1F4F-1AC8-6EB8B5C91D55}"/>
              </a:ext>
            </a:extLst>
          </p:cNvPr>
          <p:cNvSpPr>
            <a:spLocks noGrp="1"/>
          </p:cNvSpPr>
          <p:nvPr>
            <p:ph type="ctrTitle"/>
          </p:nvPr>
        </p:nvSpPr>
        <p:spPr/>
        <p:txBody>
          <a:bodyPr/>
          <a:lstStyle/>
          <a:p>
            <a:r>
              <a:rPr lang="en-US" dirty="0"/>
              <a:t>API</a:t>
            </a:r>
          </a:p>
        </p:txBody>
      </p:sp>
      <p:sp>
        <p:nvSpPr>
          <p:cNvPr id="3" name="Subtitle 2">
            <a:extLst>
              <a:ext uri="{FF2B5EF4-FFF2-40B4-BE49-F238E27FC236}">
                <a16:creationId xmlns:a16="http://schemas.microsoft.com/office/drawing/2014/main" id="{BC21F7AB-E093-CD57-24AC-BD31F9371A38}"/>
              </a:ext>
            </a:extLst>
          </p:cNvPr>
          <p:cNvSpPr>
            <a:spLocks noGrp="1"/>
          </p:cNvSpPr>
          <p:nvPr>
            <p:ph type="subTitle" idx="1"/>
          </p:nvPr>
        </p:nvSpPr>
        <p:spPr/>
        <p:txBody>
          <a:bodyPr/>
          <a:lstStyle/>
          <a:p>
            <a:r>
              <a:rPr lang="en-US" dirty="0"/>
              <a:t>Yousuf Bin Azhar</a:t>
            </a:r>
          </a:p>
          <a:p>
            <a:r>
              <a:rPr lang="en-US" dirty="0"/>
              <a:t>Software Engineering – L2</a:t>
            </a:r>
          </a:p>
          <a:p>
            <a:r>
              <a:rPr lang="en-US" dirty="0"/>
              <a:t>Habib University</a:t>
            </a:r>
          </a:p>
          <a:p>
            <a:endParaRPr lang="en-US" dirty="0"/>
          </a:p>
        </p:txBody>
      </p:sp>
    </p:spTree>
    <p:extLst>
      <p:ext uri="{BB962C8B-B14F-4D97-AF65-F5344CB8AC3E}">
        <p14:creationId xmlns:p14="http://schemas.microsoft.com/office/powerpoint/2010/main" val="91203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5279-8901-9A98-AC08-7892FAA11B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D3B544-8CA7-5A9D-370A-A84FB1324E35}"/>
              </a:ext>
            </a:extLst>
          </p:cNvPr>
          <p:cNvSpPr>
            <a:spLocks noGrp="1"/>
          </p:cNvSpPr>
          <p:nvPr>
            <p:ph idx="1"/>
          </p:nvPr>
        </p:nvSpPr>
        <p:spPr/>
        <p:txBody>
          <a:bodyPr/>
          <a:lstStyle/>
          <a:p>
            <a:r>
              <a:rPr lang="en-US" dirty="0">
                <a:hlinkClick r:id="rId2"/>
              </a:rPr>
              <a:t>https://aws.amazon.com/what-is/api/#:~:text=API%20stands%20for%20Application%20Programming,of%20service%20between%20two%20applications</a:t>
            </a:r>
            <a:r>
              <a:rPr lang="en-US" dirty="0"/>
              <a:t>.</a:t>
            </a:r>
          </a:p>
          <a:p>
            <a:r>
              <a:rPr lang="en-US" dirty="0">
                <a:hlinkClick r:id="rId3"/>
              </a:rPr>
              <a:t>https://rapidapi.com/blog/api-glossary/api/#:~:text=An%20API%20(Application%20Programming%20Interface,each%20other%20through%20Facebook%20Messenger</a:t>
            </a:r>
            <a:r>
              <a:rPr lang="en-US" dirty="0"/>
              <a:t>.</a:t>
            </a:r>
          </a:p>
          <a:p>
            <a:endParaRPr lang="en-US" dirty="0"/>
          </a:p>
        </p:txBody>
      </p:sp>
    </p:spTree>
    <p:extLst>
      <p:ext uri="{BB962C8B-B14F-4D97-AF65-F5344CB8AC3E}">
        <p14:creationId xmlns:p14="http://schemas.microsoft.com/office/powerpoint/2010/main" val="111647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7167-062D-02C5-7703-14E672C100A8}"/>
              </a:ext>
            </a:extLst>
          </p:cNvPr>
          <p:cNvSpPr>
            <a:spLocks noGrp="1"/>
          </p:cNvSpPr>
          <p:nvPr>
            <p:ph type="title"/>
          </p:nvPr>
        </p:nvSpPr>
        <p:spPr/>
        <p:txBody>
          <a:bodyPr/>
          <a:lstStyle/>
          <a:p>
            <a:r>
              <a:rPr lang="en-US" dirty="0"/>
              <a:t>API</a:t>
            </a:r>
          </a:p>
        </p:txBody>
      </p:sp>
      <p:sp>
        <p:nvSpPr>
          <p:cNvPr id="3" name="Content Placeholder 2">
            <a:extLst>
              <a:ext uri="{FF2B5EF4-FFF2-40B4-BE49-F238E27FC236}">
                <a16:creationId xmlns:a16="http://schemas.microsoft.com/office/drawing/2014/main" id="{9D16759C-DD12-AD05-E080-E64C94374546}"/>
              </a:ext>
            </a:extLst>
          </p:cNvPr>
          <p:cNvSpPr>
            <a:spLocks noGrp="1"/>
          </p:cNvSpPr>
          <p:nvPr>
            <p:ph idx="1"/>
          </p:nvPr>
        </p:nvSpPr>
        <p:spPr/>
        <p:txBody>
          <a:bodyPr/>
          <a:lstStyle/>
          <a:p>
            <a:r>
              <a:rPr lang="en-US" dirty="0"/>
              <a:t>APIs are mechanisms that enable two software components to communicate with each other using a set of definitions and protocols. </a:t>
            </a:r>
            <a:br>
              <a:rPr lang="en-US" dirty="0"/>
            </a:br>
            <a:endParaRPr lang="en-US" dirty="0"/>
          </a:p>
          <a:p>
            <a:r>
              <a:rPr lang="en-US" dirty="0"/>
              <a:t>For example, the weather app on your phone “talks” to this system via APIs and shows you daily weather updates on your phone.</a:t>
            </a:r>
          </a:p>
          <a:p>
            <a:endParaRPr lang="en-US" b="0" i="0" dirty="0">
              <a:solidFill>
                <a:srgbClr val="333333"/>
              </a:solidFill>
              <a:effectLst/>
              <a:latin typeface="AmazonEmber"/>
            </a:endParaRPr>
          </a:p>
          <a:p>
            <a:r>
              <a:rPr lang="en-US" b="0" i="0" dirty="0">
                <a:solidFill>
                  <a:srgbClr val="333333"/>
                </a:solidFill>
                <a:effectLst/>
                <a:latin typeface="AmazonEmber"/>
              </a:rPr>
              <a:t>API stands for Application Programming Interface. </a:t>
            </a:r>
          </a:p>
          <a:p>
            <a:r>
              <a:rPr lang="en-US" b="0" i="0" dirty="0">
                <a:solidFill>
                  <a:srgbClr val="333333"/>
                </a:solidFill>
                <a:effectLst/>
                <a:latin typeface="AmazonEmber"/>
              </a:rPr>
              <a:t>Application refers to any software with a distinct function. </a:t>
            </a:r>
          </a:p>
          <a:p>
            <a:r>
              <a:rPr lang="en-US" b="0" i="0" dirty="0">
                <a:solidFill>
                  <a:srgbClr val="333333"/>
                </a:solidFill>
                <a:effectLst/>
                <a:latin typeface="AmazonEmber"/>
              </a:rPr>
              <a:t>Interface - a contract of service between two applications</a:t>
            </a:r>
            <a:endParaRPr lang="en-US" dirty="0"/>
          </a:p>
        </p:txBody>
      </p:sp>
    </p:spTree>
    <p:extLst>
      <p:ext uri="{BB962C8B-B14F-4D97-AF65-F5344CB8AC3E}">
        <p14:creationId xmlns:p14="http://schemas.microsoft.com/office/powerpoint/2010/main" val="220056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F9C7-0347-8372-43BF-609E78B2F72D}"/>
              </a:ext>
            </a:extLst>
          </p:cNvPr>
          <p:cNvSpPr>
            <a:spLocks noGrp="1"/>
          </p:cNvSpPr>
          <p:nvPr>
            <p:ph type="title"/>
          </p:nvPr>
        </p:nvSpPr>
        <p:spPr/>
        <p:txBody>
          <a:bodyPr/>
          <a:lstStyle/>
          <a:p>
            <a:r>
              <a:rPr lang="en-US" dirty="0"/>
              <a:t>Types of APIs</a:t>
            </a:r>
          </a:p>
        </p:txBody>
      </p:sp>
      <p:sp>
        <p:nvSpPr>
          <p:cNvPr id="3" name="Content Placeholder 2">
            <a:extLst>
              <a:ext uri="{FF2B5EF4-FFF2-40B4-BE49-F238E27FC236}">
                <a16:creationId xmlns:a16="http://schemas.microsoft.com/office/drawing/2014/main" id="{F6A1D6E8-70E5-6907-4B59-5D7E926300C3}"/>
              </a:ext>
            </a:extLst>
          </p:cNvPr>
          <p:cNvSpPr>
            <a:spLocks noGrp="1"/>
          </p:cNvSpPr>
          <p:nvPr>
            <p:ph idx="1"/>
          </p:nvPr>
        </p:nvSpPr>
        <p:spPr/>
        <p:txBody>
          <a:bodyPr>
            <a:normAutofit fontScale="85000" lnSpcReduction="20000"/>
          </a:bodyPr>
          <a:lstStyle/>
          <a:p>
            <a:r>
              <a:rPr lang="en-US" b="1" dirty="0"/>
              <a:t>SOAP APIs</a:t>
            </a:r>
            <a:r>
              <a:rPr lang="en-US" dirty="0"/>
              <a:t> - Simple Object Access Protocol. Client and server exchange messages using XML. This is a less flexible API that was more popular in the past.</a:t>
            </a:r>
          </a:p>
          <a:p>
            <a:endParaRPr lang="en-US" dirty="0"/>
          </a:p>
          <a:p>
            <a:r>
              <a:rPr lang="en-US" b="1" dirty="0"/>
              <a:t>RPC APIs</a:t>
            </a:r>
            <a:r>
              <a:rPr lang="en-US" dirty="0"/>
              <a:t> - Remote Procedure Calls. The client completes a function (or procedure) on the server, and the server sends the output back to the client.</a:t>
            </a:r>
          </a:p>
          <a:p>
            <a:endParaRPr lang="en-US" dirty="0"/>
          </a:p>
          <a:p>
            <a:r>
              <a:rPr lang="en-US" b="1" dirty="0" err="1"/>
              <a:t>Websocket</a:t>
            </a:r>
            <a:r>
              <a:rPr lang="en-US" dirty="0"/>
              <a:t> </a:t>
            </a:r>
            <a:r>
              <a:rPr lang="en-US" b="1" dirty="0"/>
              <a:t>APIs</a:t>
            </a:r>
            <a:r>
              <a:rPr lang="en-US" dirty="0"/>
              <a:t> - Uses JSON objects to pass data. Supports two-way communication between client apps and the server. The server can send callback messages to connected clients, making it more efficient than REST API.</a:t>
            </a:r>
          </a:p>
          <a:p>
            <a:endParaRPr lang="en-US" dirty="0"/>
          </a:p>
          <a:p>
            <a:r>
              <a:rPr lang="en-US" b="1" dirty="0"/>
              <a:t>REST</a:t>
            </a:r>
            <a:r>
              <a:rPr lang="en-US" dirty="0"/>
              <a:t> </a:t>
            </a:r>
            <a:r>
              <a:rPr lang="en-US" b="1" dirty="0"/>
              <a:t>APIs</a:t>
            </a:r>
            <a:r>
              <a:rPr lang="en-US" dirty="0"/>
              <a:t> - Most popular and flexible APIs found on the web. The client sends requests to the server as data. The server uses this client input to start internal functions and returns output data back to the client. </a:t>
            </a:r>
          </a:p>
        </p:txBody>
      </p:sp>
    </p:spTree>
    <p:extLst>
      <p:ext uri="{BB962C8B-B14F-4D97-AF65-F5344CB8AC3E}">
        <p14:creationId xmlns:p14="http://schemas.microsoft.com/office/powerpoint/2010/main" val="64958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4C4A-362A-2126-1FEE-3527DD49F5E7}"/>
              </a:ext>
            </a:extLst>
          </p:cNvPr>
          <p:cNvSpPr>
            <a:spLocks noGrp="1"/>
          </p:cNvSpPr>
          <p:nvPr>
            <p:ph type="title"/>
          </p:nvPr>
        </p:nvSpPr>
        <p:spPr/>
        <p:txBody>
          <a:bodyPr/>
          <a:lstStyle/>
          <a:p>
            <a:r>
              <a:rPr lang="en-US" dirty="0"/>
              <a:t>REST APIs</a:t>
            </a:r>
          </a:p>
        </p:txBody>
      </p:sp>
      <p:sp>
        <p:nvSpPr>
          <p:cNvPr id="3" name="Content Placeholder 2">
            <a:extLst>
              <a:ext uri="{FF2B5EF4-FFF2-40B4-BE49-F238E27FC236}">
                <a16:creationId xmlns:a16="http://schemas.microsoft.com/office/drawing/2014/main" id="{1A281B9A-941B-723F-79EF-79A77E6E414D}"/>
              </a:ext>
            </a:extLst>
          </p:cNvPr>
          <p:cNvSpPr>
            <a:spLocks noGrp="1"/>
          </p:cNvSpPr>
          <p:nvPr>
            <p:ph idx="1"/>
          </p:nvPr>
        </p:nvSpPr>
        <p:spPr/>
        <p:txBody>
          <a:bodyPr/>
          <a:lstStyle/>
          <a:p>
            <a:pPr algn="l"/>
            <a:r>
              <a:rPr lang="en-US" b="0" i="0" dirty="0">
                <a:solidFill>
                  <a:srgbClr val="333333"/>
                </a:solidFill>
                <a:effectLst/>
                <a:latin typeface="AmazonEmber"/>
              </a:rPr>
              <a:t>REST stands for Representational State Transfer. REST defines a set of functions like GET, PUT, DELETE, etc. that clients can use to access server data. Clients and servers exchange data using HTTP.</a:t>
            </a:r>
          </a:p>
          <a:p>
            <a:pPr algn="l"/>
            <a:r>
              <a:rPr lang="en-US" b="0" i="0" dirty="0">
                <a:solidFill>
                  <a:srgbClr val="333333"/>
                </a:solidFill>
                <a:effectLst/>
                <a:latin typeface="AmazonEmber"/>
              </a:rPr>
              <a:t>The main feature is statelessness. Statelessness means that servers do not save client data between requests. </a:t>
            </a:r>
          </a:p>
          <a:p>
            <a:pPr algn="l"/>
            <a:r>
              <a:rPr lang="en-US" b="0" i="0" dirty="0">
                <a:solidFill>
                  <a:srgbClr val="333333"/>
                </a:solidFill>
                <a:effectLst/>
                <a:latin typeface="AmazonEmber"/>
              </a:rPr>
              <a:t>Client requests to the server are similar to URLs you type in your browser to visit a website. The response from the server is plain data, without the typical graphical rendering of a web page.</a:t>
            </a:r>
          </a:p>
          <a:p>
            <a:pPr algn="l"/>
            <a:r>
              <a:rPr lang="en-US" dirty="0">
                <a:solidFill>
                  <a:srgbClr val="333333"/>
                </a:solidFill>
                <a:latin typeface="AmazonEmber"/>
              </a:rPr>
              <a:t>Also called Web APIs</a:t>
            </a:r>
            <a:endParaRPr lang="en-US" b="0" i="0" dirty="0">
              <a:solidFill>
                <a:srgbClr val="333333"/>
              </a:solidFill>
              <a:effectLst/>
              <a:latin typeface="AmazonEmber"/>
            </a:endParaRPr>
          </a:p>
          <a:p>
            <a:endParaRPr lang="en-US" dirty="0"/>
          </a:p>
        </p:txBody>
      </p:sp>
    </p:spTree>
    <p:extLst>
      <p:ext uri="{BB962C8B-B14F-4D97-AF65-F5344CB8AC3E}">
        <p14:creationId xmlns:p14="http://schemas.microsoft.com/office/powerpoint/2010/main" val="27520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284-4C23-0A98-E77D-84FAA0E6F36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828E6D94-076C-7093-E205-FF6E6C713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585" y="0"/>
            <a:ext cx="11228221" cy="6694714"/>
          </a:xfrm>
        </p:spPr>
      </p:pic>
    </p:spTree>
    <p:extLst>
      <p:ext uri="{BB962C8B-B14F-4D97-AF65-F5344CB8AC3E}">
        <p14:creationId xmlns:p14="http://schemas.microsoft.com/office/powerpoint/2010/main" val="4610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DDE0-F3DE-EEF0-3506-62C41BA820D5}"/>
              </a:ext>
            </a:extLst>
          </p:cNvPr>
          <p:cNvSpPr>
            <a:spLocks noGrp="1"/>
          </p:cNvSpPr>
          <p:nvPr>
            <p:ph type="title"/>
          </p:nvPr>
        </p:nvSpPr>
        <p:spPr/>
        <p:txBody>
          <a:bodyPr/>
          <a:lstStyle/>
          <a:p>
            <a:r>
              <a:rPr lang="en-US" b="0" i="0" dirty="0">
                <a:solidFill>
                  <a:srgbClr val="232F3E"/>
                </a:solidFill>
                <a:effectLst/>
                <a:latin typeface="AmazonEmberBold"/>
              </a:rPr>
              <a:t>API endpoints</a:t>
            </a:r>
            <a:endParaRPr lang="en-US" dirty="0"/>
          </a:p>
        </p:txBody>
      </p:sp>
      <p:sp>
        <p:nvSpPr>
          <p:cNvPr id="3" name="Content Placeholder 2">
            <a:extLst>
              <a:ext uri="{FF2B5EF4-FFF2-40B4-BE49-F238E27FC236}">
                <a16:creationId xmlns:a16="http://schemas.microsoft.com/office/drawing/2014/main" id="{608927AA-6939-D472-F823-CAF86B99695A}"/>
              </a:ext>
            </a:extLst>
          </p:cNvPr>
          <p:cNvSpPr>
            <a:spLocks noGrp="1"/>
          </p:cNvSpPr>
          <p:nvPr>
            <p:ph idx="1"/>
          </p:nvPr>
        </p:nvSpPr>
        <p:spPr/>
        <p:txBody>
          <a:bodyPr>
            <a:normAutofit fontScale="85000" lnSpcReduction="20000"/>
          </a:bodyPr>
          <a:lstStyle/>
          <a:p>
            <a:pPr marL="0" indent="0" algn="l">
              <a:buNone/>
            </a:pPr>
            <a:r>
              <a:rPr lang="en-US" b="0" i="0" dirty="0">
                <a:solidFill>
                  <a:srgbClr val="333333"/>
                </a:solidFill>
                <a:effectLst/>
                <a:latin typeface="AmazonEmber"/>
              </a:rPr>
              <a:t>API endpoints are the final touchpoints in the API communication system. </a:t>
            </a:r>
          </a:p>
          <a:p>
            <a:pPr marL="0" indent="0" algn="l">
              <a:buNone/>
            </a:pPr>
            <a:r>
              <a:rPr lang="en-US" b="0" i="0" dirty="0">
                <a:solidFill>
                  <a:srgbClr val="333333"/>
                </a:solidFill>
                <a:effectLst/>
                <a:latin typeface="AmazonEmber"/>
              </a:rPr>
              <a:t>These include </a:t>
            </a:r>
          </a:p>
          <a:p>
            <a:pPr marL="0" indent="0" algn="l">
              <a:buNone/>
            </a:pPr>
            <a:r>
              <a:rPr lang="en-US" b="0" i="0" dirty="0">
                <a:solidFill>
                  <a:srgbClr val="333333"/>
                </a:solidFill>
                <a:effectLst/>
                <a:latin typeface="AmazonEmber"/>
              </a:rPr>
              <a:t>server URLs </a:t>
            </a:r>
          </a:p>
          <a:p>
            <a:pPr marL="0" indent="0" algn="l">
              <a:buNone/>
            </a:pPr>
            <a:r>
              <a:rPr lang="en-US" b="0" i="0" dirty="0">
                <a:solidFill>
                  <a:srgbClr val="333333"/>
                </a:solidFill>
                <a:effectLst/>
                <a:latin typeface="AmazonEmber"/>
              </a:rPr>
              <a:t>services </a:t>
            </a:r>
          </a:p>
          <a:p>
            <a:pPr marL="0" indent="0" algn="l">
              <a:buNone/>
            </a:pPr>
            <a:r>
              <a:rPr lang="en-US" b="0" i="0" dirty="0">
                <a:solidFill>
                  <a:srgbClr val="333333"/>
                </a:solidFill>
                <a:effectLst/>
                <a:latin typeface="AmazonEmber"/>
              </a:rPr>
              <a:t>Ports</a:t>
            </a:r>
          </a:p>
          <a:p>
            <a:pPr marL="0" indent="0" algn="l">
              <a:buNone/>
            </a:pPr>
            <a:endParaRPr lang="en-US" b="0" i="0" dirty="0">
              <a:solidFill>
                <a:srgbClr val="333333"/>
              </a:solidFill>
              <a:effectLst/>
              <a:latin typeface="AmazonEmber"/>
            </a:endParaRPr>
          </a:p>
          <a:p>
            <a:pPr marL="0" indent="0" algn="l">
              <a:buNone/>
            </a:pPr>
            <a:r>
              <a:rPr lang="en-US" b="1" i="0" dirty="0">
                <a:solidFill>
                  <a:srgbClr val="333333"/>
                </a:solidFill>
                <a:effectLst/>
                <a:latin typeface="AmazonEmber"/>
              </a:rPr>
              <a:t>Security</a:t>
            </a:r>
          </a:p>
          <a:p>
            <a:r>
              <a:rPr lang="en-US" b="0" i="0" dirty="0">
                <a:solidFill>
                  <a:srgbClr val="333333"/>
                </a:solidFill>
                <a:effectLst/>
                <a:latin typeface="AmazonEmber"/>
              </a:rPr>
              <a:t>API endpoints make the system vulnerable to attack. API monitoring is crucial for preventing misuse.</a:t>
            </a:r>
          </a:p>
          <a:p>
            <a:pPr marL="0" indent="0" algn="l">
              <a:buNone/>
            </a:pPr>
            <a:r>
              <a:rPr lang="en-US" b="1" i="0" dirty="0">
                <a:solidFill>
                  <a:srgbClr val="333333"/>
                </a:solidFill>
                <a:effectLst/>
                <a:latin typeface="AmazonEmber"/>
              </a:rPr>
              <a:t>Performance</a:t>
            </a:r>
          </a:p>
          <a:p>
            <a:r>
              <a:rPr lang="en-US" b="0" i="0" dirty="0">
                <a:solidFill>
                  <a:srgbClr val="333333"/>
                </a:solidFill>
                <a:effectLst/>
                <a:latin typeface="AmazonEmber"/>
              </a:rPr>
              <a:t>API endpoints, especially high traffic ones, can cause bottlenecks and affect system performance.</a:t>
            </a:r>
          </a:p>
          <a:p>
            <a:endParaRPr lang="en-US" dirty="0"/>
          </a:p>
        </p:txBody>
      </p:sp>
    </p:spTree>
    <p:extLst>
      <p:ext uri="{BB962C8B-B14F-4D97-AF65-F5344CB8AC3E}">
        <p14:creationId xmlns:p14="http://schemas.microsoft.com/office/powerpoint/2010/main" val="144434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9476-B1E7-FE3A-2675-7D5748CF4C25}"/>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A2E7EEC7-ADB1-6006-305F-763BCAEF1431}"/>
              </a:ext>
            </a:extLst>
          </p:cNvPr>
          <p:cNvSpPr>
            <a:spLocks noGrp="1"/>
          </p:cNvSpPr>
          <p:nvPr>
            <p:ph idx="1"/>
          </p:nvPr>
        </p:nvSpPr>
        <p:spPr/>
        <p:txBody>
          <a:bodyPr>
            <a:normAutofit fontScale="92500" lnSpcReduction="10000"/>
          </a:bodyPr>
          <a:lstStyle/>
          <a:p>
            <a:r>
              <a:rPr lang="en-US" dirty="0"/>
              <a:t>An architectural style that structures an application as a collection of small, independent, and loosely coupled services. </a:t>
            </a:r>
          </a:p>
          <a:p>
            <a:r>
              <a:rPr lang="en-US" dirty="0"/>
              <a:t>Each microservice is designed to perform a specific business function and can communicate with other microservices through lightweight protocols, such as HTTP or messaging systems.</a:t>
            </a:r>
          </a:p>
          <a:p>
            <a:endParaRPr lang="en-US" dirty="0"/>
          </a:p>
          <a:p>
            <a:r>
              <a:rPr lang="en-US" dirty="0"/>
              <a:t>Typically deployed independently and can be scaled horizontally, allowing for greater flexibility and resilience. </a:t>
            </a:r>
          </a:p>
          <a:p>
            <a:r>
              <a:rPr lang="en-US" dirty="0"/>
              <a:t>Platform independent</a:t>
            </a:r>
          </a:p>
          <a:p>
            <a:r>
              <a:rPr lang="en-US" dirty="0"/>
              <a:t>Faster development and deployment times, improved scalability, better fault isolation, and easier maintenance and updates. </a:t>
            </a:r>
          </a:p>
        </p:txBody>
      </p:sp>
    </p:spTree>
    <p:extLst>
      <p:ext uri="{BB962C8B-B14F-4D97-AF65-F5344CB8AC3E}">
        <p14:creationId xmlns:p14="http://schemas.microsoft.com/office/powerpoint/2010/main" val="83903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87C3-9286-4077-BE23-C4A89C2C9BDC}"/>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FFFDFC05-470B-5801-1A1D-A6049B4EEA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820" y="221657"/>
            <a:ext cx="9751894" cy="6414685"/>
          </a:xfrm>
        </p:spPr>
      </p:pic>
    </p:spTree>
    <p:extLst>
      <p:ext uri="{BB962C8B-B14F-4D97-AF65-F5344CB8AC3E}">
        <p14:creationId xmlns:p14="http://schemas.microsoft.com/office/powerpoint/2010/main" val="385345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9AF66-ADC0-CF2A-0CF7-C645F56C14D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9AEBBB1-007D-698C-4029-825586D5E7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073" b="21933"/>
          <a:stretch/>
        </p:blipFill>
        <p:spPr>
          <a:xfrm>
            <a:off x="3484287" y="365125"/>
            <a:ext cx="5092554" cy="6334235"/>
          </a:xfrm>
        </p:spPr>
      </p:pic>
    </p:spTree>
    <p:extLst>
      <p:ext uri="{BB962C8B-B14F-4D97-AF65-F5344CB8AC3E}">
        <p14:creationId xmlns:p14="http://schemas.microsoft.com/office/powerpoint/2010/main" val="2327087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542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AmazonEmber</vt:lpstr>
      <vt:lpstr>AmazonEmberBold</vt:lpstr>
      <vt:lpstr>Arial</vt:lpstr>
      <vt:lpstr>Calibri</vt:lpstr>
      <vt:lpstr>Calibri Light</vt:lpstr>
      <vt:lpstr>Office Theme</vt:lpstr>
      <vt:lpstr>API</vt:lpstr>
      <vt:lpstr>API</vt:lpstr>
      <vt:lpstr>Types of APIs</vt:lpstr>
      <vt:lpstr>REST APIs</vt:lpstr>
      <vt:lpstr>PowerPoint Presentation</vt:lpstr>
      <vt:lpstr>API endpoints</vt:lpstr>
      <vt:lpstr>Microservices</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Definitions</dc:title>
  <dc:creator>usuf azhar</dc:creator>
  <cp:lastModifiedBy>usuf azhar</cp:lastModifiedBy>
  <cp:revision>24</cp:revision>
  <dcterms:created xsi:type="dcterms:W3CDTF">2024-02-20T18:34:35Z</dcterms:created>
  <dcterms:modified xsi:type="dcterms:W3CDTF">2024-03-02T19:47:56Z</dcterms:modified>
</cp:coreProperties>
</file>