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9" r:id="rId7"/>
    <p:sldId id="263" r:id="rId8"/>
    <p:sldId id="265" r:id="rId9"/>
    <p:sldId id="270" r:id="rId10"/>
    <p:sldId id="266" r:id="rId11"/>
    <p:sldId id="271" r:id="rId12"/>
    <p:sldId id="272" r:id="rId13"/>
    <p:sldId id="267" r:id="rId14"/>
    <p:sldId id="273" r:id="rId15"/>
    <p:sldId id="27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99FEF0C-69FD-46EC-825E-FA57E162DD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44E-DFBE-4AAD-90D5-C78F90869E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04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EF0C-69FD-46EC-825E-FA57E162DD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44E-DFBE-4AAD-90D5-C78F9086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EF0C-69FD-46EC-825E-FA57E162DD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44E-DFBE-4AAD-90D5-C78F90869E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9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EF0C-69FD-46EC-825E-FA57E162DD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44E-DFBE-4AAD-90D5-C78F9086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EF0C-69FD-46EC-825E-FA57E162DD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44E-DFBE-4AAD-90D5-C78F90869E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8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EF0C-69FD-46EC-825E-FA57E162DD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44E-DFBE-4AAD-90D5-C78F9086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EF0C-69FD-46EC-825E-FA57E162DD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44E-DFBE-4AAD-90D5-C78F9086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5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EF0C-69FD-46EC-825E-FA57E162DD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44E-DFBE-4AAD-90D5-C78F9086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6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EF0C-69FD-46EC-825E-FA57E162DD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44E-DFBE-4AAD-90D5-C78F9086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3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EF0C-69FD-46EC-825E-FA57E162DD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44E-DFBE-4AAD-90D5-C78F90869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EF0C-69FD-46EC-825E-FA57E162DD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744E-DFBE-4AAD-90D5-C78F90869E4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5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9FEF0C-69FD-46EC-825E-FA57E162DDD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47744E-DFBE-4AAD-90D5-C78F90869E4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0113-4D01-A9D9-A81C-0A087572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4618-2B87-D327-E767-044B9B95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399826" cy="4023360"/>
          </a:xfrm>
        </p:spPr>
        <p:txBody>
          <a:bodyPr/>
          <a:lstStyle/>
          <a:p>
            <a:r>
              <a:rPr lang="en-US" b="0" i="0" dirty="0">
                <a:solidFill>
                  <a:srgbClr val="28303D"/>
                </a:solidFill>
                <a:effectLst/>
                <a:latin typeface="DM Sans" panose="020F0502020204030204" pitchFamily="2" charset="0"/>
              </a:rPr>
              <a:t>17 developers</a:t>
            </a:r>
          </a:p>
          <a:p>
            <a:r>
              <a:rPr lang="en-US" dirty="0">
                <a:solidFill>
                  <a:srgbClr val="28303D"/>
                </a:solidFill>
                <a:latin typeface="DM Sans" panose="020F0502020204030204" pitchFamily="2" charset="0"/>
              </a:rPr>
              <a:t>S</a:t>
            </a:r>
            <a:r>
              <a:rPr lang="en-US" b="0" i="0" dirty="0">
                <a:solidFill>
                  <a:srgbClr val="28303D"/>
                </a:solidFill>
                <a:effectLst/>
                <a:latin typeface="DM Sans" panose="020F0502020204030204" pitchFamily="2" charset="0"/>
              </a:rPr>
              <a:t>ki retreat </a:t>
            </a:r>
          </a:p>
          <a:p>
            <a:r>
              <a:rPr lang="en-US" b="0" i="0" dirty="0">
                <a:solidFill>
                  <a:srgbClr val="28303D"/>
                </a:solidFill>
                <a:effectLst/>
                <a:latin typeface="DM Sans" panose="020F0502020204030204" pitchFamily="2" charset="0"/>
              </a:rPr>
              <a:t>February 2001 </a:t>
            </a:r>
          </a:p>
          <a:p>
            <a:pPr algn="l"/>
            <a:r>
              <a:rPr lang="en-US" b="0" i="0" dirty="0">
                <a:solidFill>
                  <a:srgbClr val="28303D"/>
                </a:solidFill>
                <a:effectLst/>
                <a:latin typeface="DM Sans" panose="020F0502020204030204" pitchFamily="2" charset="0"/>
              </a:rPr>
              <a:t>“The Agile Alliance” </a:t>
            </a:r>
          </a:p>
          <a:p>
            <a:endParaRPr lang="en-US" dirty="0"/>
          </a:p>
          <a:p>
            <a:r>
              <a:rPr lang="en-US" dirty="0"/>
              <a:t>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7A6B4-FD48-BE55-5F94-9992708DC7B0}"/>
              </a:ext>
            </a:extLst>
          </p:cNvPr>
          <p:cNvSpPr txBox="1"/>
          <p:nvPr/>
        </p:nvSpPr>
        <p:spPr>
          <a:xfrm>
            <a:off x="4898571" y="3767784"/>
            <a:ext cx="70408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Individuals and interactions 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over processes and tools</a:t>
            </a:r>
          </a:p>
          <a:p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1" i="0" dirty="0">
                <a:solidFill>
                  <a:srgbClr val="000000"/>
                </a:solidFill>
                <a:effectLst/>
              </a:rPr>
              <a:t>Working software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over comprehensive documentation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endParaRPr lang="en-US" sz="2400" b="0" i="0" dirty="0">
              <a:solidFill>
                <a:srgbClr val="000000"/>
              </a:solidFill>
              <a:effectLst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Customer collaboration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over contract negotiation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endParaRPr lang="en-US" sz="2400" b="0" i="0" dirty="0">
              <a:solidFill>
                <a:srgbClr val="000000"/>
              </a:solidFill>
              <a:effectLst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Responding to change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over following a plan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C0577-25F1-1A27-959B-7C31CBD24061}"/>
              </a:ext>
            </a:extLst>
          </p:cNvPr>
          <p:cNvSpPr txBox="1"/>
          <p:nvPr/>
        </p:nvSpPr>
        <p:spPr>
          <a:xfrm>
            <a:off x="9274628" y="2798423"/>
            <a:ext cx="266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Core Values</a:t>
            </a:r>
          </a:p>
        </p:txBody>
      </p:sp>
    </p:spTree>
    <p:extLst>
      <p:ext uri="{BB962C8B-B14F-4D97-AF65-F5344CB8AC3E}">
        <p14:creationId xmlns:p14="http://schemas.microsoft.com/office/powerpoint/2010/main" val="91556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82BC-8497-3835-42AE-FC3CFC01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58F4-315A-A447-5826-0939AD10D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85415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Shorter cycles</a:t>
            </a:r>
          </a:p>
          <a:p>
            <a:pPr marL="0" indent="0">
              <a:buNone/>
            </a:pPr>
            <a:r>
              <a:rPr lang="en-US" sz="2400" dirty="0"/>
              <a:t>Less documentation</a:t>
            </a:r>
          </a:p>
          <a:p>
            <a:pPr marL="0" indent="0">
              <a:buNone/>
            </a:pPr>
            <a:r>
              <a:rPr lang="en-US" sz="2400" dirty="0"/>
              <a:t>Frequent code reviews</a:t>
            </a:r>
          </a:p>
          <a:p>
            <a:pPr marL="0" indent="0">
              <a:buNone/>
            </a:pPr>
            <a:r>
              <a:rPr lang="en-US" sz="2400" dirty="0"/>
              <a:t>Reduce resistance to code change</a:t>
            </a:r>
          </a:p>
          <a:p>
            <a:pPr marL="0" indent="0">
              <a:buNone/>
            </a:pPr>
            <a:r>
              <a:rPr lang="en-US" sz="2400" dirty="0"/>
              <a:t>Regular releases and iterations </a:t>
            </a:r>
          </a:p>
          <a:p>
            <a:pPr marL="0" indent="0">
              <a:buNone/>
            </a:pPr>
            <a:r>
              <a:rPr lang="en-US" sz="2400" dirty="0"/>
              <a:t>Focuses on the “how” it will get done.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2ACC8A-6D1A-350F-DEFD-3BE60A3A214A}"/>
              </a:ext>
            </a:extLst>
          </p:cNvPr>
          <p:cNvSpPr txBox="1">
            <a:spLocks/>
          </p:cNvSpPr>
          <p:nvPr/>
        </p:nvSpPr>
        <p:spPr>
          <a:xfrm>
            <a:off x="6989501" y="2249424"/>
            <a:ext cx="4854158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400" dirty="0"/>
              <a:t>Simplicity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400" dirty="0"/>
              <a:t>Communication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400" dirty="0"/>
              <a:t>Feedback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400" dirty="0"/>
              <a:t>Courage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400" dirty="0"/>
              <a:t>Respect</a:t>
            </a:r>
          </a:p>
        </p:txBody>
      </p:sp>
    </p:spTree>
    <p:extLst>
      <p:ext uri="{BB962C8B-B14F-4D97-AF65-F5344CB8AC3E}">
        <p14:creationId xmlns:p14="http://schemas.microsoft.com/office/powerpoint/2010/main" val="190860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6A7C-D8ED-C319-DAE8-EF674B50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74330"/>
            <a:ext cx="9720072" cy="1499616"/>
          </a:xfrm>
        </p:spPr>
        <p:txBody>
          <a:bodyPr/>
          <a:lstStyle/>
          <a:p>
            <a:r>
              <a:rPr lang="en-US" dirty="0"/>
              <a:t>THE XP OF Party Planning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E3ACF0-EFC4-2AF1-C204-945DC133E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814098"/>
              </p:ext>
            </p:extLst>
          </p:nvPr>
        </p:nvGraphicFramePr>
        <p:xfrm>
          <a:off x="250371" y="1941290"/>
          <a:ext cx="11495315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8">
                  <a:extLst>
                    <a:ext uri="{9D8B030D-6E8A-4147-A177-3AD203B41FA5}">
                      <a16:colId xmlns:a16="http://schemas.microsoft.com/office/drawing/2014/main" val="2669661628"/>
                    </a:ext>
                  </a:extLst>
                </a:gridCol>
                <a:gridCol w="9710057">
                  <a:extLst>
                    <a:ext uri="{9D8B030D-6E8A-4147-A177-3AD203B41FA5}">
                      <a16:colId xmlns:a16="http://schemas.microsoft.com/office/drawing/2014/main" val="4165901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1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Stories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and exciting theme for the party </a:t>
                      </a:r>
                    </a:p>
                    <a:p>
                      <a:r>
                        <a:rPr lang="en-US" dirty="0"/>
                        <a:t>Ensure a balanced and enjoyable crowd. </a:t>
                      </a:r>
                    </a:p>
                    <a:p>
                      <a:r>
                        <a:rPr lang="en-US" dirty="0"/>
                        <a:t>Stick to budget for the party without compromising the overall experience.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Release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Theme, venue, guest list, decorations, catering, entertainment</a:t>
                      </a:r>
                      <a:br>
                        <a:rPr lang="en-US" dirty="0"/>
                      </a:br>
                      <a:r>
                        <a:rPr lang="en-US" dirty="0"/>
                        <a:t>Priorities of the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51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Iteration 1:</a:t>
                      </a:r>
                      <a:r>
                        <a:rPr lang="en-US" dirty="0"/>
                        <a:t> Choose a party theme. Get feedback from potential guests. Adjust the theme based on feedback.</a:t>
                      </a:r>
                    </a:p>
                    <a:p>
                      <a:r>
                        <a:rPr lang="en-US" b="1" dirty="0"/>
                        <a:t>Iteration 2:</a:t>
                      </a:r>
                      <a:r>
                        <a:rPr lang="en-US" dirty="0"/>
                        <a:t> Create an initial guest list. Gather RSVPs and refine the list. Determine the budget </a:t>
                      </a:r>
                    </a:p>
                    <a:p>
                      <a:r>
                        <a:rPr lang="en-US" b="1" dirty="0"/>
                        <a:t>Iteration 3:</a:t>
                      </a:r>
                      <a:r>
                        <a:rPr lang="en-US" dirty="0"/>
                        <a:t> Research and select a venue. Coordinate with catering services. </a:t>
                      </a:r>
                    </a:p>
                    <a:p>
                      <a:r>
                        <a:rPr lang="en-US" b="1" dirty="0"/>
                        <a:t>Iteration 4:</a:t>
                      </a:r>
                      <a:r>
                        <a:rPr lang="en-US" dirty="0"/>
                        <a:t> Plan and purchase decorations. Finalize all party details. Make any necessary adjustments based on final RSVPs.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5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Pair Programming (Collaboration)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 closely with a friend or family member to make decisions and share responsibilities. </a:t>
                      </a:r>
                    </a:p>
                    <a:p>
                      <a:r>
                        <a:rPr lang="en-US" dirty="0"/>
                        <a:t>Collaborate with vendors, decorators, and other service providers to ensure everyone is on the same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87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1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13CB-5F47-4723-2CF5-0EDD0372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XP OF Party Planning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1BF205-8B11-B4AB-2E0F-48A6CBA13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867530"/>
              </p:ext>
            </p:extLst>
          </p:nvPr>
        </p:nvGraphicFramePr>
        <p:xfrm>
          <a:off x="312738" y="2298700"/>
          <a:ext cx="1149531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8">
                  <a:extLst>
                    <a:ext uri="{9D8B030D-6E8A-4147-A177-3AD203B41FA5}">
                      <a16:colId xmlns:a16="http://schemas.microsoft.com/office/drawing/2014/main" val="2612349409"/>
                    </a:ext>
                  </a:extLst>
                </a:gridCol>
                <a:gridCol w="9710057">
                  <a:extLst>
                    <a:ext uri="{9D8B030D-6E8A-4147-A177-3AD203B41FA5}">
                      <a16:colId xmlns:a16="http://schemas.microsoft.com/office/drawing/2014/main" val="372569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Test-Driven Development (TDD)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Regularly check and confirm party-related details (RSVPs, budget tracking, vendor communications). Conduct a trial run for any DIY decorations or activities to ensure they work as intended.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Regularly update a checklist or project board with the latest information and tasks completed. </a:t>
                      </a:r>
                    </a:p>
                    <a:p>
                      <a:r>
                        <a:rPr lang="en-US" dirty="0"/>
                        <a:t>Keep communication lines open with vendors, guests, and anyone else involved in the party.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7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Collective Code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Encourage all involved in the planning to take ownership of different aspects (venue, catering, decorations, etc.). </a:t>
                      </a:r>
                    </a:p>
                    <a:p>
                      <a:r>
                        <a:rPr lang="en-US" dirty="0"/>
                        <a:t>Regularly share updates and delegate tasks based on individual strengths and interests.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7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 Releases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 down the planning process into smaller, manageable tasks. </a:t>
                      </a:r>
                    </a:p>
                    <a:p>
                      <a:r>
                        <a:rPr lang="en-US" dirty="0"/>
                        <a:t>Celebrate small milestones, such as finalizing the theme, booking the venue, or receiving positive RSVPs.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3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Regularly review the party plan and make adjustments based on changing circumstances, new ideas, or unforeseen challenges.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0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36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233A-A7C6-BFAC-6FE0-A1E291DA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B9E2-68B1-5F4F-1840-BF2F5C36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0" i="0" dirty="0">
                <a:solidFill>
                  <a:srgbClr val="2A2B2C"/>
                </a:solidFill>
                <a:effectLst/>
                <a:latin typeface="gordita"/>
              </a:rPr>
              <a:t>Blends different Agile best practices</a:t>
            </a:r>
          </a:p>
          <a:p>
            <a:pPr algn="l" fontAlgn="auto"/>
            <a:r>
              <a:rPr lang="en-US" b="0" i="0" dirty="0">
                <a:solidFill>
                  <a:srgbClr val="2A2B2C"/>
                </a:solidFill>
                <a:effectLst/>
                <a:latin typeface="gordita"/>
              </a:rPr>
              <a:t>Iterative </a:t>
            </a:r>
          </a:p>
          <a:p>
            <a:pPr algn="l" fontAlgn="auto"/>
            <a:r>
              <a:rPr lang="en-US" dirty="0">
                <a:solidFill>
                  <a:srgbClr val="2A2B2C"/>
                </a:solidFill>
                <a:latin typeface="gordita"/>
              </a:rPr>
              <a:t>F</a:t>
            </a:r>
            <a:r>
              <a:rPr lang="en-US" b="0" i="0" dirty="0">
                <a:solidFill>
                  <a:srgbClr val="2A2B2C"/>
                </a:solidFill>
                <a:effectLst/>
                <a:latin typeface="gordita"/>
              </a:rPr>
              <a:t>ocuses more on the exact features of a software</a:t>
            </a:r>
          </a:p>
          <a:p>
            <a:pPr algn="l" fontAlgn="auto"/>
            <a:r>
              <a:rPr lang="en-US" b="0" i="0" dirty="0">
                <a:solidFill>
                  <a:srgbClr val="2A2B2C"/>
                </a:solidFill>
                <a:effectLst/>
                <a:latin typeface="gordita"/>
              </a:rPr>
              <a:t>Relies heavily on customer input to prioritize tasks </a:t>
            </a:r>
          </a:p>
          <a:p>
            <a:pPr algn="l" fontAlgn="auto"/>
            <a:r>
              <a:rPr lang="en-US" b="0" i="0" dirty="0">
                <a:solidFill>
                  <a:srgbClr val="2A2B2C"/>
                </a:solidFill>
                <a:effectLst/>
                <a:latin typeface="gordita"/>
              </a:rPr>
              <a:t>Frequently updates</a:t>
            </a:r>
          </a:p>
          <a:p>
            <a:pPr algn="l" fontAlgn="auto"/>
            <a:r>
              <a:rPr lang="en-US" b="0" i="0" dirty="0">
                <a:solidFill>
                  <a:srgbClr val="2A2B2C"/>
                </a:solidFill>
                <a:effectLst/>
                <a:latin typeface="gordita"/>
              </a:rPr>
              <a:t>Quick fixes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7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6A7C-D8ED-C319-DAE8-EF674B50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74330"/>
            <a:ext cx="9720072" cy="1499616"/>
          </a:xfrm>
        </p:spPr>
        <p:txBody>
          <a:bodyPr/>
          <a:lstStyle/>
          <a:p>
            <a:r>
              <a:rPr lang="en-US" dirty="0"/>
              <a:t>FDD for Party Planning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EBC9FB-A474-A818-B379-311D78AD3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322065"/>
              </p:ext>
            </p:extLst>
          </p:nvPr>
        </p:nvGraphicFramePr>
        <p:xfrm>
          <a:off x="889000" y="2286000"/>
          <a:ext cx="98552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4115620240"/>
                    </a:ext>
                  </a:extLst>
                </a:gridCol>
                <a:gridCol w="7734300">
                  <a:extLst>
                    <a:ext uri="{9D8B030D-6E8A-4147-A177-3AD203B41FA5}">
                      <a16:colId xmlns:a16="http://schemas.microsoft.com/office/drawing/2014/main" val="420502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43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Party 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Choose a party theme.</a:t>
                      </a:r>
                    </a:p>
                    <a:p>
                      <a:r>
                        <a:rPr lang="en-US" dirty="0"/>
                        <a:t>Get feedback from potential guests.</a:t>
                      </a:r>
                    </a:p>
                    <a:p>
                      <a:r>
                        <a:rPr lang="en-US" dirty="0"/>
                        <a:t>Adjust the theme based on feedback.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0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Guest List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an initial guest list.</a:t>
                      </a:r>
                    </a:p>
                    <a:p>
                      <a:r>
                        <a:rPr lang="en-US" dirty="0"/>
                        <a:t>Gather RSVPs and refine the list.</a:t>
                      </a:r>
                    </a:p>
                    <a:p>
                      <a:r>
                        <a:rPr lang="en-US" dirty="0"/>
                        <a:t>Determine the budget for each guest.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2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Venue and Catering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and select a venue.</a:t>
                      </a:r>
                    </a:p>
                    <a:p>
                      <a:r>
                        <a:rPr lang="en-US" dirty="0"/>
                        <a:t>Coordinate with catering services.</a:t>
                      </a:r>
                    </a:p>
                    <a:p>
                      <a:r>
                        <a:rPr lang="en-US" dirty="0"/>
                        <a:t>Ensure the budget aligns with the selected venue and catering options.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6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Decoration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 and purchase decorations.</a:t>
                      </a:r>
                    </a:p>
                    <a:p>
                      <a:r>
                        <a:rPr lang="en-US" dirty="0"/>
                        <a:t>Finalize all party details.</a:t>
                      </a:r>
                    </a:p>
                    <a:p>
                      <a:r>
                        <a:rPr lang="en-US" dirty="0"/>
                        <a:t>Make any necessary adjustments based on final RSVPs.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532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47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002B-1DAD-1886-72D5-EA6B0420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FDD for Party Planning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FC54EB-C7ED-F629-4AEA-43648671D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986767"/>
              </p:ext>
            </p:extLst>
          </p:nvPr>
        </p:nvGraphicFramePr>
        <p:xfrm>
          <a:off x="1023938" y="2286000"/>
          <a:ext cx="98552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1715856768"/>
                    </a:ext>
                  </a:extLst>
                </a:gridCol>
                <a:gridCol w="7734300">
                  <a:extLst>
                    <a:ext uri="{9D8B030D-6E8A-4147-A177-3AD203B41FA5}">
                      <a16:colId xmlns:a16="http://schemas.microsoft.com/office/drawing/2014/main" val="3735497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and send invitations.</a:t>
                      </a:r>
                    </a:p>
                    <a:p>
                      <a:r>
                        <a:rPr lang="en-US" dirty="0"/>
                        <a:t>Track RSVPs and send reminders.</a:t>
                      </a:r>
                    </a:p>
                    <a:p>
                      <a:r>
                        <a:rPr lang="en-US" dirty="0"/>
                        <a:t>Plan for any additional guests.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7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Menu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and decide on the menu.</a:t>
                      </a:r>
                    </a:p>
                    <a:p>
                      <a:r>
                        <a:rPr lang="en-US" dirty="0"/>
                        <a:t>Coordinate with the catering service.</a:t>
                      </a:r>
                    </a:p>
                    <a:p>
                      <a:r>
                        <a:rPr lang="en-US" dirty="0"/>
                        <a:t>Accommodate dietary preferences of guests.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6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 entertainment activities.</a:t>
                      </a:r>
                    </a:p>
                    <a:p>
                      <a:r>
                        <a:rPr lang="en-US" dirty="0"/>
                        <a:t>Coordinate with performers or vendors.</a:t>
                      </a:r>
                    </a:p>
                    <a:p>
                      <a:r>
                        <a:rPr lang="en-US" dirty="0"/>
                        <a:t>Ensure a diverse and enjoyable experience for guests.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33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Post-Party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 feedback from guests.</a:t>
                      </a:r>
                    </a:p>
                    <a:p>
                      <a:r>
                        <a:rPr lang="en-US" dirty="0"/>
                        <a:t>Evaluate the success of the party.</a:t>
                      </a:r>
                    </a:p>
                    <a:p>
                      <a:r>
                        <a:rPr lang="en-US" dirty="0"/>
                        <a:t>Document lessons learned for future events.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4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5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326D-F095-4E15-57DC-1CED6AFE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0B40-B692-327D-CD68-552CC924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A64A2-CE7C-9F47-1AD5-0C7B50AE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667" y="0"/>
            <a:ext cx="4632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8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E59A-07EC-2A60-AB6E-D2938B67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B6B6-B4A7-5E2E-072E-8631E6BB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855643" cy="4023360"/>
          </a:xfrm>
        </p:spPr>
        <p:txBody>
          <a:bodyPr>
            <a:normAutofit/>
          </a:bodyPr>
          <a:lstStyle/>
          <a:p>
            <a:r>
              <a:rPr lang="en-US" sz="2800" dirty="0"/>
              <a:t>Project Management framework</a:t>
            </a:r>
          </a:p>
          <a:p>
            <a:r>
              <a:rPr lang="en-US" sz="2800" dirty="0"/>
              <a:t>Break down project into dynamic phases (sprints)</a:t>
            </a:r>
          </a:p>
          <a:p>
            <a:r>
              <a:rPr lang="en-US" sz="2800" dirty="0"/>
              <a:t>Not just for software</a:t>
            </a:r>
          </a:p>
          <a:p>
            <a:r>
              <a:rPr lang="en-US" sz="2800" dirty="0"/>
              <a:t>Iterative</a:t>
            </a:r>
          </a:p>
          <a:p>
            <a:pPr lvl="1"/>
            <a:r>
              <a:rPr lang="en-US" sz="2400" dirty="0"/>
              <a:t>Reflect</a:t>
            </a:r>
          </a:p>
          <a:p>
            <a:pPr lvl="1"/>
            <a:r>
              <a:rPr lang="en-US" sz="2400" dirty="0"/>
              <a:t>Adjust</a:t>
            </a:r>
          </a:p>
          <a:p>
            <a:pPr lvl="1"/>
            <a:r>
              <a:rPr lang="en-US" sz="2400" dirty="0"/>
              <a:t>Improve</a:t>
            </a:r>
          </a:p>
          <a:p>
            <a:pPr lvl="1"/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D4316-0381-E556-2794-13F9E4A6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0944"/>
            <a:ext cx="5800351" cy="44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F77B-5248-44A8-6810-25553884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69CC-76B3-F303-8F7D-BF2398E4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  <a:p>
            <a:r>
              <a:rPr lang="en-US" dirty="0"/>
              <a:t>Scrum</a:t>
            </a:r>
          </a:p>
          <a:p>
            <a:r>
              <a:rPr lang="en-US" dirty="0"/>
              <a:t>XP – Extreme Programming</a:t>
            </a:r>
          </a:p>
          <a:p>
            <a:r>
              <a:rPr lang="en-US" dirty="0"/>
              <a:t>FDD - Feature Driven Development</a:t>
            </a:r>
          </a:p>
          <a:p>
            <a:r>
              <a:rPr lang="en-US" dirty="0"/>
              <a:t>APF – Adaptive Project Framework</a:t>
            </a:r>
          </a:p>
          <a:p>
            <a:r>
              <a:rPr lang="en-US" dirty="0"/>
              <a:t>ASD - Adaptive Software Development</a:t>
            </a:r>
          </a:p>
          <a:p>
            <a:r>
              <a:rPr lang="en-US" dirty="0"/>
              <a:t>XPM – Extreme Project Management</a:t>
            </a:r>
          </a:p>
          <a:p>
            <a:r>
              <a:rPr lang="en-US" dirty="0"/>
              <a:t>DSDM - Dynamic Systems Development Method</a:t>
            </a:r>
          </a:p>
        </p:txBody>
      </p:sp>
    </p:spTree>
    <p:extLst>
      <p:ext uri="{BB962C8B-B14F-4D97-AF65-F5344CB8AC3E}">
        <p14:creationId xmlns:p14="http://schemas.microsoft.com/office/powerpoint/2010/main" val="68454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20B7-E6B5-EE48-DA07-C24F180A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546D-7D88-23CE-0899-06655070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0" i="0" dirty="0">
                <a:solidFill>
                  <a:srgbClr val="2A2B2C"/>
                </a:solidFill>
                <a:effectLst/>
                <a:latin typeface="gordita"/>
              </a:rPr>
              <a:t>A visual approach to Agile</a:t>
            </a:r>
          </a:p>
          <a:p>
            <a:pPr algn="l" fontAlgn="auto"/>
            <a:r>
              <a:rPr lang="en-US" b="0" i="0" dirty="0">
                <a:solidFill>
                  <a:srgbClr val="2A2B2C"/>
                </a:solidFill>
                <a:effectLst/>
                <a:latin typeface="gordita"/>
              </a:rPr>
              <a:t>Kanban board shows where certain tasks are in the development process</a:t>
            </a:r>
          </a:p>
          <a:p>
            <a:pPr algn="l" fontAlgn="auto"/>
            <a:r>
              <a:rPr lang="en-US" b="0" i="0" dirty="0">
                <a:solidFill>
                  <a:srgbClr val="2A2B2C"/>
                </a:solidFill>
                <a:effectLst/>
                <a:latin typeface="gordita"/>
              </a:rPr>
              <a:t>Tasks are represented by cards on the board and stages are represented in columns</a:t>
            </a:r>
          </a:p>
          <a:p>
            <a:pPr algn="l" fontAlgn="auto"/>
            <a:r>
              <a:rPr lang="en-US" b="0" i="0" dirty="0">
                <a:solidFill>
                  <a:srgbClr val="2A2B2C"/>
                </a:solidFill>
                <a:effectLst/>
                <a:latin typeface="gordita"/>
              </a:rPr>
              <a:t>Team members move cards from the backlog column to the column that represents the stage the task is in</a:t>
            </a:r>
          </a:p>
          <a:p>
            <a:pPr algn="l" fontAlgn="auto"/>
            <a:r>
              <a:rPr lang="en-US" b="0" i="0" dirty="0">
                <a:solidFill>
                  <a:srgbClr val="2A2B2C"/>
                </a:solidFill>
                <a:effectLst/>
                <a:latin typeface="gordita"/>
              </a:rPr>
              <a:t>Helps to identify roadblocks</a:t>
            </a:r>
          </a:p>
          <a:p>
            <a:pPr algn="l" fontAlgn="auto"/>
            <a:r>
              <a:rPr lang="en-US" dirty="0">
                <a:solidFill>
                  <a:srgbClr val="2A2B2C"/>
                </a:solidFill>
                <a:latin typeface="gordita"/>
              </a:rPr>
              <a:t>V</a:t>
            </a:r>
            <a:r>
              <a:rPr lang="en-US" b="0" i="0" dirty="0">
                <a:solidFill>
                  <a:srgbClr val="2A2B2C"/>
                </a:solidFill>
                <a:effectLst/>
                <a:latin typeface="gordita"/>
              </a:rPr>
              <a:t>isualize the amount of work that’s getting done</a:t>
            </a:r>
          </a:p>
          <a:p>
            <a:pPr algn="l" fontAlgn="auto"/>
            <a:r>
              <a:rPr lang="en-US" dirty="0">
                <a:solidFill>
                  <a:srgbClr val="2A2B2C"/>
                </a:solidFill>
                <a:latin typeface="gordita"/>
              </a:rPr>
              <a:t>Ideal for continuous delivery</a:t>
            </a:r>
            <a:endParaRPr lang="en-US" b="0" i="0" dirty="0">
              <a:solidFill>
                <a:srgbClr val="2A2B2C"/>
              </a:solidFill>
              <a:effectLst/>
              <a:latin typeface="gordita"/>
            </a:endParaRPr>
          </a:p>
        </p:txBody>
      </p:sp>
    </p:spTree>
    <p:extLst>
      <p:ext uri="{BB962C8B-B14F-4D97-AF65-F5344CB8AC3E}">
        <p14:creationId xmlns:p14="http://schemas.microsoft.com/office/powerpoint/2010/main" val="351227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04D3-BEC9-04A8-B924-B2328F9A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CEA2-29AC-9B05-941F-1B05BC51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6F4406D6-E967-E145-1110-068EE7A21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"/>
            <a:ext cx="12192000" cy="638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8FE71F-9E54-92BE-92E4-A10015BA5644}"/>
              </a:ext>
            </a:extLst>
          </p:cNvPr>
          <p:cNvSpPr txBox="1"/>
          <p:nvPr/>
        </p:nvSpPr>
        <p:spPr>
          <a:xfrm>
            <a:off x="11010900" y="625371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21361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11BB-0048-D2AA-0E72-2C15F599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 for Party Planning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68624B8-A965-F08C-559A-5C7EF58C9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044741"/>
              </p:ext>
            </p:extLst>
          </p:nvPr>
        </p:nvGraphicFramePr>
        <p:xfrm>
          <a:off x="1023938" y="2285999"/>
          <a:ext cx="9720260" cy="383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5">
                  <a:extLst>
                    <a:ext uri="{9D8B030D-6E8A-4147-A177-3AD203B41FA5}">
                      <a16:colId xmlns:a16="http://schemas.microsoft.com/office/drawing/2014/main" val="1419582000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3894393651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2880836003"/>
                    </a:ext>
                  </a:extLst>
                </a:gridCol>
                <a:gridCol w="2430065">
                  <a:extLst>
                    <a:ext uri="{9D8B030D-6E8A-4147-A177-3AD203B41FA5}">
                      <a16:colId xmlns:a16="http://schemas.microsoft.com/office/drawing/2014/main" val="1481555353"/>
                    </a:ext>
                  </a:extLst>
                </a:gridCol>
              </a:tblGrid>
              <a:tr h="530336">
                <a:tc>
                  <a:txBody>
                    <a:bodyPr/>
                    <a:lstStyle/>
                    <a:p>
                      <a:r>
                        <a:rPr lang="en-US" dirty="0"/>
                        <a:t>To-Do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of the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49130"/>
                  </a:ext>
                </a:extLst>
              </a:tr>
              <a:tr h="2876893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 Set the Date and Time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 Book Venue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 Send Invitations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 Order food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 Decorations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Search Venue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Compile Guest List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Design Invitations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Decide Menu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Purchase Decorations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Date and Time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 Set Up Decorations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 Coordinate Catering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 Welcome Guests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 Enjoy the Party!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 Take Photos</a:t>
                      </a:r>
                    </a:p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/>
                        <a:t> Clean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3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28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20B5-97C9-5EE5-1846-A5542D58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E8CE-EF2E-4D23-42B5-A92748DE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More common than Kanban</a:t>
            </a:r>
          </a:p>
          <a:p>
            <a:r>
              <a:rPr lang="en-US" sz="2400" dirty="0"/>
              <a:t>For small teams </a:t>
            </a:r>
          </a:p>
          <a:p>
            <a:r>
              <a:rPr lang="en-US" sz="2400" dirty="0"/>
              <a:t>Sprints</a:t>
            </a:r>
          </a:p>
          <a:p>
            <a:r>
              <a:rPr lang="en-US" sz="2400" dirty="0"/>
              <a:t>Scrum master</a:t>
            </a:r>
          </a:p>
          <a:p>
            <a:r>
              <a:rPr lang="en-US" sz="2400" dirty="0"/>
              <a:t>Daily meetings</a:t>
            </a:r>
          </a:p>
          <a:p>
            <a:r>
              <a:rPr lang="en-US" sz="2400" dirty="0"/>
              <a:t>Backlog</a:t>
            </a:r>
          </a:p>
          <a:p>
            <a:r>
              <a:rPr lang="en-US" sz="2400" dirty="0"/>
              <a:t>Sprint planning</a:t>
            </a:r>
          </a:p>
          <a:p>
            <a:r>
              <a:rPr lang="en-US" sz="2400" dirty="0"/>
              <a:t>Sprint retrospective</a:t>
            </a:r>
          </a:p>
        </p:txBody>
      </p:sp>
    </p:spTree>
    <p:extLst>
      <p:ext uri="{BB962C8B-B14F-4D97-AF65-F5344CB8AC3E}">
        <p14:creationId xmlns:p14="http://schemas.microsoft.com/office/powerpoint/2010/main" val="60216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091E-24BC-931A-D636-E33E3601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4E79-F6D7-60D4-33DC-C9253E28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 is Scrum? | The Agile Journey with PM-Partners">
            <a:extLst>
              <a:ext uri="{FF2B5EF4-FFF2-40B4-BE49-F238E27FC236}">
                <a16:creationId xmlns:a16="http://schemas.microsoft.com/office/drawing/2014/main" id="{257B259C-1024-D078-EF55-B3012496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2912"/>
            <a:ext cx="114300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57F1E-80C2-E5EF-7F98-029C72BDEDAE}"/>
              </a:ext>
            </a:extLst>
          </p:cNvPr>
          <p:cNvSpPr txBox="1"/>
          <p:nvPr/>
        </p:nvSpPr>
        <p:spPr>
          <a:xfrm>
            <a:off x="9622102" y="6427546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www.pm-partners.com.au</a:t>
            </a:r>
          </a:p>
        </p:txBody>
      </p:sp>
    </p:spTree>
    <p:extLst>
      <p:ext uri="{BB962C8B-B14F-4D97-AF65-F5344CB8AC3E}">
        <p14:creationId xmlns:p14="http://schemas.microsoft.com/office/powerpoint/2010/main" val="35589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26C6-34B3-5D51-2D44-313646DC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-24388"/>
            <a:ext cx="9720072" cy="1499616"/>
          </a:xfrm>
        </p:spPr>
        <p:txBody>
          <a:bodyPr/>
          <a:lstStyle/>
          <a:p>
            <a:r>
              <a:rPr lang="en-US" dirty="0"/>
              <a:t>Scrum Board for Party Planning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CB0A88-0DFB-A0A0-AE25-0F4AB1DB0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827729"/>
              </p:ext>
            </p:extLst>
          </p:nvPr>
        </p:nvGraphicFramePr>
        <p:xfrm>
          <a:off x="250374" y="1088570"/>
          <a:ext cx="1170214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5536">
                  <a:extLst>
                    <a:ext uri="{9D8B030D-6E8A-4147-A177-3AD203B41FA5}">
                      <a16:colId xmlns:a16="http://schemas.microsoft.com/office/drawing/2014/main" val="1865498282"/>
                    </a:ext>
                  </a:extLst>
                </a:gridCol>
                <a:gridCol w="2925536">
                  <a:extLst>
                    <a:ext uri="{9D8B030D-6E8A-4147-A177-3AD203B41FA5}">
                      <a16:colId xmlns:a16="http://schemas.microsoft.com/office/drawing/2014/main" val="2703480191"/>
                    </a:ext>
                  </a:extLst>
                </a:gridCol>
                <a:gridCol w="2925536">
                  <a:extLst>
                    <a:ext uri="{9D8B030D-6E8A-4147-A177-3AD203B41FA5}">
                      <a16:colId xmlns:a16="http://schemas.microsoft.com/office/drawing/2014/main" val="2697315239"/>
                    </a:ext>
                  </a:extLst>
                </a:gridCol>
                <a:gridCol w="2925536">
                  <a:extLst>
                    <a:ext uri="{9D8B030D-6E8A-4147-A177-3AD203B41FA5}">
                      <a16:colId xmlns:a16="http://schemas.microsoft.com/office/drawing/2014/main" val="3001255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Backlog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1 (1-2 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2 (1-2 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3 (1 week - Day of the Party)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0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Gather Requirements:</a:t>
                      </a:r>
                    </a:p>
                    <a:p>
                      <a:r>
                        <a:rPr lang="en-US" dirty="0"/>
                        <a:t> Define party theme</a:t>
                      </a:r>
                    </a:p>
                    <a:p>
                      <a:r>
                        <a:rPr lang="en-US" dirty="0"/>
                        <a:t> Determine guest count</a:t>
                      </a:r>
                    </a:p>
                    <a:p>
                      <a:r>
                        <a:rPr lang="en-US" dirty="0"/>
                        <a:t> Establish budget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r>
                        <a:rPr lang="en-US" b="1" dirty="0"/>
                        <a:t>Planning:</a:t>
                      </a:r>
                    </a:p>
                    <a:p>
                      <a:r>
                        <a:rPr lang="en-US" dirty="0"/>
                        <a:t> Research and select venue</a:t>
                      </a:r>
                    </a:p>
                    <a:p>
                      <a:r>
                        <a:rPr lang="en-US" dirty="0"/>
                        <a:t> Create initial guest list</a:t>
                      </a:r>
                    </a:p>
                    <a:p>
                      <a:r>
                        <a:rPr lang="en-US" dirty="0"/>
                        <a:t> Develop party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Sprint Planning Meeting:</a:t>
                      </a:r>
                    </a:p>
                    <a:p>
                      <a:r>
                        <a:rPr lang="en-US" dirty="0"/>
                        <a:t>Define goals for Sprint 1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Tasks:</a:t>
                      </a:r>
                    </a:p>
                    <a:p>
                      <a:r>
                        <a:rPr lang="en-US" dirty="0"/>
                        <a:t> Confirm party theme</a:t>
                      </a:r>
                    </a:p>
                    <a:p>
                      <a:r>
                        <a:rPr lang="en-US" dirty="0"/>
                        <a:t> Book venue</a:t>
                      </a:r>
                    </a:p>
                    <a:p>
                      <a:r>
                        <a:rPr lang="en-US" dirty="0"/>
                        <a:t> Finalize guest list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Daily Standup:</a:t>
                      </a:r>
                    </a:p>
                    <a:p>
                      <a:r>
                        <a:rPr lang="en-US" dirty="0"/>
                        <a:t>Share progress and challenges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Sprint Review:</a:t>
                      </a:r>
                    </a:p>
                    <a:p>
                      <a:r>
                        <a:rPr lang="en-US" dirty="0"/>
                        <a:t>Review completed tasks</a:t>
                      </a:r>
                    </a:p>
                    <a:p>
                      <a:r>
                        <a:rPr lang="en-US" dirty="0"/>
                        <a:t>Adjust plans for the next 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Sprint Planning Meeting:</a:t>
                      </a:r>
                    </a:p>
                    <a:p>
                      <a:r>
                        <a:rPr lang="en-US" dirty="0"/>
                        <a:t>Define goals for Sprint 2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Tasks:</a:t>
                      </a:r>
                    </a:p>
                    <a:p>
                      <a:r>
                        <a:rPr lang="en-US" dirty="0"/>
                        <a:t> Send invitations</a:t>
                      </a:r>
                    </a:p>
                    <a:p>
                      <a:r>
                        <a:rPr lang="en-US" dirty="0"/>
                        <a:t> Plan menu and catering</a:t>
                      </a:r>
                    </a:p>
                    <a:p>
                      <a:r>
                        <a:rPr lang="en-US" dirty="0"/>
                        <a:t> Design / order decorations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Daily Standup:</a:t>
                      </a:r>
                    </a:p>
                    <a:p>
                      <a:r>
                        <a:rPr lang="en-US" dirty="0"/>
                        <a:t>Share progress and challenges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Sprint Review:</a:t>
                      </a:r>
                    </a:p>
                    <a:p>
                      <a:r>
                        <a:rPr lang="en-US" dirty="0"/>
                        <a:t>Review completed tasks</a:t>
                      </a:r>
                    </a:p>
                    <a:p>
                      <a:r>
                        <a:rPr lang="en-US" dirty="0"/>
                        <a:t>Adjust plans for the next sprint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Sprint Planning Meeting:</a:t>
                      </a:r>
                    </a:p>
                    <a:p>
                      <a:r>
                        <a:rPr lang="en-US" dirty="0"/>
                        <a:t>Finalize party preparations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r>
                        <a:rPr lang="en-US" b="1" dirty="0"/>
                        <a:t>Tasks:</a:t>
                      </a:r>
                    </a:p>
                    <a:p>
                      <a:r>
                        <a:rPr lang="en-US" dirty="0"/>
                        <a:t> Set up decorations</a:t>
                      </a:r>
                    </a:p>
                    <a:p>
                      <a:r>
                        <a:rPr lang="en-US" dirty="0"/>
                        <a:t> Coordinate catering</a:t>
                      </a:r>
                    </a:p>
                    <a:p>
                      <a:r>
                        <a:rPr lang="en-US" dirty="0"/>
                        <a:t> Welcome / entertain guests</a:t>
                      </a:r>
                    </a:p>
                    <a:p>
                      <a:r>
                        <a:rPr lang="en-US" dirty="0"/>
                        <a:t> Manage the schedule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Daily Standup:</a:t>
                      </a:r>
                    </a:p>
                    <a:p>
                      <a:r>
                        <a:rPr lang="en-US" dirty="0"/>
                        <a:t>Share progress and challenges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Sprint Review:</a:t>
                      </a:r>
                    </a:p>
                    <a:p>
                      <a:r>
                        <a:rPr lang="en-US" dirty="0"/>
                        <a:t>Review completed tasks</a:t>
                      </a:r>
                    </a:p>
                    <a:p>
                      <a:r>
                        <a:rPr lang="en-US" dirty="0"/>
                        <a:t>Reflect on the success of the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62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62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1009</TotalTime>
  <Words>1028</Words>
  <Application>Microsoft Office PowerPoint</Application>
  <PresentationFormat>Widescreen</PresentationFormat>
  <Paragraphs>212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DM Sans</vt:lpstr>
      <vt:lpstr>gordita</vt:lpstr>
      <vt:lpstr>Tw Cen MT</vt:lpstr>
      <vt:lpstr>Tw Cen MT Condensed</vt:lpstr>
      <vt:lpstr>Wingdings 3</vt:lpstr>
      <vt:lpstr>Integral</vt:lpstr>
      <vt:lpstr>Agile manifesto</vt:lpstr>
      <vt:lpstr>Agile methodologies</vt:lpstr>
      <vt:lpstr>Agile methodologies</vt:lpstr>
      <vt:lpstr>kanban</vt:lpstr>
      <vt:lpstr>PowerPoint Presentation</vt:lpstr>
      <vt:lpstr>Kanban Board for Party Planning</vt:lpstr>
      <vt:lpstr>scrum</vt:lpstr>
      <vt:lpstr>pl</vt:lpstr>
      <vt:lpstr>Scrum Board for Party Planning</vt:lpstr>
      <vt:lpstr>Extreme programming</vt:lpstr>
      <vt:lpstr>THE XP OF Party Planning</vt:lpstr>
      <vt:lpstr>THE XP OF Party Planning</vt:lpstr>
      <vt:lpstr>Feature Driven Development</vt:lpstr>
      <vt:lpstr>FDD for Party Planning</vt:lpstr>
      <vt:lpstr>FDD for Party Planning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methodologies</dc:title>
  <dc:creator>usuf azhar</dc:creator>
  <cp:lastModifiedBy>usuf azhar</cp:lastModifiedBy>
  <cp:revision>90</cp:revision>
  <dcterms:created xsi:type="dcterms:W3CDTF">2023-11-15T17:12:56Z</dcterms:created>
  <dcterms:modified xsi:type="dcterms:W3CDTF">2025-02-09T13:40:41Z</dcterms:modified>
</cp:coreProperties>
</file>