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278" r:id="rId23"/>
    <p:sldId id="301" r:id="rId24"/>
    <p:sldId id="303" r:id="rId25"/>
    <p:sldId id="279" r:id="rId26"/>
    <p:sldId id="282" r:id="rId27"/>
    <p:sldId id="305" r:id="rId28"/>
    <p:sldId id="263" r:id="rId29"/>
    <p:sldId id="306" r:id="rId30"/>
    <p:sldId id="307" r:id="rId31"/>
    <p:sldId id="283" r:id="rId32"/>
    <p:sldId id="295" r:id="rId33"/>
    <p:sldId id="318" r:id="rId34"/>
    <p:sldId id="287" r:id="rId35"/>
    <p:sldId id="309" r:id="rId36"/>
    <p:sldId id="331" r:id="rId37"/>
    <p:sldId id="332" r:id="rId38"/>
    <p:sldId id="313" r:id="rId39"/>
    <p:sldId id="293" r:id="rId40"/>
    <p:sldId id="294" r:id="rId41"/>
    <p:sldId id="310" r:id="rId42"/>
    <p:sldId id="311" r:id="rId43"/>
    <p:sldId id="314" r:id="rId44"/>
    <p:sldId id="321" r:id="rId45"/>
    <p:sldId id="288" r:id="rId46"/>
    <p:sldId id="312" r:id="rId47"/>
    <p:sldId id="325" r:id="rId48"/>
    <p:sldId id="333" r:id="rId49"/>
    <p:sldId id="326" r:id="rId50"/>
    <p:sldId id="334" r:id="rId51"/>
    <p:sldId id="327" r:id="rId52"/>
    <p:sldId id="335" r:id="rId53"/>
    <p:sldId id="336" r:id="rId54"/>
    <p:sldId id="315" r:id="rId55"/>
    <p:sldId id="328" r:id="rId56"/>
    <p:sldId id="329" r:id="rId57"/>
    <p:sldId id="337" r:id="rId58"/>
    <p:sldId id="289" r:id="rId59"/>
    <p:sldId id="292" r:id="rId60"/>
    <p:sldId id="316" r:id="rId61"/>
    <p:sldId id="317" r:id="rId62"/>
    <p:sldId id="291" r:id="rId63"/>
    <p:sldId id="338" r:id="rId64"/>
    <p:sldId id="290" r:id="rId65"/>
    <p:sldId id="319" r:id="rId66"/>
    <p:sldId id="267" r:id="rId6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2/2/2025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Rectangle 2"/>
          <p:cNvSpPr>
            <a:spLocks noGrp="1" noChangeArrowheads="1"/>
          </p:cNvSpPr>
          <p:nvPr>
            <p:ph type="title"/>
          </p:nvPr>
        </p:nvSpPr>
        <p:spPr/>
        <p:txBody>
          <a:bodyPr/>
          <a:lstStyle/>
          <a:p>
            <a:r>
              <a:rPr lang="en-US" dirty="0"/>
              <a:t>Refactoring</a:t>
            </a:r>
          </a:p>
        </p:txBody>
      </p:sp>
      <p:sp>
        <p:nvSpPr>
          <p:cNvPr id="1171459" name="Rectangle 3"/>
          <p:cNvSpPr>
            <a:spLocks noGrp="1" noChangeArrowheads="1"/>
          </p:cNvSpPr>
          <p:nvPr>
            <p:ph idx="1"/>
          </p:nvPr>
        </p:nvSpPr>
        <p:spPr/>
        <p:txBody>
          <a:bodyPr/>
          <a:lstStyle/>
          <a:p>
            <a:pPr>
              <a:lnSpc>
                <a:spcPct val="90000"/>
              </a:lnSpc>
            </a:pPr>
            <a:r>
              <a:rPr lang="en-US"/>
              <a:t>Conventional wisdom in software engineering is to design for change. It is worth spending time and effort anticipating changes as this reduces costs later in the life cycle.</a:t>
            </a:r>
          </a:p>
          <a:p>
            <a:pPr>
              <a:lnSpc>
                <a:spcPct val="90000"/>
              </a:lnSpc>
            </a:pPr>
            <a:r>
              <a:rPr lang="en-US"/>
              <a:t>XP, however, maintains that this is not worthwhile as changes cannot be reliably anticipated.</a:t>
            </a:r>
          </a:p>
          <a:p>
            <a:pPr>
              <a:lnSpc>
                <a:spcPct val="90000"/>
              </a:lnSpc>
            </a:pPr>
            <a:r>
              <a:rPr lang="en-US"/>
              <a:t>Rather, it proposes constant code improvement (refactoring) to make changes easier when they have to be implemented.</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a:t>Test-first development</a:t>
            </a:r>
          </a:p>
        </p:txBody>
      </p:sp>
      <p:sp>
        <p:nvSpPr>
          <p:cNvPr id="1172483" name="Rectangle 3"/>
          <p:cNvSpPr>
            <a:spLocks noGrp="1" noChangeArrowheads="1"/>
          </p:cNvSpPr>
          <p:nvPr>
            <p:ph idx="1"/>
          </p:nvPr>
        </p:nvSpPr>
        <p:spPr/>
        <p:txBody>
          <a:bodyPr/>
          <a:lstStyle/>
          <a:p>
            <a:r>
              <a:rPr lang="en-US" dirty="0"/>
              <a:t>Testing is central to XP and XP has developed an approach where the program is tested after every change has been made.</a:t>
            </a:r>
          </a:p>
          <a:p>
            <a:r>
              <a:rPr lang="en-US" dirty="0"/>
              <a:t>XP testing features:</a:t>
            </a:r>
          </a:p>
          <a:p>
            <a:pPr lvl="1"/>
            <a:r>
              <a:rPr lang="en-US" dirty="0"/>
              <a:t>Test-first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Test-driven 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p>
          <a:p>
            <a:pPr lvl="1">
              <a:lnSpc>
                <a:spcPct val="90000"/>
              </a:lnSpc>
            </a:pPr>
            <a:r>
              <a:rPr lang="en-US" dirty="0"/>
              <a:t>Usually relies on a testing framework such as </a:t>
            </a:r>
            <a:r>
              <a:rPr lang="en-US" dirty="0" err="1"/>
              <a:t>Junit</a:t>
            </a:r>
            <a:r>
              <a:rPr lang="en-US" dirty="0"/>
              <a:t>.</a:t>
            </a:r>
          </a:p>
          <a:p>
            <a:pPr>
              <a:lnSpc>
                <a:spcPct val="90000"/>
              </a:lnSpc>
            </a:pPr>
            <a:r>
              <a:rPr lang="en-US" dirty="0"/>
              <a:t>All previous and new tests are run automatically when new functionality is added, thus checking that the new functionality has not introduced errors.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involvement</a:t>
            </a:r>
          </a:p>
        </p:txBody>
      </p:sp>
      <p:sp>
        <p:nvSpPr>
          <p:cNvPr id="3" name="Content Placeholder 2"/>
          <p:cNvSpPr>
            <a:spLocks noGrp="1"/>
          </p:cNvSpPr>
          <p:nvPr>
            <p:ph idx="1"/>
          </p:nvPr>
        </p:nvSpPr>
        <p:spPr/>
        <p:txBody>
          <a:bodyPr/>
          <a:lstStyle/>
          <a:p>
            <a:r>
              <a:rPr lang="en-GB" dirty="0"/>
              <a:t>The role of the customer in the testing process is to help develop acceptance tests for the stories that are to be implemented in the next release of the system. </a:t>
            </a:r>
          </a:p>
          <a:p>
            <a:r>
              <a:rPr lang="en-GB" dirty="0"/>
              <a:t>The customer who is part of the team writes tests as development proceeds. All new code is therefore validated to ensure that it is what the customer needs. </a:t>
            </a:r>
          </a:p>
          <a:p>
            <a:r>
              <a:rPr lang="en-GB" dirty="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automation</a:t>
            </a:r>
          </a:p>
        </p:txBody>
      </p:sp>
      <p:sp>
        <p:nvSpPr>
          <p:cNvPr id="3" name="Content Placeholder 2"/>
          <p:cNvSpPr>
            <a:spLocks noGrp="1"/>
          </p:cNvSpPr>
          <p:nvPr>
            <p:ph idx="1"/>
          </p:nvPr>
        </p:nvSpPr>
        <p:spPr/>
        <p:txBody>
          <a:bodyPr/>
          <a:lstStyle/>
          <a:p>
            <a:r>
              <a:rPr lang="en-GB" dirty="0"/>
              <a:t>Test automation means that tests are written as executable components before the task is implemented </a:t>
            </a:r>
          </a:p>
          <a:p>
            <a:pPr lvl="1"/>
            <a:r>
              <a:rPr lang="en-GB" dirty="0"/>
              <a:t>These testing components should be stand-alone, should simulate the submission of input to be tested and should check that the result meets the output specification. An automated test framework (e.g. </a:t>
            </a:r>
            <a:r>
              <a:rPr lang="en-GB" dirty="0" err="1"/>
              <a:t>Junit</a:t>
            </a:r>
            <a:r>
              <a:rPr lang="en-GB" dirty="0"/>
              <a:t>) is a system that makes it easy to write executable tests and submit a set of tests for execution. </a:t>
            </a:r>
          </a:p>
          <a:p>
            <a:r>
              <a:rPr lang="en-GB" dirty="0"/>
              <a:t>As testing is automated, there is always a set of tests that can be quickly and easily executed</a:t>
            </a:r>
          </a:p>
          <a:p>
            <a:pPr lvl="1"/>
            <a:r>
              <a:rPr lang="en-GB" dirty="0"/>
              <a:t>Whenever any functionality is added to the system, the tests can be run and problems that the new code has introduced can be caught immediately.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test-first development</a:t>
            </a:r>
          </a:p>
        </p:txBody>
      </p:sp>
      <p:sp>
        <p:nvSpPr>
          <p:cNvPr id="3" name="Content Placeholder 2"/>
          <p:cNvSpPr>
            <a:spLocks noGrp="1"/>
          </p:cNvSpPr>
          <p:nvPr>
            <p:ph idx="1"/>
          </p:nvPr>
        </p:nvSpPr>
        <p:spPr/>
        <p:txBody>
          <a:bodyPr/>
          <a:lstStyle/>
          <a:p>
            <a:r>
              <a:rPr lang="en-GB" dirty="0"/>
              <a:t>Programmers prefer programming to testing and sometimes they take short cuts when writing tests. For example, they may write incomplete tests that do not check for all possible exceptions that may occur. </a:t>
            </a:r>
          </a:p>
          <a:p>
            <a:r>
              <a:rPr lang="en-GB" dirty="0"/>
              <a:t>Some tests can be very difficult to write incrementally. For example, in a complex user interface, it is often difficult to write unit tests for the code that implements the ‘display logic’ and workflow between screens. </a:t>
            </a:r>
          </a:p>
          <a:p>
            <a:r>
              <a:rPr lang="en-GB" dirty="0"/>
              <a:t>It difficult to judge the completeness of a set of tests. Although you may have a lot of system tests, your test set may not provide complete coverage.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a:t>Pair </a:t>
            </a:r>
            <a:r>
              <a:rPr lang="en-US" dirty="0"/>
              <a:t>programming involves </a:t>
            </a:r>
            <a:r>
              <a:rPr lang="en-US" sz="2400" dirty="0"/>
              <a:t>programmers working in pairs, developing code together.</a:t>
            </a:r>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a:t>improving the system code.</a:t>
            </a:r>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sit together at the same computer to develop the software.</a:t>
            </a:r>
          </a:p>
          <a:p>
            <a:r>
              <a:rPr lang="en-GB" dirty="0"/>
              <a:t>Pairs are created dynamically so that all team members work with each other during the development process.</a:t>
            </a:r>
          </a:p>
          <a:p>
            <a:r>
              <a:rPr lang="en-GB" dirty="0"/>
              <a:t>The sharing of knowledge that happens during pair programming is very important as it reduces the overall risks to a project when team members leave.</a:t>
            </a:r>
          </a:p>
          <a:p>
            <a:r>
              <a:rPr lang="en-GB" dirty="0"/>
              <a:t>Pair programming is not necessarily inefficient and there is some evidence that suggests that a pair working together is more efficient than 2 programmers working separately. </a:t>
            </a:r>
            <a:endParaRPr lang="en-US" dirty="0"/>
          </a:p>
          <a:p>
            <a:endParaRPr lang="en-GB"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a:t>
            </a:r>
          </a:p>
        </p:txBody>
      </p:sp>
      <p:sp>
        <p:nvSpPr>
          <p:cNvPr id="3" name="Content Placeholder 2"/>
          <p:cNvSpPr>
            <a:spLocks noGrp="1"/>
          </p:cNvSpPr>
          <p:nvPr>
            <p:ph idx="1"/>
          </p:nvPr>
        </p:nvSpPr>
        <p:spPr/>
        <p:txBody>
          <a:bodyPr/>
          <a:lstStyle/>
          <a:p>
            <a:r>
              <a:rPr lang="en-GB" dirty="0"/>
              <a:t>The principal responsibility of software project managers is to manage the project so that the software is delivered on time and within the planned budget for the project. </a:t>
            </a:r>
          </a:p>
          <a:p>
            <a:r>
              <a:rPr lang="en-GB" dirty="0"/>
              <a:t>The standard approach to project management is plan-driven. Managers draw up a plan for the project showing what should be delivered, when it should be delivered and who will work on the development of the project deliverables. </a:t>
            </a:r>
          </a:p>
          <a:p>
            <a:r>
              <a:rPr lang="en-GB" dirty="0"/>
              <a:t>Agile project management requires a different approach, which is adapted to incremental development and the practices used in agile methods.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a:t>
            </a:r>
          </a:p>
        </p:txBody>
      </p:sp>
      <p:sp>
        <p:nvSpPr>
          <p:cNvPr id="3" name="Content Placeholder 2"/>
          <p:cNvSpPr>
            <a:spLocks noGrp="1"/>
          </p:cNvSpPr>
          <p:nvPr>
            <p:ph idx="1"/>
          </p:nvPr>
        </p:nvSpPr>
        <p:spPr/>
        <p:txBody>
          <a:bodyPr/>
          <a:lstStyle/>
          <a:p>
            <a:r>
              <a:rPr lang="en-GB" dirty="0"/>
              <a:t>Scrum is an agile method that focuses on managing iterative development rather than specific agile practices.</a:t>
            </a:r>
          </a:p>
          <a:p>
            <a:r>
              <a:rPr lang="en-GB" dirty="0"/>
              <a:t>There are three phases in Scrum. </a:t>
            </a:r>
          </a:p>
          <a:p>
            <a:pPr lvl="1"/>
            <a:r>
              <a:rPr lang="en-GB" dirty="0"/>
              <a:t>The initial phase is an outline planning phase where you establish the general objectives for the project and design the software architecture. </a:t>
            </a:r>
          </a:p>
          <a:p>
            <a:pPr lvl="1"/>
            <a:r>
              <a:rPr lang="en-GB" dirty="0"/>
              <a:t>This is followed by a series of sprint cycles, where each cycle develops an increment of the system. </a:t>
            </a:r>
          </a:p>
          <a:p>
            <a:pPr lvl="1"/>
            <a:r>
              <a:rPr lang="en-GB" dirty="0"/>
              <a:t>The project closure phase wraps up the project, completes required documentation such as system help frames and user manuals and assesses the lessons learned from the project.</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sprint cycle</a:t>
            </a:r>
          </a:p>
        </p:txBody>
      </p:sp>
      <p:sp>
        <p:nvSpPr>
          <p:cNvPr id="3" name="Content Placeholder 2"/>
          <p:cNvSpPr>
            <a:spLocks noGrp="1"/>
          </p:cNvSpPr>
          <p:nvPr>
            <p:ph idx="1"/>
          </p:nvPr>
        </p:nvSpPr>
        <p:spPr/>
        <p:txBody>
          <a:bodyPr/>
          <a:lstStyle/>
          <a:p>
            <a:r>
              <a:rPr lang="en-GB" dirty="0"/>
              <a:t>Sprints are fixed length, normally 2–4 weeks.  </a:t>
            </a:r>
          </a:p>
          <a:p>
            <a:r>
              <a:rPr lang="en-GB" dirty="0"/>
              <a:t>The starting point for planning is the product backlog, which is the list of work to be done on the project.</a:t>
            </a:r>
          </a:p>
          <a:p>
            <a:r>
              <a:rPr lang="en-GB" dirty="0"/>
              <a:t>The selection phase involves all of the project team who work with the customer to select the features and functionality from the product backlog to be developed during the sprint. </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Sprint cycle</a:t>
            </a:r>
          </a:p>
        </p:txBody>
      </p:sp>
      <p:sp>
        <p:nvSpPr>
          <p:cNvPr id="3" name="Content Placeholder 2"/>
          <p:cNvSpPr>
            <a:spLocks noGrp="1"/>
          </p:cNvSpPr>
          <p:nvPr>
            <p:ph idx="1"/>
          </p:nvPr>
        </p:nvSpPr>
        <p:spPr/>
        <p:txBody>
          <a:bodyPr/>
          <a:lstStyle/>
          <a:p>
            <a:r>
              <a:rPr lang="en-GB" dirty="0"/>
              <a:t>Once these are agreed, the team organize themselves to develop the software. </a:t>
            </a:r>
          </a:p>
          <a:p>
            <a:r>
              <a:rPr lang="en-GB" dirty="0"/>
              <a:t>During this stage the team is isolated from the customer and the organization, with all communications channelled through the so-called ‘Scrum master’. </a:t>
            </a:r>
          </a:p>
          <a:p>
            <a:r>
              <a:rPr lang="en-GB" dirty="0"/>
              <a:t>The role of the Scrum master is to protect the development team from external distractions. </a:t>
            </a:r>
          </a:p>
          <a:p>
            <a:r>
              <a:rPr lang="en-GB" dirty="0"/>
              <a:t> At the end of the sprint, the work done is reviewed and presented to stakeholders. The next sprint cycle then begins.</a:t>
            </a:r>
            <a:endParaRPr lang="en-US" dirty="0"/>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Teamwork in Scrum</a:t>
            </a:r>
          </a:p>
        </p:txBody>
      </p:sp>
      <p:sp>
        <p:nvSpPr>
          <p:cNvPr id="3" name="Content Placeholder 2"/>
          <p:cNvSpPr>
            <a:spLocks noGrp="1"/>
          </p:cNvSpPr>
          <p:nvPr>
            <p:ph idx="1"/>
          </p:nvPr>
        </p:nvSpPr>
        <p:spPr/>
        <p:txBody>
          <a:bodyPr/>
          <a:lstStyle/>
          <a:p>
            <a:r>
              <a:rPr lang="en-GB" dirty="0"/>
              <a:t>The ‘Scrum master’ is a facilitator who arranges daily meetings, tracks the backlog of work to be done, records decisions, measures progress against the backlog and communicates with customers and management outside of the team.</a:t>
            </a:r>
          </a:p>
          <a:p>
            <a:r>
              <a:rPr lang="en-GB" dirty="0"/>
              <a:t>The whole team attends short daily meetings (Scrums) where all team members share information, describe their progress since the last meeting, problems that have arisen and what is planned for the following day. </a:t>
            </a:r>
          </a:p>
          <a:p>
            <a:pPr lvl="1"/>
            <a:r>
              <a:rPr lang="en-GB" dirty="0"/>
              <a:t>This means that everyone on the team knows what is going on and, if problems arise, can re-plan short-term work to cope with them.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sp>
        <p:nvSpPr>
          <p:cNvPr id="3" name="Content Placeholder 2"/>
          <p:cNvSpPr>
            <a:spLocks noGrp="1"/>
          </p:cNvSpPr>
          <p:nvPr>
            <p:ph idx="1"/>
          </p:nvPr>
        </p:nvSpPr>
        <p:spPr/>
        <p:txBody>
          <a:bodyPr/>
          <a:lstStyle/>
          <a:p>
            <a:r>
              <a:rPr lang="en-GB" dirty="0"/>
              <a:t>The product is broken down into a set of manageable and understandable chunks.</a:t>
            </a:r>
          </a:p>
          <a:p>
            <a:r>
              <a:rPr lang="en-GB" dirty="0"/>
              <a:t>Unstable requirements do not hold up progress.</a:t>
            </a:r>
          </a:p>
          <a:p>
            <a:r>
              <a:rPr lang="en-GB" dirty="0"/>
              <a:t>The whole team have visibility of everything and consequently team communication is improved.</a:t>
            </a:r>
          </a:p>
          <a:p>
            <a:r>
              <a:rPr lang="en-GB" dirty="0"/>
              <a:t>Customers see on-time delivery of increments and gain feedback on how the product works.</a:t>
            </a:r>
          </a:p>
          <a:p>
            <a:r>
              <a:rPr lang="en-GB" dirty="0"/>
              <a:t>Trust between customers and developers is established and a positive culture is created in which everyone expects the project to succeed.</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important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prevents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plan-driven methods</a:t>
            </a:r>
          </a:p>
        </p:txBody>
      </p:sp>
      <p:sp>
        <p:nvSpPr>
          <p:cNvPr id="3" name="Content Placeholder 2"/>
          <p:cNvSpPr>
            <a:spLocks noGrp="1"/>
          </p:cNvSpPr>
          <p:nvPr>
            <p:ph idx="1"/>
          </p:nvPr>
        </p:nvSpPr>
        <p:spPr>
          <a:xfrm>
            <a:off x="457200" y="1600200"/>
            <a:ext cx="8420100" cy="4525963"/>
          </a:xfrm>
        </p:spPr>
        <p:txBody>
          <a:bodyPr/>
          <a:lstStyle/>
          <a:p>
            <a:r>
              <a:rPr lang="en-US" dirty="0"/>
              <a:t>Most projects include elements of plan-driven and agile processes. Deciding on the balance depends on:</a:t>
            </a:r>
          </a:p>
          <a:p>
            <a:pPr lvl="1"/>
            <a:r>
              <a:rPr lang="en-GB" dirty="0"/>
              <a:t>Is it important to have a very detailed specification and design before moving to implementation? If so, you probably need to use a plan-driven approach.</a:t>
            </a:r>
          </a:p>
          <a:p>
            <a:pPr lvl="1"/>
            <a:r>
              <a:rPr lang="en-GB" dirty="0"/>
              <a:t>Is an incremental delivery strategy, where you deliver the software to customers and get rapid feedback from them, realistic? If so, consider using agile methods.</a:t>
            </a:r>
          </a:p>
          <a:p>
            <a:pPr lvl="1"/>
            <a:r>
              <a:rPr lang="en-GB" dirty="0"/>
              <a:t>How large is the system that is being developed? Agile methods are most effective when the system can be developed with a small co-located team who can communicate informally. This may not be possible for large systems that require larger development teams so a plan-driven approach may have to be used.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231500397"/>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4079289"/>
              </p:ext>
            </p:extLst>
          </p:nvPr>
        </p:nvGraphicFramePr>
        <p:xfrm>
          <a:off x="457200" y="1600200"/>
          <a:ext cx="8229600" cy="3997960"/>
        </p:xfrm>
        <a:graphic>
          <a:graphicData uri="http://schemas.openxmlformats.org/drawingml/2006/table">
            <a:tbl>
              <a:tblPr firstRow="1" bandRow="1">
                <a:tableStyleId>{5C22544A-7EE6-4342-B048-85BDC9FD1C3A}</a:tableStyleId>
              </a:tblPr>
              <a:tblGrid>
                <a:gridCol w="29210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Customer involvement</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depends on having a customer who is willing and able to spend time with the development team and who can represent all system stakeholders. Often, customer representatives have other demands on their time and cannot play a full part in the software development. </a:t>
                      </a:r>
                    </a:p>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Where there are external stakeholders, such as regulators, it is difficult to represent their views to the agile team.</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Embrace change</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Prioritizing changes can be extremely difficult, especially in systems for which there are many stakeholders. Typically, each stakeholder gives different priorities to different changes.</a:t>
                      </a:r>
                    </a:p>
                    <a:p>
                      <a:pPr indent="0" algn="l">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0" algn="l">
                        <a:spcAft>
                          <a:spcPts val="0"/>
                        </a:spcAft>
                        <a:tabLst>
                          <a:tab pos="342900" algn="l"/>
                          <a:tab pos="685800" algn="l"/>
                          <a:tab pos="1028700" algn="l"/>
                        </a:tabLst>
                      </a:pPr>
                      <a:r>
                        <a:rPr lang="en-GB" sz="1400">
                          <a:solidFill>
                            <a:srgbClr val="000000"/>
                          </a:solidFill>
                          <a:effectLst/>
                          <a:latin typeface="Arial"/>
                          <a:ea typeface="Times New Roman"/>
                          <a:cs typeface="Times New Roman"/>
                        </a:rPr>
                        <a:t>Incremental delivery</a:t>
                      </a:r>
                    </a:p>
                  </a:txBody>
                  <a:tcPr marL="68580" marR="68580" marT="0" marB="0"/>
                </a:tc>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Rapid iterations and short-term planning for development does not always fit in with the longer-term planning cycles of business planning and marketing. Marketing managers may need to know what product features several months in advance to prepare an effective marketing campaign.</a:t>
                      </a:r>
                    </a:p>
                  </a:txBody>
                  <a:tcPr marL="68580" marR="68580" marT="0" marB="0"/>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1688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principles and organizational practice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443455"/>
              </p:ext>
            </p:extLst>
          </p:nvPr>
        </p:nvGraphicFramePr>
        <p:xfrm>
          <a:off x="457200" y="2197100"/>
          <a:ext cx="8229600" cy="18643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5740400">
                  <a:extLst>
                    <a:ext uri="{9D8B030D-6E8A-4147-A177-3AD203B41FA5}">
                      <a16:colId xmlns:a16="http://schemas.microsoft.com/office/drawing/2014/main" val="20001"/>
                    </a:ext>
                  </a:extLst>
                </a:gridCol>
              </a:tblGrid>
              <a:tr h="370840">
                <a:tc>
                  <a:txBody>
                    <a:bodyPr/>
                    <a:lstStyle/>
                    <a:p>
                      <a:r>
                        <a:rPr lang="en-US" dirty="0"/>
                        <a:t>Principle</a:t>
                      </a:r>
                    </a:p>
                  </a:txBody>
                  <a:tcPr/>
                </a:tc>
                <a:tc>
                  <a:txBody>
                    <a:bodyPr/>
                    <a:lstStyle/>
                    <a:p>
                      <a:r>
                        <a:rPr lang="en-US" dirty="0"/>
                        <a:t>Practice</a:t>
                      </a:r>
                    </a:p>
                  </a:txBody>
                  <a:tcPr/>
                </a:tc>
                <a:extLst>
                  <a:ext uri="{0D108BD9-81ED-4DB2-BD59-A6C34878D82A}">
                    <a16:rowId xmlns:a16="http://schemas.microsoft.com/office/drawing/2014/main" val="10000"/>
                  </a:ext>
                </a:extLst>
              </a:tr>
              <a:tr h="370840">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Maintain simplicity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Under pressure from delivery schedules, team members may not have time to carry out desirable system simplifications.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0" algn="l">
                        <a:spcAft>
                          <a:spcPts val="0"/>
                        </a:spcAft>
                        <a:tabLst>
                          <a:tab pos="342900" algn="l"/>
                          <a:tab pos="685800" algn="l"/>
                          <a:tab pos="1028700" algn="l"/>
                        </a:tabLst>
                      </a:pPr>
                      <a:r>
                        <a:rPr lang="en-GB" sz="1400" baseline="0">
                          <a:solidFill>
                            <a:srgbClr val="000000"/>
                          </a:solidFill>
                          <a:effectLst/>
                          <a:latin typeface="Arial"/>
                          <a:ea typeface="Times New Roman"/>
                          <a:cs typeface="Times New Roman"/>
                        </a:rPr>
                        <a:t>People not process</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Individual team members may not have suitable personalities for the intense involvement that is typical of agile methods, and therefore may not interact well with other team members.</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933068761"/>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distributed.</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progress and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3821</TotalTime>
  <Words>5175</Words>
  <Application>Microsoft Office PowerPoint</Application>
  <PresentationFormat>On-screen Show (4:3)</PresentationFormat>
  <Paragraphs>531</Paragraphs>
  <Slides>66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Times New Roman</vt:lpstr>
      <vt:lpstr>Wingdings</vt:lpstr>
      <vt:lpstr>SE10 slides</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Refactoring</vt:lpstr>
      <vt:lpstr>Refactoring</vt:lpstr>
      <vt:lpstr>Examples of refactoring</vt:lpstr>
      <vt:lpstr>Test-first development</vt:lpstr>
      <vt:lpstr>Test-driven development</vt:lpstr>
      <vt:lpstr>Customer involvement</vt:lpstr>
      <vt:lpstr>Test case description for dose checking </vt:lpstr>
      <vt:lpstr>Test automation</vt:lpstr>
      <vt:lpstr>Problems with test-first development</vt:lpstr>
      <vt:lpstr>Pair programming</vt:lpstr>
      <vt:lpstr>Pair programming</vt:lpstr>
      <vt:lpstr>Agile project management</vt:lpstr>
      <vt:lpstr>Agile project management</vt:lpstr>
      <vt:lpstr>Scrum</vt:lpstr>
      <vt:lpstr>Scrum terminology (a)</vt:lpstr>
      <vt:lpstr>Scrum terminology (b)</vt:lpstr>
      <vt:lpstr>Scrum sprint cycle</vt:lpstr>
      <vt:lpstr>The Scrum sprint cycle</vt:lpstr>
      <vt:lpstr>The Sprint cycle</vt:lpstr>
      <vt:lpstr>Teamwork in Scrum</vt:lpstr>
      <vt:lpstr>Scrum benefits</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Agile and plan-driven methods</vt:lpstr>
      <vt:lpstr>Agile principles and organizational practice</vt:lpstr>
      <vt:lpstr>Agile principles and organizational practice</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usuf azhar</cp:lastModifiedBy>
  <cp:revision>44</cp:revision>
  <dcterms:created xsi:type="dcterms:W3CDTF">2010-01-06T20:28:26Z</dcterms:created>
  <dcterms:modified xsi:type="dcterms:W3CDTF">2025-02-03T05:23:36Z</dcterms:modified>
</cp:coreProperties>
</file>