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1"/>
  </p:notesMasterIdLst>
  <p:handoutMasterIdLst>
    <p:handoutMasterId r:id="rId62"/>
  </p:handoutMasterIdLst>
  <p:sldIdLst>
    <p:sldId id="256" r:id="rId2"/>
    <p:sldId id="277" r:id="rId3"/>
    <p:sldId id="278" r:id="rId4"/>
    <p:sldId id="320" r:id="rId5"/>
    <p:sldId id="257" r:id="rId6"/>
    <p:sldId id="308" r:id="rId7"/>
    <p:sldId id="280" r:id="rId8"/>
    <p:sldId id="309" r:id="rId9"/>
    <p:sldId id="284" r:id="rId10"/>
    <p:sldId id="310" r:id="rId11"/>
    <p:sldId id="319" r:id="rId12"/>
    <p:sldId id="285" r:id="rId13"/>
    <p:sldId id="321" r:id="rId14"/>
    <p:sldId id="287" r:id="rId15"/>
    <p:sldId id="311" r:id="rId16"/>
    <p:sldId id="322" r:id="rId17"/>
    <p:sldId id="298" r:id="rId18"/>
    <p:sldId id="323" r:id="rId19"/>
    <p:sldId id="312" r:id="rId20"/>
    <p:sldId id="324" r:id="rId21"/>
    <p:sldId id="325" r:id="rId22"/>
    <p:sldId id="299" r:id="rId23"/>
    <p:sldId id="258" r:id="rId24"/>
    <p:sldId id="259" r:id="rId25"/>
    <p:sldId id="260" r:id="rId26"/>
    <p:sldId id="328" r:id="rId27"/>
    <p:sldId id="288" r:id="rId28"/>
    <p:sldId id="261" r:id="rId29"/>
    <p:sldId id="262" r:id="rId30"/>
    <p:sldId id="263" r:id="rId31"/>
    <p:sldId id="292" r:id="rId32"/>
    <p:sldId id="264" r:id="rId33"/>
    <p:sldId id="265" r:id="rId34"/>
    <p:sldId id="295" r:id="rId35"/>
    <p:sldId id="266" r:id="rId36"/>
    <p:sldId id="267" r:id="rId37"/>
    <p:sldId id="289" r:id="rId38"/>
    <p:sldId id="268" r:id="rId39"/>
    <p:sldId id="269" r:id="rId40"/>
    <p:sldId id="327" r:id="rId41"/>
    <p:sldId id="300" r:id="rId42"/>
    <p:sldId id="301" r:id="rId43"/>
    <p:sldId id="302" r:id="rId44"/>
    <p:sldId id="303" r:id="rId45"/>
    <p:sldId id="304" r:id="rId46"/>
    <p:sldId id="270" r:id="rId47"/>
    <p:sldId id="271" r:id="rId48"/>
    <p:sldId id="305" r:id="rId49"/>
    <p:sldId id="272" r:id="rId50"/>
    <p:sldId id="313" r:id="rId51"/>
    <p:sldId id="314" r:id="rId52"/>
    <p:sldId id="306" r:id="rId53"/>
    <p:sldId id="274" r:id="rId54"/>
    <p:sldId id="315" r:id="rId55"/>
    <p:sldId id="316" r:id="rId56"/>
    <p:sldId id="276" r:id="rId57"/>
    <p:sldId id="275" r:id="rId58"/>
    <p:sldId id="326" r:id="rId59"/>
    <p:sldId id="307"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2/16/2025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2/16/2025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16/02/2025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16/02/2025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16/02/2025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16/02/2025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16/02/2025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16/02/2025</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16/02/2025</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16/02/2025</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16/02/2025</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16/02/2025</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16/02/2025</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16/02/2025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16/02/2025</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16/02/2025</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16/02/2025</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processes and these decisions affect the non-functional characteristics of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16/02/2025</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16/02/2025</a:t>
            </a:fld>
            <a:endParaRPr lang="en-US"/>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or more architectural patterns or ‘styles’. </a:t>
            </a:r>
          </a:p>
          <a:p>
            <a:pPr lvl="1"/>
            <a:r>
              <a:rPr lang="en-US" dirty="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16/02/2025</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16/02/2025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16/02/2025</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16/02/2025</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16/02/2025</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dirty="0"/>
              <a:t>A logical view, which shows the key abstractions in the system as objects or object classes. </a:t>
            </a:r>
            <a:endParaRPr lang="en-GB" dirty="0"/>
          </a:p>
          <a:p>
            <a:r>
              <a:rPr lang="en-US" dirty="0"/>
              <a:t>A process view, which shows how, at run-time, the system is composed of interacting processes. </a:t>
            </a:r>
            <a:endParaRPr lang="en-GB" dirty="0"/>
          </a:p>
          <a:p>
            <a:r>
              <a:rPr lang="en-US" dirty="0"/>
              <a:t>A development view, which shows how the software is decomposed for development.</a:t>
            </a:r>
            <a:endParaRPr lang="en-GB" dirty="0"/>
          </a:p>
          <a:p>
            <a:r>
              <a:rPr lang="en-US" dirty="0"/>
              <a:t>A physical view, which shows the system hardware and how software components are distributed across the processors in the system.</a:t>
            </a:r>
          </a:p>
          <a:p>
            <a:r>
              <a:rPr lang="en-US" dirty="0"/>
              <a:t>Related using use cases or scenarios (+1) </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16/02/2025</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16/02/2025</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p:txBody>
          <a:bodyPr/>
          <a:lstStyle/>
          <a:p>
            <a:r>
              <a:rPr lang="en-US" dirty="0"/>
              <a:t>Some people argue that the Unified Modeling Language (UML) is an appropriate notation for describing and documenting system architectures</a:t>
            </a:r>
          </a:p>
          <a:p>
            <a:r>
              <a:rPr lang="en-US" dirty="0"/>
              <a:t>The author disagrees with this.</a:t>
            </a:r>
          </a:p>
          <a:p>
            <a:r>
              <a:rPr lang="en-US" dirty="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16/02/2025</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16/02/2025</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highlight>
                  <a:srgbClr val="FFFF00"/>
                </a:highlight>
              </a:rPr>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16/02/2025</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16/02/2025</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24</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16/02/2025</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16/02/2025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71DA-B8FD-B711-4867-48575D165CA9}"/>
              </a:ext>
            </a:extLst>
          </p:cNvPr>
          <p:cNvSpPr>
            <a:spLocks noGrp="1"/>
          </p:cNvSpPr>
          <p:nvPr>
            <p:ph type="title"/>
          </p:nvPr>
        </p:nvSpPr>
        <p:spPr/>
        <p:txBody>
          <a:bodyPr/>
          <a:lstStyle/>
          <a:p>
            <a:r>
              <a:rPr lang="en-US" dirty="0"/>
              <a:t>Separation of concerns</a:t>
            </a:r>
          </a:p>
        </p:txBody>
      </p:sp>
      <p:sp>
        <p:nvSpPr>
          <p:cNvPr id="3" name="Content Placeholder 2">
            <a:extLst>
              <a:ext uri="{FF2B5EF4-FFF2-40B4-BE49-F238E27FC236}">
                <a16:creationId xmlns:a16="http://schemas.microsoft.com/office/drawing/2014/main" id="{B95773DB-75AC-7647-3D97-2524AA57A590}"/>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08488FAB-120B-EDBD-A279-4CBD4C32ECCC}"/>
              </a:ext>
            </a:extLst>
          </p:cNvPr>
          <p:cNvSpPr>
            <a:spLocks noGrp="1"/>
          </p:cNvSpPr>
          <p:nvPr>
            <p:ph type="dt" sz="half" idx="10"/>
          </p:nvPr>
        </p:nvSpPr>
        <p:spPr/>
        <p:txBody>
          <a:bodyPr/>
          <a:lstStyle/>
          <a:p>
            <a:fld id="{1EC4D177-3FD8-1541-B11E-1C53E75416D7}" type="datetime1">
              <a:rPr lang="en-GB" smtClean="0"/>
              <a:t>16/02/2025</a:t>
            </a:fld>
            <a:endParaRPr lang="en-US"/>
          </a:p>
        </p:txBody>
      </p:sp>
      <p:sp>
        <p:nvSpPr>
          <p:cNvPr id="5" name="Footer Placeholder 4">
            <a:extLst>
              <a:ext uri="{FF2B5EF4-FFF2-40B4-BE49-F238E27FC236}">
                <a16:creationId xmlns:a16="http://schemas.microsoft.com/office/drawing/2014/main" id="{3F8CA173-2F52-9B7C-75D5-2D6A02616EFE}"/>
              </a:ext>
            </a:extLst>
          </p:cNvPr>
          <p:cNvSpPr>
            <a:spLocks noGrp="1"/>
          </p:cNvSpPr>
          <p:nvPr>
            <p:ph type="ftr" sz="quarter" idx="11"/>
          </p:nvPr>
        </p:nvSpPr>
        <p:spPr/>
        <p:txBody>
          <a:bodyPr/>
          <a:lstStyle/>
          <a:p>
            <a:r>
              <a:rPr lang="en-US"/>
              <a:t>Chapter 6 Architectural Design</a:t>
            </a:r>
          </a:p>
        </p:txBody>
      </p:sp>
      <p:sp>
        <p:nvSpPr>
          <p:cNvPr id="6" name="Slide Number Placeholder 5">
            <a:extLst>
              <a:ext uri="{FF2B5EF4-FFF2-40B4-BE49-F238E27FC236}">
                <a16:creationId xmlns:a16="http://schemas.microsoft.com/office/drawing/2014/main" id="{0A52882B-6EDF-94CC-4F9A-01B076793163}"/>
              </a:ext>
            </a:extLst>
          </p:cNvPr>
          <p:cNvSpPr>
            <a:spLocks noGrp="1"/>
          </p:cNvSpPr>
          <p:nvPr>
            <p:ph type="sldNum" sz="quarter" idx="12"/>
          </p:nvPr>
        </p:nvSpPr>
        <p:spPr/>
        <p:txBody>
          <a:bodyPr/>
          <a:lstStyle/>
          <a:p>
            <a:fld id="{EC33B370-F672-B743-B3AF-248A63C17270}" type="slidenum">
              <a:rPr lang="en-US" smtClean="0"/>
              <a:pPr/>
              <a:t>26</a:t>
            </a:fld>
            <a:endParaRPr lang="en-US"/>
          </a:p>
        </p:txBody>
      </p:sp>
    </p:spTree>
    <p:extLst>
      <p:ext uri="{BB962C8B-B14F-4D97-AF65-F5344CB8AC3E}">
        <p14:creationId xmlns:p14="http://schemas.microsoft.com/office/powerpoint/2010/main" val="3111469847"/>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16/02/2025</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16/02/2025</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16/02/2025</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system.</a:t>
            </a:r>
          </a:p>
          <a:p>
            <a:r>
              <a:rPr lang="en-US" dirty="0"/>
              <a:t>Architectural design is the critical link between design and requirements engineering, as it identifies the main structural components in a system and the relationships between them. </a:t>
            </a:r>
          </a:p>
          <a:p>
            <a:r>
              <a:rPr lang="en-US" dirty="0"/>
              <a:t>The 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16/02/2025</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
        <p:nvSpPr>
          <p:cNvPr id="3" name="Date Placeholder 2"/>
          <p:cNvSpPr>
            <a:spLocks noGrp="1"/>
          </p:cNvSpPr>
          <p:nvPr>
            <p:ph type="dt" sz="half" idx="10"/>
          </p:nvPr>
        </p:nvSpPr>
        <p:spPr/>
        <p:txBody>
          <a:bodyPr/>
          <a:lstStyle/>
          <a:p>
            <a:fld id="{B18BBAB0-88FA-894B-BC18-3819C4D50B1C}" type="datetime1">
              <a:rPr lang="en-GB" smtClean="0"/>
              <a:t>16/02/2025</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31</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16/02/2025</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16/02/2025</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16/02/2025</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34</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16/02/2025</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16/02/2025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36</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16/02/2025</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16/02/2025</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16/02/2025</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16/02/2025</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It is generally accepted that an early stage of agile processes is to design an overall systems architecture.</a:t>
            </a:r>
          </a:p>
          <a:p>
            <a:r>
              <a:rPr lang="en-US" dirty="0"/>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16/02/2025</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40</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16/02/2025</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16/02/2025</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dirty="0"/>
              <a:t>As a starting point for architectural design.</a:t>
            </a:r>
          </a:p>
          <a:p>
            <a:pPr>
              <a:lnSpc>
                <a:spcPct val="90000"/>
              </a:lnSpc>
            </a:pPr>
            <a:r>
              <a:rPr lang="en-US" dirty="0"/>
              <a:t>As a design checklist.</a:t>
            </a:r>
          </a:p>
          <a:p>
            <a:pPr>
              <a:lnSpc>
                <a:spcPct val="90000"/>
              </a:lnSpc>
            </a:pPr>
            <a:r>
              <a:rPr lang="en-US" dirty="0"/>
              <a:t>As a way of </a:t>
            </a:r>
            <a:r>
              <a:rPr lang="en-US" dirty="0" err="1"/>
              <a:t>organising</a:t>
            </a:r>
            <a:r>
              <a:rPr lang="en-US" dirty="0"/>
              <a:t> the work of the development team.</a:t>
            </a:r>
          </a:p>
          <a:p>
            <a:pPr>
              <a:lnSpc>
                <a:spcPct val="90000"/>
              </a:lnSpc>
            </a:pPr>
            <a:r>
              <a:rPr lang="en-US" dirty="0"/>
              <a:t>As a means of assessing components for reuse.</a:t>
            </a:r>
          </a:p>
          <a:p>
            <a:pPr>
              <a:lnSpc>
                <a:spcPct val="90000"/>
              </a:lnSpc>
            </a:pPr>
            <a:r>
              <a:rPr lang="en-US" dirty="0"/>
              <a:t>As a vocabulary for talking about application types.</a:t>
            </a:r>
          </a:p>
          <a:p>
            <a:pPr>
              <a:lnSpc>
                <a:spcPct val="90000"/>
              </a:lnSpc>
              <a:buFont typeface="Zapf Dingbats" charset="2"/>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16/02/2025</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16/02/2025</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r>
              <a:rPr lang="en-US" sz="2100" dirty="0"/>
              <a:t>LLMs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16/02/2025</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16/02/2025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16/02/2025</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16/02/2025</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16/02/2025</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16/02/2025</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16/02/2025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16/02/2025</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17)</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16/02/2025</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52</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16/02/2025</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16/02/2025</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16/02/2025</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16/02/2025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16/02/2025</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16/02/2025</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16/02/2025</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16/02/2025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Architecture in the small is concerned with the architecture of individual programs. At this level, we are concerned with the way that an individual program is decomposed into components.  </a:t>
            </a:r>
            <a:endParaRPr lang="en-GB" dirty="0">
              <a:solidFill>
                <a:srgbClr val="000000"/>
              </a:solidFill>
            </a:endParaRPr>
          </a:p>
          <a:p>
            <a:r>
              <a:rPr lang="en-US" dirty="0">
                <a:solidFill>
                  <a:srgbClr val="000000"/>
                </a:solidFill>
              </a:rPr>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16/02/2025</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16/02/2025</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r>
              <a:rPr lang="en-US" dirty="0"/>
              <a:t>Depends on the use of architectural models. The  requirements for model semantics depends on how the models are used.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16/02/2025</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16/02/2025</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7592</TotalTime>
  <Words>3559</Words>
  <Application>Microsoft Office PowerPoint</Application>
  <PresentationFormat>On-screen Show (4:3)</PresentationFormat>
  <Paragraphs>432</Paragraphs>
  <Slides>59</Slides>
  <Notes>0</Notes>
  <HiddenSlides>20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Helvetica</vt:lpstr>
      <vt:lpstr>Wingdings</vt:lpstr>
      <vt:lpstr>Zapf Dingbats</vt:lpstr>
      <vt:lpstr>SE10 slides</vt:lpstr>
      <vt:lpstr>Chapter 6 – Architectural Design</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Separation of concerns</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usuf azhar</cp:lastModifiedBy>
  <cp:revision>28</cp:revision>
  <dcterms:created xsi:type="dcterms:W3CDTF">2010-01-18T20:35:25Z</dcterms:created>
  <dcterms:modified xsi:type="dcterms:W3CDTF">2025-02-17T05:18:45Z</dcterms:modified>
</cp:coreProperties>
</file>