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84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>
        <p:scale>
          <a:sx n="75" d="100"/>
          <a:sy n="75" d="100"/>
        </p:scale>
        <p:origin x="9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6b3dfd6d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6b3dfd6d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6b3dfd6d6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c6b3dfd6d6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6b3dfd6d6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c6b3dfd6d6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6b3dfd6d6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c6b3dfd6d6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6b3dfd6d6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c6b3dfd6d6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6b3dfd6d6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c6b3dfd6d6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6b3dfd6d6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c6b3dfd6d6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6b3dfd6d6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c6b3dfd6d6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6b3dfd6d6_3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c6b3dfd6d6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6b3dfd6d6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c6b3dfd6d6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6b3dfd6d6_3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c6b3dfd6d6_3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6b3dfd6d6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c6b3dfd6d6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6b3dfd6d6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c6b3dfd6d6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6b3dfd6d6_3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c6b3dfd6d6_3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6b3dfd6d6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c6b3dfd6d6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6adffed3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c6adffed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6adffed3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c6adffed3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6adffed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c6adffed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6adffed3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c6adffed3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6b3dfd6d6_3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c6b3dfd6d6_3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6b3dfd6d6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c6b3dfd6d6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6b3dfd6d6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c6b3dfd6d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6b3dfd6d6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c6b3dfd6d6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6b3dfd6d6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c6b3dfd6d6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6b3dfd6d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c6b3dfd6d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6b3dfd6d6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c6b3dfd6d6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6b3dfd6d6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c6b3dfd6d6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6b3dfd6d6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c6b3dfd6d6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6b3dfd6d6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c6b3dfd6d6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3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>
            <a:spLocks noGrp="1"/>
          </p:cNvSpPr>
          <p:nvPr>
            <p:ph type="pic" idx="2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2904363" y="-421767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5500688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68575" rIns="34275" bIns="685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1557338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18" y="6"/>
            <a:ext cx="9143984" cy="3428996"/>
          </a:xfrm>
          <a:custGeom>
            <a:avLst/>
            <a:gdLst/>
            <a:ahLst/>
            <a:cxnLst/>
            <a:rect l="l" t="t" r="r" b="b"/>
            <a:pathLst>
              <a:path w="12191978" h="4571994" extrusionOk="0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4" name="Google Shape;144;p26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6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3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089CA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8" y="6"/>
            <a:ext cx="9143984" cy="3428996"/>
          </a:xfrm>
          <a:custGeom>
            <a:avLst/>
            <a:gdLst/>
            <a:ahLst/>
            <a:cxnLst/>
            <a:rect l="l" t="t" r="r" b="b"/>
            <a:pathLst>
              <a:path w="12191978" h="4571994" extrusionOk="0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1" name="Google Shape;171;p29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3"/>
          </p:nvPr>
        </p:nvSpPr>
        <p:spPr>
          <a:xfrm>
            <a:off x="4491990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4"/>
          </p:nvPr>
        </p:nvSpPr>
        <p:spPr>
          <a:xfrm>
            <a:off x="4491990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>
            <a:spLocks noGrp="1"/>
          </p:cNvSpPr>
          <p:nvPr>
            <p:ph type="pic" idx="2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56A9F3"/>
          </a:solidFill>
          <a:ln>
            <a:noFill/>
          </a:ln>
        </p:spPr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4" name="Google Shape;204;p34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 rot="5400000">
            <a:off x="2904363" y="-421767"/>
            <a:ext cx="3017520" cy="729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 rot="5400000">
            <a:off x="5500688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68575" rIns="34275" bIns="6857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 rot="5400000">
            <a:off x="1557338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7" name="Google Shape;217;p36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3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3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128001" y="4853028"/>
            <a:ext cx="730249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5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tora.com/blog/deployment-strategies-6-explained-in-depth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bout.gitlab.com/topics/ci-cd/" TargetMode="External"/><Relationship Id="rId5" Type="http://schemas.openxmlformats.org/officeDocument/2006/relationships/hyperlink" Target="https://dev.to/mostlyjason/intro-to-deployment-strategies-blue-green-canary-and-more-3a3" TargetMode="External"/><Relationship Id="rId4" Type="http://schemas.openxmlformats.org/officeDocument/2006/relationships/hyperlink" Target="https://www.linkedin.com/pulse/different-types-deployments-software-development-kaveen-akas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DEPLOYMENT, BRANCHING, CI/CD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 Yousuf Bin Azhar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en"/>
              <a:t>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CANARY DEPLOYMENT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endParaRPr b="0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Phased deployment approach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 b="0" i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Like blue-green but more risk-averse. 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 b="0" i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 b="0" i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Deploy a new application code in a small part of the production infrastructure.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 b="0" i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Once the application is signed off for release, only a few users are routed to it.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b="0" i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ew version can gradually roll out to the rest of the infrastructure. </a:t>
            </a:r>
            <a:endParaRPr/>
          </a:p>
        </p:txBody>
      </p:sp>
      <p:pic>
        <p:nvPicPr>
          <p:cNvPr id="284" name="Google Shape;284;p46" descr="Canary deploy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185" y="22796"/>
            <a:ext cx="4646816" cy="307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FEATURE TOGGLE DEPLOYMENT	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Feature toggles (or feature flags) involve deploying new features as "hidden" or disabled.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Configuration switches enable selective feature activation.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This way, teams can control feature releases to specific user groups, perform A/B testing, or quickly disable a feature if issues arise.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A/B TESTING DEPLOYMENT</a:t>
            </a:r>
            <a:endParaRPr/>
          </a:p>
        </p:txBody>
      </p:sp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New version alongside the older version in A/B testing deployment.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New version is only available to a limited number of users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After gathering statistics from performance monitoring, developers deploy the version of the application that yielded the best results.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/>
              <a:t>A/B testing is difficult to set up and requires a high-end load balancer.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DEPLOYMENT BEST PRACTICES</a:t>
            </a:r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Deployment checklist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Continuous Integration (CI)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Continuous Delivery (CD)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Standard Operating Environments (SOEs)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Build Automation tools for build environments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Configuration Management?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Communication Channels for build notification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Automated Rollbacks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POST-DEPLOYMENT MONITORING</a:t>
            </a:r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Importance of monitoring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Application Performance Monitoring (APM)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Error Monitoring with tools like Rollbar, error logging in code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Shared visibility among teams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Collaboration and responsiveness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314" name="Google Shape;314;p51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Git</a:t>
            </a:r>
            <a:endParaRPr sz="210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SVN</a:t>
            </a:r>
            <a:endParaRPr sz="210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TFS</a:t>
            </a:r>
            <a:endParaRPr sz="210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VSS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GIT</a:t>
            </a:r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Secure storage / Backup</a:t>
            </a:r>
            <a:endParaRPr dirty="0"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Versioning</a:t>
            </a:r>
            <a:endParaRPr dirty="0"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Collaboration</a:t>
            </a:r>
            <a:endParaRPr dirty="0"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Roadmap / feature development</a:t>
            </a:r>
            <a:endParaRPr dirty="0"/>
          </a:p>
        </p:txBody>
      </p:sp>
      <p:sp>
        <p:nvSpPr>
          <p:cNvPr id="321" name="Google Shape;321;p52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500" dirty="0"/>
              <a:t>https://learngitbranching.js.org</a:t>
            </a:r>
            <a:endParaRPr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COMMON OPERATIONS</a:t>
            </a:r>
            <a:endParaRPr/>
          </a:p>
        </p:txBody>
      </p:sp>
      <p:sp>
        <p:nvSpPr>
          <p:cNvPr id="327" name="Google Shape;327;p53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" sz="21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" sz="21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2100"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3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MAIN / BRANCH / TAG</a:t>
            </a:r>
            <a:endParaRPr/>
          </a:p>
        </p:txBody>
      </p:sp>
      <p:pic>
        <p:nvPicPr>
          <p:cNvPr id="334" name="Google Shape;334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6250" y="1605072"/>
            <a:ext cx="4258866" cy="1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4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61716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4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/ </a:t>
            </a:r>
            <a:r>
              <a:rPr lang="en" sz="1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en" sz="14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–Current release code – only! The trunk should always be stable and compile-able. 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lang="en" sz="14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– Used to provide a snapshot of the code at a specific point in your project’s history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Branches</a:t>
            </a:r>
            <a:r>
              <a:rPr lang="en" sz="14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– For working on significant changes, variations of code etc, without disrupting the stable code in the main / master. 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HISTORY</a:t>
            </a:r>
            <a:endParaRPr/>
          </a:p>
        </p:txBody>
      </p:sp>
      <p:sp>
        <p:nvSpPr>
          <p:cNvPr id="341" name="Google Shape;341;p55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both folders and files</a:t>
            </a:r>
            <a:endParaRPr/>
          </a:p>
        </p:txBody>
      </p:sp>
      <p:sp>
        <p:nvSpPr>
          <p:cNvPr id="342" name="Google Shape;342;p55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43" name="Google Shape;34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327" y="637793"/>
            <a:ext cx="6444673" cy="443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CHANGING LANDSCAPE OF DEPLOYMENTS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 fontScale="92500" lnSpcReduction="20000"/>
          </a:bodyPr>
          <a:lstStyle/>
          <a:p>
            <a:pPr marL="63500" lvl="0" indent="-1409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Shift towards frequent deployments - </a:t>
            </a:r>
            <a:r>
              <a:rPr lang="en" sz="2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2400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indows updates, Tesl</a:t>
            </a:r>
            <a:r>
              <a:rPr lang="en" sz="240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 OTA updates, Whatsapp, outlook.com</a:t>
            </a:r>
            <a:endParaRPr sz="2400" b="0" i="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4097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Benefits of shorter deployment cycles</a:t>
            </a:r>
            <a:endParaRPr dirty="0"/>
          </a:p>
          <a:p>
            <a:pPr marL="203200" lvl="1" indent="-12334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100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Time-to-market is reduced</a:t>
            </a:r>
            <a:endParaRPr dirty="0"/>
          </a:p>
          <a:p>
            <a:pPr marL="203200" lvl="1" indent="-12334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100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Customers get product value in less time</a:t>
            </a:r>
            <a:endParaRPr dirty="0"/>
          </a:p>
          <a:p>
            <a:pPr marL="203200" lvl="1" indent="-12334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100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Customer feedback also flows back into the product team faster</a:t>
            </a:r>
            <a:endParaRPr dirty="0"/>
          </a:p>
          <a:p>
            <a:pPr marL="203200" lvl="1" indent="-12334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100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Overall developer morale goes up</a:t>
            </a:r>
            <a:endParaRPr dirty="0"/>
          </a:p>
          <a:p>
            <a:pPr marL="63500" lvl="0" indent="-14097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  <a:endParaRPr dirty="0"/>
          </a:p>
          <a:p>
            <a:pPr marL="203200" lvl="1" indent="-12334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1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" sz="2100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eliability issues</a:t>
            </a:r>
            <a:endParaRPr dirty="0"/>
          </a:p>
          <a:p>
            <a:pPr marL="203200" lvl="1" indent="-12334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1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Customer experience?</a:t>
            </a:r>
            <a:endParaRPr sz="2100" b="0" i="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FILE DIFF TOOL</a:t>
            </a:r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327" y="637793"/>
            <a:ext cx="6444673" cy="443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WHAT IS BRANCH?</a:t>
            </a:r>
            <a:endParaRPr/>
          </a:p>
        </p:txBody>
      </p:sp>
      <p:pic>
        <p:nvPicPr>
          <p:cNvPr id="357" name="Google Shape;357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6250" y="1605072"/>
            <a:ext cx="4258866" cy="1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7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The basic concept of a branch — a line of development that exists independently of another line, yet still shares a common history if you look far enough back in time.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rPr lang="en" sz="1700"/>
              <a:t>A branch always begins life as a copy of something, and moves on from there, generating its own history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MERGE</a:t>
            </a: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lang="en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– the general act of replicating changes from one branch to another is called merging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Must deal with conflicts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8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66" name="Google Shape;366;p58" descr="SVN merge ta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268" y="636539"/>
            <a:ext cx="3964781" cy="376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Branching Strategies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2"/>
          </p:nvPr>
        </p:nvSpPr>
        <p:spPr>
          <a:xfrm>
            <a:off x="768102" y="1656525"/>
            <a:ext cx="50685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Decide based on your team organization, culture and project requirements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2600" b="1">
                <a:latin typeface="Arial"/>
                <a:ea typeface="Arial"/>
                <a:cs typeface="Arial"/>
                <a:sym typeface="Arial"/>
              </a:rPr>
              <a:t>Trunk-Based Development</a:t>
            </a:r>
            <a:endParaRPr sz="3500"/>
          </a:p>
        </p:txBody>
      </p:sp>
      <p:sp>
        <p:nvSpPr>
          <p:cNvPr id="378" name="Google Shape;378;p60"/>
          <p:cNvSpPr txBox="1"/>
          <p:nvPr/>
        </p:nvSpPr>
        <p:spPr>
          <a:xfrm>
            <a:off x="515925" y="4514925"/>
            <a:ext cx="82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https://tilburgsciencehub.com/topics/automation/version-control/advanced-git/git-branching-strategies/</a:t>
            </a:r>
            <a:endParaRPr/>
          </a:p>
        </p:txBody>
      </p:sp>
      <p:pic>
        <p:nvPicPr>
          <p:cNvPr id="379" name="Google Shape;3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775" y="1512374"/>
            <a:ext cx="9144000" cy="258775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0"/>
          <p:cNvSpPr txBox="1"/>
          <p:nvPr/>
        </p:nvSpPr>
        <p:spPr>
          <a:xfrm>
            <a:off x="599875" y="1808925"/>
            <a:ext cx="30000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0EFFF"/>
                </a:highlight>
              </a:rPr>
              <a:t>Emphasizes frequent integration and testing on the </a:t>
            </a:r>
            <a:r>
              <a:rPr lang="en" sz="2000">
                <a:solidFill>
                  <a:schemeClr val="dk1"/>
                </a:solidFill>
                <a:highlight>
                  <a:srgbClr val="F0E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150">
                <a:solidFill>
                  <a:schemeClr val="dk1"/>
                </a:solidFill>
                <a:highlight>
                  <a:srgbClr val="F0EFFF"/>
                </a:highlight>
              </a:rPr>
              <a:t> branch to ensure a high level of collaboration and continuous delivery.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202941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600" b="1">
                <a:latin typeface="Arial"/>
                <a:ea typeface="Arial"/>
                <a:cs typeface="Arial"/>
                <a:sym typeface="Arial"/>
              </a:rPr>
              <a:t>Feature Branching</a:t>
            </a:r>
            <a:endParaRPr sz="4000" b="1"/>
          </a:p>
        </p:txBody>
      </p:sp>
      <p:sp>
        <p:nvSpPr>
          <p:cNvPr id="386" name="Google Shape;386;p61"/>
          <p:cNvSpPr txBox="1">
            <a:spLocks noGrp="1"/>
          </p:cNvSpPr>
          <p:nvPr>
            <p:ph type="body" idx="2"/>
          </p:nvPr>
        </p:nvSpPr>
        <p:spPr>
          <a:xfrm>
            <a:off x="768106" y="1693125"/>
            <a:ext cx="78825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202941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 b="1">
              <a:solidFill>
                <a:srgbClr val="035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 b="1">
              <a:solidFill>
                <a:srgbClr val="035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ct val="150000"/>
              <a:buNone/>
            </a:pPr>
            <a:endParaRPr/>
          </a:p>
        </p:txBody>
      </p:sp>
      <p:sp>
        <p:nvSpPr>
          <p:cNvPr id="387" name="Google Shape;387;p61"/>
          <p:cNvSpPr txBox="1"/>
          <p:nvPr/>
        </p:nvSpPr>
        <p:spPr>
          <a:xfrm>
            <a:off x="515925" y="4514925"/>
            <a:ext cx="82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https://tilburgsciencehub.com/topics/automation/version-control/advanced-git/git-branching-strategies/</a:t>
            </a:r>
            <a:endParaRPr/>
          </a:p>
        </p:txBody>
      </p:sp>
      <p:pic>
        <p:nvPicPr>
          <p:cNvPr id="388" name="Google Shape;3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70254"/>
            <a:ext cx="9144000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1"/>
          <p:cNvSpPr txBox="1"/>
          <p:nvPr/>
        </p:nvSpPr>
        <p:spPr>
          <a:xfrm>
            <a:off x="437750" y="1563350"/>
            <a:ext cx="30000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highlight>
                  <a:srgbClr val="F0EFFF"/>
                </a:highlight>
              </a:rPr>
              <a:t>Involves creating separate branches for individual features or changes to allow for isolation, testing, and review before merging into the </a:t>
            </a:r>
            <a:r>
              <a:rPr lang="en" sz="2000">
                <a:solidFill>
                  <a:schemeClr val="dk1"/>
                </a:solidFill>
                <a:highlight>
                  <a:srgbClr val="F0E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150">
                <a:solidFill>
                  <a:schemeClr val="dk1"/>
                </a:solidFill>
                <a:highlight>
                  <a:srgbClr val="F0EFFF"/>
                </a:highlight>
              </a:rPr>
              <a:t> branch.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202941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600" b="1">
                <a:latin typeface="Arial"/>
                <a:ea typeface="Arial"/>
                <a:cs typeface="Arial"/>
                <a:sym typeface="Arial"/>
              </a:rPr>
              <a:t>Git Flow</a:t>
            </a:r>
            <a:endParaRPr sz="4000" b="1"/>
          </a:p>
        </p:txBody>
      </p:sp>
      <p:sp>
        <p:nvSpPr>
          <p:cNvPr id="395" name="Google Shape;395;p62"/>
          <p:cNvSpPr txBox="1">
            <a:spLocks noGrp="1"/>
          </p:cNvSpPr>
          <p:nvPr>
            <p:ph type="body" idx="2"/>
          </p:nvPr>
        </p:nvSpPr>
        <p:spPr>
          <a:xfrm>
            <a:off x="768106" y="1693125"/>
            <a:ext cx="78825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202941"/>
              </a:lnSpc>
              <a:spcBef>
                <a:spcPts val="0"/>
              </a:spcBef>
              <a:spcAft>
                <a:spcPts val="0"/>
              </a:spcAft>
              <a:buSzPct val="5238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 b="1">
              <a:solidFill>
                <a:srgbClr val="035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2941"/>
              </a:lnSpc>
              <a:spcBef>
                <a:spcPts val="400"/>
              </a:spcBef>
              <a:spcAft>
                <a:spcPts val="0"/>
              </a:spcAft>
              <a:buSzPct val="52380"/>
              <a:buNone/>
            </a:pPr>
            <a:endParaRPr sz="2100" b="1">
              <a:solidFill>
                <a:srgbClr val="035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ct val="150000"/>
              <a:buNone/>
            </a:pPr>
            <a:endParaRPr/>
          </a:p>
        </p:txBody>
      </p:sp>
      <p:pic>
        <p:nvPicPr>
          <p:cNvPr id="396" name="Google Shape;3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100" y="1241862"/>
            <a:ext cx="7116501" cy="372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2"/>
          <p:cNvSpPr txBox="1"/>
          <p:nvPr/>
        </p:nvSpPr>
        <p:spPr>
          <a:xfrm>
            <a:off x="156325" y="1547750"/>
            <a:ext cx="26787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rgbClr val="F0EFFF"/>
                </a:highlight>
              </a:rPr>
              <a:t>Builds on Feature Branching by adding additional branches for managing releases and hotfixes, providing a structured approach for managing different types of changes in larger teams or more complex projects.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6862637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sz="3800" b="1"/>
              <a:t>ADVANCED TOPICS</a:t>
            </a:r>
            <a:endParaRPr/>
          </a:p>
        </p:txBody>
      </p:sp>
      <p:sp>
        <p:nvSpPr>
          <p:cNvPr id="403" name="Google Shape;403;p63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Ignore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Tagging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Conflict resolution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Stash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Squash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Bisect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Cherry pick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n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Revert</a:t>
            </a:r>
            <a:endParaRPr/>
          </a:p>
          <a:p>
            <a:pPr marL="0" lvl="0" indent="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3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410" name="Google Shape;410;p64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CI/CD falls under DevOps 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US" dirty="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/>
              <a:t>CI/CD automates much or all of:</a:t>
            </a:r>
          </a:p>
          <a:p>
            <a:pPr marL="406400" indent="-342900">
              <a:spcBef>
                <a:spcPts val="0"/>
              </a:spcBef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Build </a:t>
            </a:r>
          </a:p>
          <a:p>
            <a:pPr marL="406400" indent="-342900">
              <a:spcBef>
                <a:spcPts val="0"/>
              </a:spcBef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Test (including integration tests, unit tests, and regression tests)</a:t>
            </a:r>
          </a:p>
          <a:p>
            <a:pPr marL="406400" indent="-342900">
              <a:spcBef>
                <a:spcPts val="0"/>
              </a:spcBef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Deploy phases</a:t>
            </a:r>
          </a:p>
          <a:p>
            <a:pPr marL="406400" indent="-342900">
              <a:spcBef>
                <a:spcPts val="0"/>
              </a:spcBef>
              <a:buSzPts val="1700"/>
              <a:buFont typeface="Wingdings" panose="05000000000000000000" pitchFamily="2" charset="2"/>
              <a:buChar char="§"/>
            </a:pPr>
            <a:r>
              <a:rPr lang="en-US" dirty="0"/>
              <a:t>Infrastructure provisioning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1F6C-98F6-4A06-6C64-2C80EEF9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027F-8687-FBCE-59A2-41DE20798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Continuous integration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Integrating all code changes into a designated branch early and often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Automatically testing each change upon commit or merge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Automatically kicking off a build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Benefits of continuous integration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Minimizing code conflicts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Facilitating quick bug fixes and security issue resolution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Code validation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Static code analysis for code quality verification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Automated packaging and compilation for further testing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Relies on version control system to track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CHALLENGES OF MODERN APPLICATIONS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Distributed or cloud-based architecture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Elastic scalability and resilience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Microservices complexity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Abstraction of the infrastructure layer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544D-1CC7-8461-6BFC-CF30DC52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Delivery (CD)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045C-67CB-9A2B-111C-3B30A4D9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289957"/>
            <a:ext cx="7290055" cy="357595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delivery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Automates infrastructure provisioning and application release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Works alongside continuous integration (CI)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Final stages of CI/CD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Packages tested and built code for deployment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Ensures deployment readiness for any environment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Includes infrastructure provisioning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Benefits of continuous delivery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Software built for deployment at any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Option for manual or automated deployments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You can transition to continuous deployment for fully automated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7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D157-1832-C4FF-FC33-A9C87F88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72201-B19B-D038-120D-ED4F3787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371601"/>
            <a:ext cx="7894211" cy="369842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71321"/>
                </a:solidFill>
                <a:effectLst/>
                <a:latin typeface="Inter"/>
              </a:rPr>
              <a:t>A single source repository</a:t>
            </a:r>
            <a:br>
              <a:rPr lang="en-US" b="0" i="0" dirty="0">
                <a:solidFill>
                  <a:srgbClr val="171321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The repository should contain everything needed for the build: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321"/>
                </a:solidFill>
                <a:latin typeface="Inter"/>
              </a:rPr>
              <a:t>D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atabase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Libraries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Properties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321"/>
                </a:solidFill>
                <a:latin typeface="Inter"/>
              </a:rPr>
              <a:t>V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ersion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321"/>
                </a:solidFill>
                <a:latin typeface="Inter"/>
              </a:rPr>
              <a:t>T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est scripts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321"/>
                </a:solidFill>
                <a:latin typeface="Inter"/>
              </a:rPr>
              <a:t>S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cripts to build applications</a:t>
            </a:r>
            <a:br>
              <a:rPr lang="en-US" b="0" i="0" dirty="0">
                <a:solidFill>
                  <a:srgbClr val="171321"/>
                </a:solidFill>
                <a:effectLst/>
                <a:latin typeface="Inter"/>
              </a:rPr>
            </a:b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596900" lvl="1" indent="0">
              <a:buNone/>
            </a:pPr>
            <a:r>
              <a:rPr lang="en-US" b="1" i="0" dirty="0">
                <a:solidFill>
                  <a:srgbClr val="171321"/>
                </a:solidFill>
                <a:effectLst/>
                <a:latin typeface="Inter"/>
              </a:rPr>
              <a:t>Frequent check-ins to main branch</a:t>
            </a:r>
            <a:br>
              <a:rPr lang="en-US" b="0" i="0" dirty="0">
                <a:solidFill>
                  <a:srgbClr val="171321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Integrate code in your trunk, mainline or master branch — i.e., </a:t>
            </a:r>
            <a:r>
              <a:rPr lang="en-US" b="0" i="0" dirty="0">
                <a:solidFill>
                  <a:srgbClr val="171321"/>
                </a:solidFill>
                <a:effectLst/>
                <a:highlight>
                  <a:srgbClr val="FFFF00"/>
                </a:highlight>
                <a:latin typeface="Inter"/>
              </a:rPr>
              <a:t>trunk-based development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Avoid sub-branches and work with the main branch only.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Use small segments of code and merge them into the branch as frequently as possible.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Don't merge more than one change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0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C2A-3D86-96F4-5160-8E53349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944DD-FD50-223E-BF88-A061C2F2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314700"/>
          </a:xfrm>
        </p:spPr>
        <p:txBody>
          <a:bodyPr>
            <a:normAutofit fontScale="85000" lnSpcReduction="20000"/>
          </a:bodyPr>
          <a:lstStyle/>
          <a:p>
            <a:pPr marL="139700" indent="0">
              <a:buNone/>
            </a:pPr>
            <a:r>
              <a:rPr lang="en-US" b="1" i="0" dirty="0">
                <a:solidFill>
                  <a:srgbClr val="171321"/>
                </a:solidFill>
                <a:effectLst/>
                <a:latin typeface="Inter"/>
              </a:rPr>
              <a:t>Automated builds</a:t>
            </a: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Scripts should include everything you need to build from a single command: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Web server files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321"/>
                </a:solidFill>
                <a:latin typeface="Inter"/>
              </a:rPr>
              <a:t>D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atabase scripts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Application software.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139700" indent="0">
              <a:buNone/>
            </a:pPr>
            <a:r>
              <a:rPr lang="en-US" b="1" i="0" dirty="0">
                <a:solidFill>
                  <a:srgbClr val="171321"/>
                </a:solidFill>
                <a:effectLst/>
                <a:latin typeface="Inter"/>
              </a:rPr>
              <a:t>Self-testing builds</a:t>
            </a:r>
            <a:br>
              <a:rPr lang="en-US" b="0" i="0" dirty="0">
                <a:solidFill>
                  <a:srgbClr val="171321"/>
                </a:solidFill>
                <a:effectLst/>
                <a:latin typeface="Inter"/>
              </a:rPr>
            </a:b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Continuous 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Failure of a test results in a failed build.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Pre-build testing scripts to check code for integrity, quality, and security compliance.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Only allow code that passes </a:t>
            </a:r>
            <a:r>
              <a:rPr lang="en-US" b="0" i="0" dirty="0">
                <a:solidFill>
                  <a:srgbClr val="171321"/>
                </a:solidFill>
                <a:effectLst/>
                <a:highlight>
                  <a:srgbClr val="FFFF00"/>
                </a:highlight>
                <a:latin typeface="Inter"/>
              </a:rPr>
              <a:t>static tests into the build.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B094-C620-0D97-89FB-3B42655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A81B-861E-060A-8320-F3CF2258F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i="0" dirty="0">
                <a:solidFill>
                  <a:srgbClr val="171321"/>
                </a:solidFill>
                <a:effectLst/>
                <a:latin typeface="Inter"/>
              </a:rPr>
              <a:t>Frequent iterations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Multiple commits to the repository - fewer conflicts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Small, frequent iterations rather than major changes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71321"/>
                </a:solidFill>
                <a:latin typeface="Inter"/>
              </a:rPr>
              <a:t>Ro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llback is easier</a:t>
            </a:r>
          </a:p>
          <a:p>
            <a:pPr marL="139700" indent="0">
              <a:buNone/>
            </a:pPr>
            <a:endParaRPr lang="en-US" b="1" i="0" dirty="0">
              <a:solidFill>
                <a:srgbClr val="171321"/>
              </a:solidFill>
              <a:effectLst/>
              <a:latin typeface="Inter"/>
            </a:endParaRPr>
          </a:p>
          <a:p>
            <a:pPr marL="139700" indent="0">
              <a:buNone/>
            </a:pPr>
            <a:r>
              <a:rPr lang="en-US" b="1" i="0" dirty="0">
                <a:solidFill>
                  <a:srgbClr val="171321"/>
                </a:solidFill>
                <a:effectLst/>
                <a:latin typeface="Inter"/>
              </a:rPr>
              <a:t>Stable testing environments</a:t>
            </a: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Tested in a cloned version of the production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5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42F3-5000-86CE-322E-A9947896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2463-4410-C828-C952-8652EB49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95" y="1714499"/>
            <a:ext cx="8514691" cy="3298371"/>
          </a:xfrm>
        </p:spPr>
        <p:txBody>
          <a:bodyPr>
            <a:normAutofit/>
          </a:bodyPr>
          <a:lstStyle/>
          <a:p>
            <a:pPr marL="596900" lvl="1" indent="0">
              <a:buNone/>
            </a:pPr>
            <a:r>
              <a:rPr lang="en-US" sz="1600" b="1" i="0" dirty="0">
                <a:solidFill>
                  <a:srgbClr val="171321"/>
                </a:solidFill>
                <a:effectLst/>
                <a:latin typeface="Inter"/>
              </a:rPr>
              <a:t>Maximum visibility</a:t>
            </a:r>
            <a:b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</a:br>
            <a:endParaRPr lang="en-US" sz="1600" b="0" i="0" dirty="0">
              <a:solidFill>
                <a:srgbClr val="171321"/>
              </a:solidFill>
              <a:effectLst/>
              <a:latin typeface="Inte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  <a:t>Information in the repository should be visible to 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  <a:t>Version control to manage handoffs so developers know which is the latest version.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  <a:t>Everyone can monitor progress and identify potential concerns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596900" lvl="1" indent="0">
              <a:buNone/>
            </a:pPr>
            <a:r>
              <a:rPr lang="en-US" sz="1600" b="1" i="0" dirty="0">
                <a:solidFill>
                  <a:srgbClr val="171321"/>
                </a:solidFill>
                <a:effectLst/>
                <a:latin typeface="Inter"/>
              </a:rPr>
              <a:t>Predictable deployments anytime</a:t>
            </a:r>
            <a:b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</a:br>
            <a:endParaRPr lang="en-US" sz="1600" b="0" i="0" dirty="0">
              <a:solidFill>
                <a:srgbClr val="171321"/>
              </a:solidFill>
              <a:effectLst/>
              <a:latin typeface="Inte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  <a:t>Deployments should be so routine and low-risk that the team is comfortable doing them anytime.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171321"/>
                </a:solidFill>
                <a:effectLst/>
                <a:latin typeface="Inter"/>
              </a:rPr>
              <a:t>CI/CD testing and verification processes should be rigorous and reliable.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92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D41F-E51A-2B91-3470-C77347FE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CI/CD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7A19-D570-701B-04BD-33EC09C4C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Happier users and customers</a:t>
            </a: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Accelerated time-to-value</a:t>
            </a:r>
            <a:endParaRPr lang="en-US" sz="2000" dirty="0">
              <a:solidFill>
                <a:srgbClr val="171321"/>
              </a:solidFill>
              <a:latin typeface="Inter"/>
            </a:endParaRP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Less fire fighting</a:t>
            </a: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Hit dates more reliably</a:t>
            </a:r>
            <a:endParaRPr lang="en-US" sz="2000" dirty="0">
              <a:solidFill>
                <a:srgbClr val="171321"/>
              </a:solidFill>
              <a:latin typeface="Inter"/>
            </a:endParaRP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Free up developers' time</a:t>
            </a: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Less context switching</a:t>
            </a:r>
            <a:endParaRPr lang="en-US" sz="2000" dirty="0">
              <a:solidFill>
                <a:srgbClr val="171321"/>
              </a:solidFill>
              <a:latin typeface="Inter"/>
            </a:endParaRP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Reduce burnout</a:t>
            </a:r>
          </a:p>
          <a:p>
            <a:r>
              <a:rPr lang="en-US" sz="2000" i="0" dirty="0">
                <a:solidFill>
                  <a:srgbClr val="171321"/>
                </a:solidFill>
                <a:effectLst/>
                <a:latin typeface="Inter"/>
              </a:rPr>
              <a:t>Recover faster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62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body" idx="1"/>
          </p:nvPr>
        </p:nvSpPr>
        <p:spPr>
          <a:xfrm>
            <a:off x="825246" y="1732788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https://www.plutora.com/blog/deployment-strategies-6-explained-in-depth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https://www.linkedin.com/pulse/different-types-deployments-software-development-kaveen-akash/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 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https://dev.to/mostlyjason/intro-to-deployment-strategies-blue-green-canary-and-more-3a3</a:t>
            </a: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rPr lang="en-US" dirty="0">
                <a:hlinkClick r:id="rId6"/>
              </a:rPr>
              <a:t>https://about.gitlab.com/topics/ci-cd/</a:t>
            </a:r>
            <a:endParaRPr lang="en-US" dirty="0"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DEVOPS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en"/>
              <a:t>Combination of cultural philosophies, practices, and tools that increases your ability to deliver applications and services at high velocity</a:t>
            </a:r>
            <a:endParaRPr/>
          </a:p>
          <a:p>
            <a:pPr marL="3429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evelopment and operations teams are no longer “siloed.”</a:t>
            </a:r>
            <a:endParaRPr/>
          </a:p>
          <a:p>
            <a:pPr marL="3429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  <a:p>
            <a:pPr marL="4699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Speed (microservices, continuous delivery) – innovate, adapt</a:t>
            </a:r>
            <a:endParaRPr/>
          </a:p>
          <a:p>
            <a:pPr marL="469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Rapid delivery (CI/CD)</a:t>
            </a:r>
            <a:endParaRPr/>
          </a:p>
          <a:p>
            <a:pPr marL="469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Reliability (monitoring and logging)</a:t>
            </a:r>
            <a:endParaRPr/>
          </a:p>
          <a:p>
            <a:pPr marL="469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Scale (infrastructure as code)</a:t>
            </a:r>
            <a:endParaRPr/>
          </a:p>
          <a:p>
            <a:pPr marL="469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Collaboration (dev &lt;&gt; operations)</a:t>
            </a:r>
            <a:endParaRPr/>
          </a:p>
          <a:p>
            <a:pPr marL="469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AutoNum type="arabicPeriod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Security (Policy as code)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242" name="Google Shape;242;p40" descr="What is DevOps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450" y="288036"/>
            <a:ext cx="6580415" cy="1275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5494564" y="4744397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https://aws.amazon.com/devops/what-is-devops/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POPULAR DEPLOYMENT STRATEGIES</a:t>
            </a:r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Big Bang Deployment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Rolling Deployment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Blue-Green Deployment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Canary Deployment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BIG BANG DEPLOYMENT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768096" y="1690008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 fontScale="92500" lnSpcReduction="20000"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" dirty="0"/>
              <a:t>Deploy the whole system or large part in one go – DVD, CD, floppy, full download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All major pieces packaged in one deployment;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Largely or completely replacing an existing software version with a new one;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Deployment usually resulting in long development and testing cycles;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Assuming a minimal chance of failure as rollbacks may be impossible or impractical;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Completion times are usually long and can take multiple teams’ efforts;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Requiring action from clients to update the client-side installation.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Less agile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Outages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 dirty="0"/>
              <a:t>ROLLING DEPLOYMENT</a:t>
            </a:r>
            <a:endParaRPr dirty="0"/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768097" y="1787981"/>
            <a:ext cx="6922661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Gradual deployment process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Mitigation of risks and downtime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Example scenarios (e.g., application suite upgrade)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Easy to rollback</a:t>
            </a:r>
            <a:endParaRPr dirty="0"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E.g., Office 365</a:t>
            </a: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None/>
            </a:pPr>
            <a:endParaRPr b="0" i="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62" name="Google Shape;262;p43" descr="Rolling deploy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427" y="2759528"/>
            <a:ext cx="5029981" cy="262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BLUE-GREEN DEPLOYMENT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Setup with parallel environments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New version of the application is deployed in the green environment and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tested for functionality and performance.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After successful testing, application traffic is routed from blue to green. </a:t>
            </a:r>
            <a:endParaRPr/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Green then becomes the new production.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None/>
            </a:pP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-107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Common / synced data stores</a:t>
            </a:r>
            <a:endParaRPr/>
          </a:p>
        </p:txBody>
      </p:sp>
      <p:pic>
        <p:nvPicPr>
          <p:cNvPr id="269" name="Google Shape;269;p44" descr="No alt text provided for this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123330"/>
            <a:ext cx="3461657" cy="173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endParaRPr/>
          </a:p>
        </p:txBody>
      </p:sp>
      <p:sp>
        <p:nvSpPr>
          <p:cNvPr id="275" name="Google Shape;275;p4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276" name="Google Shape;276;p45" descr="After blue-green deploy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965" y="2006888"/>
            <a:ext cx="4857749" cy="2876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5" descr="Before blue-green deploy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"/>
            <a:ext cx="5309135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1458</Words>
  <Application>Microsoft Office PowerPoint</Application>
  <PresentationFormat>On-screen Show (16:9)</PresentationFormat>
  <Paragraphs>244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Courier New</vt:lpstr>
      <vt:lpstr>Inter</vt:lpstr>
      <vt:lpstr>Söhne</vt:lpstr>
      <vt:lpstr>Twentieth Century</vt:lpstr>
      <vt:lpstr>Wingdings</vt:lpstr>
      <vt:lpstr>Simple Light</vt:lpstr>
      <vt:lpstr>Integral</vt:lpstr>
      <vt:lpstr>Integral</vt:lpstr>
      <vt:lpstr>DEPLOYMENT, BRANCHING, CI/CD</vt:lpstr>
      <vt:lpstr>CHANGING LANDSCAPE OF DEPLOYMENTS</vt:lpstr>
      <vt:lpstr>CHALLENGES OF MODERN APPLICATIONS</vt:lpstr>
      <vt:lpstr>DEVOPS</vt:lpstr>
      <vt:lpstr>POPULAR DEPLOYMENT STRATEGIES</vt:lpstr>
      <vt:lpstr>BIG BANG DEPLOYMENT</vt:lpstr>
      <vt:lpstr>ROLLING DEPLOYMENT</vt:lpstr>
      <vt:lpstr>BLUE-GREEN DEPLOYMENT</vt:lpstr>
      <vt:lpstr>PowerPoint Presentation</vt:lpstr>
      <vt:lpstr>CANARY DEPLOYMENT</vt:lpstr>
      <vt:lpstr>FEATURE TOGGLE DEPLOYMENT </vt:lpstr>
      <vt:lpstr>A/B TESTING DEPLOYMENT</vt:lpstr>
      <vt:lpstr>DEPLOYMENT BEST PRACTICES</vt:lpstr>
      <vt:lpstr>POST-DEPLOYMENT MONITORING</vt:lpstr>
      <vt:lpstr>Version Control</vt:lpstr>
      <vt:lpstr>GIT</vt:lpstr>
      <vt:lpstr>COMMON OPERATIONS</vt:lpstr>
      <vt:lpstr>MAIN / BRANCH / TAG</vt:lpstr>
      <vt:lpstr>HISTORY</vt:lpstr>
      <vt:lpstr>FILE DIFF TOOL</vt:lpstr>
      <vt:lpstr>WHAT IS BRANCH?</vt:lpstr>
      <vt:lpstr>MERGE</vt:lpstr>
      <vt:lpstr>Branching Strategies</vt:lpstr>
      <vt:lpstr>Trunk-Based Development</vt:lpstr>
      <vt:lpstr>Feature Branching</vt:lpstr>
      <vt:lpstr>Git Flow</vt:lpstr>
      <vt:lpstr>ADVANCED TOPICS</vt:lpstr>
      <vt:lpstr>CI/CD</vt:lpstr>
      <vt:lpstr>Continuous Integration (CI)</vt:lpstr>
      <vt:lpstr>Continuous Delivery (CD)</vt:lpstr>
      <vt:lpstr>CI/CD fundamentals</vt:lpstr>
      <vt:lpstr>CI/CD fundamentals</vt:lpstr>
      <vt:lpstr>CI/CD fundamentals</vt:lpstr>
      <vt:lpstr>CI/CD fundamentals</vt:lpstr>
      <vt:lpstr>Benefits of CI/CD 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DEPLOYMENT, BRANCHING, CI/CD</dc:title>
  <cp:lastModifiedBy>usuf azhar</cp:lastModifiedBy>
  <cp:revision>36</cp:revision>
  <dcterms:modified xsi:type="dcterms:W3CDTF">2025-04-07T04:03:26Z</dcterms:modified>
</cp:coreProperties>
</file>