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51" r:id="rId2"/>
    <p:sldId id="277" r:id="rId3"/>
    <p:sldId id="353" r:id="rId4"/>
    <p:sldId id="329" r:id="rId5"/>
    <p:sldId id="330" r:id="rId6"/>
    <p:sldId id="346" r:id="rId7"/>
    <p:sldId id="318" r:id="rId8"/>
    <p:sldId id="347" r:id="rId9"/>
    <p:sldId id="348" r:id="rId10"/>
    <p:sldId id="349" r:id="rId11"/>
    <p:sldId id="350" r:id="rId12"/>
    <p:sldId id="352" r:id="rId13"/>
    <p:sldId id="269" r:id="rId14"/>
    <p:sldId id="270" r:id="rId15"/>
    <p:sldId id="355" r:id="rId16"/>
    <p:sldId id="356" r:id="rId17"/>
    <p:sldId id="357" r:id="rId18"/>
    <p:sldId id="358" r:id="rId19"/>
    <p:sldId id="268" r:id="rId20"/>
    <p:sldId id="267" r:id="rId21"/>
    <p:sldId id="273" r:id="rId22"/>
    <p:sldId id="274" r:id="rId23"/>
    <p:sldId id="271" r:id="rId24"/>
    <p:sldId id="354" r:id="rId25"/>
    <p:sldId id="276" r:id="rId26"/>
    <p:sldId id="3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BB6A6-1C90-4811-9CF5-32E1205122DC}"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4A775-765A-471E-B2D4-9527EC1F59CD}" type="slidenum">
              <a:rPr lang="en-US" smtClean="0"/>
              <a:t>‹#›</a:t>
            </a:fld>
            <a:endParaRPr lang="en-US"/>
          </a:p>
        </p:txBody>
      </p:sp>
    </p:spTree>
    <p:extLst>
      <p:ext uri="{BB962C8B-B14F-4D97-AF65-F5344CB8AC3E}">
        <p14:creationId xmlns:p14="http://schemas.microsoft.com/office/powerpoint/2010/main" val="919215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ln/>
        </p:spPr>
        <p:txBody>
          <a:bodyPr/>
          <a:lstStyle/>
          <a:p>
            <a:endParaRPr lang="en-US"/>
          </a:p>
        </p:txBody>
      </p:sp>
      <p:sp>
        <p:nvSpPr>
          <p:cNvPr id="522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99FEF0C-69FD-46EC-825E-FA57E162DDD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7744E-DFBE-4AAD-90D5-C78F90869E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04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FEF0C-69FD-46EC-825E-FA57E162DDD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7744E-DFBE-4AAD-90D5-C78F90869E49}" type="slidenum">
              <a:rPr lang="en-US" smtClean="0"/>
              <a:t>‹#›</a:t>
            </a:fld>
            <a:endParaRPr lang="en-US"/>
          </a:p>
        </p:txBody>
      </p:sp>
    </p:spTree>
    <p:extLst>
      <p:ext uri="{BB962C8B-B14F-4D97-AF65-F5344CB8AC3E}">
        <p14:creationId xmlns:p14="http://schemas.microsoft.com/office/powerpoint/2010/main" val="283850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FEF0C-69FD-46EC-825E-FA57E162DDD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7744E-DFBE-4AAD-90D5-C78F90869E4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29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9FEF0C-69FD-46EC-825E-FA57E162DDD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7744E-DFBE-4AAD-90D5-C78F90869E49}" type="slidenum">
              <a:rPr lang="en-US" smtClean="0"/>
              <a:t>‹#›</a:t>
            </a:fld>
            <a:endParaRPr lang="en-US"/>
          </a:p>
        </p:txBody>
      </p:sp>
    </p:spTree>
    <p:extLst>
      <p:ext uri="{BB962C8B-B14F-4D97-AF65-F5344CB8AC3E}">
        <p14:creationId xmlns:p14="http://schemas.microsoft.com/office/powerpoint/2010/main" val="104283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FEF0C-69FD-46EC-825E-FA57E162DDD8}"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7744E-DFBE-4AAD-90D5-C78F90869E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68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9FEF0C-69FD-46EC-825E-FA57E162DDD8}"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7744E-DFBE-4AAD-90D5-C78F90869E49}" type="slidenum">
              <a:rPr lang="en-US" smtClean="0"/>
              <a:t>‹#›</a:t>
            </a:fld>
            <a:endParaRPr lang="en-US"/>
          </a:p>
        </p:txBody>
      </p:sp>
    </p:spTree>
    <p:extLst>
      <p:ext uri="{BB962C8B-B14F-4D97-AF65-F5344CB8AC3E}">
        <p14:creationId xmlns:p14="http://schemas.microsoft.com/office/powerpoint/2010/main" val="399529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9FEF0C-69FD-46EC-825E-FA57E162DDD8}"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7744E-DFBE-4AAD-90D5-C78F90869E49}" type="slidenum">
              <a:rPr lang="en-US" smtClean="0"/>
              <a:t>‹#›</a:t>
            </a:fld>
            <a:endParaRPr lang="en-US"/>
          </a:p>
        </p:txBody>
      </p:sp>
    </p:spTree>
    <p:extLst>
      <p:ext uri="{BB962C8B-B14F-4D97-AF65-F5344CB8AC3E}">
        <p14:creationId xmlns:p14="http://schemas.microsoft.com/office/powerpoint/2010/main" val="65425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9FEF0C-69FD-46EC-825E-FA57E162DDD8}"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7744E-DFBE-4AAD-90D5-C78F90869E49}" type="slidenum">
              <a:rPr lang="en-US" smtClean="0"/>
              <a:t>‹#›</a:t>
            </a:fld>
            <a:endParaRPr lang="en-US"/>
          </a:p>
        </p:txBody>
      </p:sp>
    </p:spTree>
    <p:extLst>
      <p:ext uri="{BB962C8B-B14F-4D97-AF65-F5344CB8AC3E}">
        <p14:creationId xmlns:p14="http://schemas.microsoft.com/office/powerpoint/2010/main" val="164086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FEF0C-69FD-46EC-825E-FA57E162DDD8}"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7744E-DFBE-4AAD-90D5-C78F90869E49}" type="slidenum">
              <a:rPr lang="en-US" smtClean="0"/>
              <a:t>‹#›</a:t>
            </a:fld>
            <a:endParaRPr lang="en-US"/>
          </a:p>
        </p:txBody>
      </p:sp>
    </p:spTree>
    <p:extLst>
      <p:ext uri="{BB962C8B-B14F-4D97-AF65-F5344CB8AC3E}">
        <p14:creationId xmlns:p14="http://schemas.microsoft.com/office/powerpoint/2010/main" val="88153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9FEF0C-69FD-46EC-825E-FA57E162DDD8}"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7744E-DFBE-4AAD-90D5-C78F90869E49}" type="slidenum">
              <a:rPr lang="en-US" smtClean="0"/>
              <a:t>‹#›</a:t>
            </a:fld>
            <a:endParaRPr lang="en-US"/>
          </a:p>
        </p:txBody>
      </p:sp>
    </p:spTree>
    <p:extLst>
      <p:ext uri="{BB962C8B-B14F-4D97-AF65-F5344CB8AC3E}">
        <p14:creationId xmlns:p14="http://schemas.microsoft.com/office/powerpoint/2010/main" val="213651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9FEF0C-69FD-46EC-825E-FA57E162DDD8}" type="datetimeFigureOut">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7744E-DFBE-4AAD-90D5-C78F90869E4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65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99FEF0C-69FD-46EC-825E-FA57E162DDD8}" type="datetimeFigureOut">
              <a:rPr lang="en-US" smtClean="0"/>
              <a:t>2/20/2024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47744E-DFBE-4AAD-90D5-C78F90869E4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08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Estimation" TargetMode="External"/><Relationship Id="rId2" Type="http://schemas.openxmlformats.org/officeDocument/2006/relationships/hyperlink" Target="https://en.wikipedia.org/wiki/Softwar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stepsize.com/blog/the-best-software-estimation-techniqu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17F7-98D9-4E7A-549D-46609CE88D3A}"/>
              </a:ext>
            </a:extLst>
          </p:cNvPr>
          <p:cNvSpPr>
            <a:spLocks noGrp="1"/>
          </p:cNvSpPr>
          <p:nvPr>
            <p:ph type="title"/>
          </p:nvPr>
        </p:nvSpPr>
        <p:spPr/>
        <p:txBody>
          <a:bodyPr/>
          <a:lstStyle/>
          <a:p>
            <a:r>
              <a:rPr lang="en-US" dirty="0"/>
              <a:t>Estimation</a:t>
            </a:r>
          </a:p>
        </p:txBody>
      </p:sp>
      <p:sp>
        <p:nvSpPr>
          <p:cNvPr id="3" name="Content Placeholder 2">
            <a:extLst>
              <a:ext uri="{FF2B5EF4-FFF2-40B4-BE49-F238E27FC236}">
                <a16:creationId xmlns:a16="http://schemas.microsoft.com/office/drawing/2014/main" id="{A180FFAA-6A6D-C5D0-8D9B-5D12F82ACAF6}"/>
              </a:ext>
            </a:extLst>
          </p:cNvPr>
          <p:cNvSpPr>
            <a:spLocks noGrp="1"/>
          </p:cNvSpPr>
          <p:nvPr>
            <p:ph idx="1"/>
          </p:nvPr>
        </p:nvSpPr>
        <p:spPr/>
        <p:txBody>
          <a:bodyPr/>
          <a:lstStyle/>
          <a:p>
            <a:r>
              <a:rPr lang="en-US" dirty="0"/>
              <a:t>The process of predicting the most realistic amount of effort </a:t>
            </a:r>
          </a:p>
          <a:p>
            <a:r>
              <a:rPr lang="en-US" dirty="0"/>
              <a:t>expressed in terms of person-hours or money </a:t>
            </a:r>
          </a:p>
          <a:p>
            <a:r>
              <a:rPr lang="en-US" dirty="0"/>
              <a:t>required to develop or maintain </a:t>
            </a:r>
            <a:r>
              <a:rPr lang="en-US" dirty="0">
                <a:hlinkClick r:id="rId2" tooltip="Software">
                  <a:extLst>
                    <a:ext uri="{A12FA001-AC4F-418D-AE19-62706E023703}">
                      <ahyp:hlinkClr xmlns:ahyp="http://schemas.microsoft.com/office/drawing/2018/hyperlinkcolor" val="tx"/>
                    </a:ext>
                  </a:extLst>
                </a:hlinkClick>
              </a:rPr>
              <a:t>software</a:t>
            </a:r>
            <a:r>
              <a:rPr lang="en-US" dirty="0"/>
              <a:t> based on incomplete, uncertain and noisy input. </a:t>
            </a:r>
          </a:p>
          <a:p>
            <a:endParaRPr lang="en-US" dirty="0"/>
          </a:p>
          <a:p>
            <a:r>
              <a:rPr lang="en-US" dirty="0"/>
              <a:t>Effort </a:t>
            </a:r>
            <a:r>
              <a:rPr lang="en-US" dirty="0">
                <a:hlinkClick r:id="rId3" tooltip="Estimation">
                  <a:extLst>
                    <a:ext uri="{A12FA001-AC4F-418D-AE19-62706E023703}">
                      <ahyp:hlinkClr xmlns:ahyp="http://schemas.microsoft.com/office/drawing/2018/hyperlinkcolor" val="tx"/>
                    </a:ext>
                  </a:extLst>
                </a:hlinkClick>
              </a:rPr>
              <a:t>estimates</a:t>
            </a:r>
            <a:r>
              <a:rPr lang="en-US" dirty="0"/>
              <a:t> may be used as input to project plans, iteration plans, budgets, investment analyses, pricing processes and bidding rounds.</a:t>
            </a:r>
          </a:p>
        </p:txBody>
      </p:sp>
    </p:spTree>
    <p:extLst>
      <p:ext uri="{BB962C8B-B14F-4D97-AF65-F5344CB8AC3E}">
        <p14:creationId xmlns:p14="http://schemas.microsoft.com/office/powerpoint/2010/main" val="265458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Estimation accuracy</a:t>
            </a:r>
          </a:p>
        </p:txBody>
      </p:sp>
      <p:sp>
        <p:nvSpPr>
          <p:cNvPr id="101379" name="Rectangle 3"/>
          <p:cNvSpPr>
            <a:spLocks noGrp="1" noChangeArrowheads="1"/>
          </p:cNvSpPr>
          <p:nvPr>
            <p:ph idx="1"/>
          </p:nvPr>
        </p:nvSpPr>
        <p:spPr/>
        <p:txBody>
          <a:bodyPr/>
          <a:lstStyle/>
          <a:p>
            <a:pPr>
              <a:lnSpc>
                <a:spcPct val="90000"/>
              </a:lnSpc>
            </a:pPr>
            <a:r>
              <a:rPr lang="en-GB" dirty="0"/>
              <a:t>The size of a software system can only be known accurately when it is finished.</a:t>
            </a:r>
          </a:p>
          <a:p>
            <a:pPr>
              <a:lnSpc>
                <a:spcPct val="90000"/>
              </a:lnSpc>
            </a:pPr>
            <a:r>
              <a:rPr lang="en-GB" dirty="0"/>
              <a:t>Several factors influence the final size</a:t>
            </a:r>
          </a:p>
          <a:p>
            <a:pPr lvl="1">
              <a:lnSpc>
                <a:spcPct val="90000"/>
              </a:lnSpc>
            </a:pPr>
            <a:r>
              <a:rPr lang="en-GB" dirty="0"/>
              <a:t>Use of reused systems and components;</a:t>
            </a:r>
          </a:p>
          <a:p>
            <a:pPr lvl="1">
              <a:lnSpc>
                <a:spcPct val="90000"/>
              </a:lnSpc>
            </a:pPr>
            <a:r>
              <a:rPr lang="en-GB" dirty="0"/>
              <a:t>Programming language;</a:t>
            </a:r>
          </a:p>
          <a:p>
            <a:pPr lvl="1">
              <a:lnSpc>
                <a:spcPct val="90000"/>
              </a:lnSpc>
            </a:pPr>
            <a:r>
              <a:rPr lang="en-GB" dirty="0"/>
              <a:t>Distribution of system.</a:t>
            </a:r>
          </a:p>
          <a:p>
            <a:pPr>
              <a:lnSpc>
                <a:spcPct val="90000"/>
              </a:lnSpc>
            </a:pPr>
            <a:r>
              <a:rPr lang="en-GB" dirty="0"/>
              <a:t>As the development process progresses then the size estimate becomes more accurate.</a:t>
            </a:r>
          </a:p>
          <a:p>
            <a:pPr>
              <a:lnSpc>
                <a:spcPct val="90000"/>
              </a:lnSpc>
            </a:pPr>
            <a:r>
              <a:rPr lang="en-GB" dirty="0"/>
              <a:t>The estimates of the factors contributing to B and M are subjective and vary according to the judgment of the estimator.</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Effectiveness of algorithmic models</a:t>
            </a:r>
          </a:p>
        </p:txBody>
      </p:sp>
      <p:sp>
        <p:nvSpPr>
          <p:cNvPr id="3" name="Content Placeholder 2"/>
          <p:cNvSpPr>
            <a:spLocks noGrp="1"/>
          </p:cNvSpPr>
          <p:nvPr>
            <p:ph idx="1"/>
          </p:nvPr>
        </p:nvSpPr>
        <p:spPr/>
        <p:txBody>
          <a:bodyPr>
            <a:normAutofit/>
          </a:bodyPr>
          <a:lstStyle/>
          <a:p>
            <a:r>
              <a:rPr lang="en-US" sz="2800" dirty="0"/>
              <a:t>Algorithmic cost models are a systematic way to estimate the effort required to develop a system. However, these models are complex and difficult to use. </a:t>
            </a:r>
          </a:p>
          <a:p>
            <a:r>
              <a:rPr lang="en-US" sz="2800" dirty="0"/>
              <a:t>There are many attributes and considerable scope for uncertainty in estimating their values. </a:t>
            </a:r>
          </a:p>
          <a:p>
            <a:r>
              <a:rPr lang="en-US" sz="2800" dirty="0"/>
              <a:t>This complexity means that the practical application of algorithmic cost modeling has been limited to a relatively small number of large companies, mostly working in defense and aerospace systems engineering.</a:t>
            </a:r>
            <a:r>
              <a:rPr lang="en-GB" sz="2800" dirty="0"/>
              <a:t> </a:t>
            </a:r>
            <a:endParaRPr lang="en-US" sz="2800"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11</a:t>
            </a:fld>
            <a:endParaRPr lang="en-US"/>
          </a:p>
        </p:txBody>
      </p:sp>
    </p:spTree>
    <p:extLst>
      <p:ext uri="{BB962C8B-B14F-4D97-AF65-F5344CB8AC3E}">
        <p14:creationId xmlns:p14="http://schemas.microsoft.com/office/powerpoint/2010/main" val="281561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1B7F-4FB5-DC30-AB14-DE0CEB582891}"/>
              </a:ext>
            </a:extLst>
          </p:cNvPr>
          <p:cNvSpPr>
            <a:spLocks noGrp="1"/>
          </p:cNvSpPr>
          <p:nvPr>
            <p:ph type="title"/>
          </p:nvPr>
        </p:nvSpPr>
        <p:spPr/>
        <p:txBody>
          <a:bodyPr/>
          <a:lstStyle/>
          <a:p>
            <a:r>
              <a:rPr lang="en-US" dirty="0"/>
              <a:t>Popular techniques</a:t>
            </a:r>
          </a:p>
        </p:txBody>
      </p:sp>
      <p:sp>
        <p:nvSpPr>
          <p:cNvPr id="3" name="Content Placeholder 2">
            <a:extLst>
              <a:ext uri="{FF2B5EF4-FFF2-40B4-BE49-F238E27FC236}">
                <a16:creationId xmlns:a16="http://schemas.microsoft.com/office/drawing/2014/main" id="{85E64D26-1312-2AF2-F898-75BC17E488C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4869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1295-D4D7-1328-21A6-50770E035A93}"/>
              </a:ext>
            </a:extLst>
          </p:cNvPr>
          <p:cNvSpPr>
            <a:spLocks noGrp="1"/>
          </p:cNvSpPr>
          <p:nvPr>
            <p:ph type="title"/>
          </p:nvPr>
        </p:nvSpPr>
        <p:spPr/>
        <p:txBody>
          <a:bodyPr/>
          <a:lstStyle/>
          <a:p>
            <a:r>
              <a:rPr lang="en-US" dirty="0"/>
              <a:t>PERT Estimation</a:t>
            </a:r>
          </a:p>
        </p:txBody>
      </p:sp>
      <p:sp>
        <p:nvSpPr>
          <p:cNvPr id="3" name="Content Placeholder 2">
            <a:extLst>
              <a:ext uri="{FF2B5EF4-FFF2-40B4-BE49-F238E27FC236}">
                <a16:creationId xmlns:a16="http://schemas.microsoft.com/office/drawing/2014/main" id="{320937E8-F5C4-F254-83C8-8317D5E81660}"/>
              </a:ext>
            </a:extLst>
          </p:cNvPr>
          <p:cNvSpPr>
            <a:spLocks noGrp="1"/>
          </p:cNvSpPr>
          <p:nvPr>
            <p:ph idx="1"/>
          </p:nvPr>
        </p:nvSpPr>
        <p:spPr/>
        <p:txBody>
          <a:bodyPr>
            <a:noAutofit/>
          </a:bodyPr>
          <a:lstStyle/>
          <a:p>
            <a:r>
              <a:rPr lang="en-US" sz="2400" dirty="0"/>
              <a:t>The Program Evaluation and Review Technique (PERT) is a statistical estimation technique used to estimate the time required to complete a project by considering the expected duration of each task and the dependencies between them. </a:t>
            </a:r>
          </a:p>
          <a:p>
            <a:r>
              <a:rPr lang="en-US" sz="2400" dirty="0"/>
              <a:t>PERT estimation is particularly useful for large and complex projects. </a:t>
            </a:r>
          </a:p>
          <a:p>
            <a:r>
              <a:rPr lang="en-US" sz="2400" dirty="0"/>
              <a:t>It helps teams to account for the dependencies and has the potential to provide a more accurate estimation of the overall project duration.</a:t>
            </a:r>
          </a:p>
          <a:p>
            <a:r>
              <a:rPr lang="en-US" sz="2400" dirty="0"/>
              <a:t>But it can be time-consuming and requires a lot of information about the project.</a:t>
            </a:r>
          </a:p>
          <a:p>
            <a:r>
              <a:rPr lang="en-US" sz="2400" dirty="0"/>
              <a:t>Good for: Large teams (though works at any size), complex and uncertain projects, and projects requiring risk management.</a:t>
            </a:r>
          </a:p>
          <a:p>
            <a:endParaRPr lang="en-US" sz="2400" dirty="0"/>
          </a:p>
        </p:txBody>
      </p:sp>
      <p:sp>
        <p:nvSpPr>
          <p:cNvPr id="5" name="TextBox 4">
            <a:extLst>
              <a:ext uri="{FF2B5EF4-FFF2-40B4-BE49-F238E27FC236}">
                <a16:creationId xmlns:a16="http://schemas.microsoft.com/office/drawing/2014/main" id="{DAF0511E-2608-C3F4-D9CE-B1123DB6C52B}"/>
              </a:ext>
            </a:extLst>
          </p:cNvPr>
          <p:cNvSpPr txBox="1"/>
          <p:nvPr/>
        </p:nvSpPr>
        <p:spPr>
          <a:xfrm>
            <a:off x="6749142" y="585216"/>
            <a:ext cx="6096000" cy="1200329"/>
          </a:xfrm>
          <a:prstGeom prst="rect">
            <a:avLst/>
          </a:prstGeom>
          <a:noFill/>
        </p:spPr>
        <p:txBody>
          <a:bodyPr wrap="square">
            <a:spAutoFit/>
          </a:bodyPr>
          <a:lstStyle/>
          <a:p>
            <a:r>
              <a:rPr lang="en-US" b="0" i="0" dirty="0">
                <a:solidFill>
                  <a:srgbClr val="101423"/>
                </a:solidFill>
                <a:effectLst/>
                <a:latin typeface="Inter"/>
              </a:rPr>
              <a:t>PERT Estimate = (O + 4 x M) + P) / 6.</a:t>
            </a:r>
            <a:br>
              <a:rPr lang="en-US" b="0" i="0" dirty="0">
                <a:solidFill>
                  <a:srgbClr val="101423"/>
                </a:solidFill>
                <a:effectLst/>
                <a:latin typeface="Inter"/>
              </a:rPr>
            </a:br>
            <a:r>
              <a:rPr lang="en-US" dirty="0">
                <a:solidFill>
                  <a:srgbClr val="101423"/>
                </a:solidFill>
                <a:latin typeface="Inter"/>
              </a:rPr>
              <a:t>(M)</a:t>
            </a:r>
            <a:r>
              <a:rPr lang="en-US" dirty="0" err="1">
                <a:solidFill>
                  <a:srgbClr val="101423"/>
                </a:solidFill>
                <a:latin typeface="Inter"/>
              </a:rPr>
              <a:t>ost</a:t>
            </a:r>
            <a:r>
              <a:rPr lang="en-US" dirty="0">
                <a:solidFill>
                  <a:srgbClr val="101423"/>
                </a:solidFill>
                <a:latin typeface="Inter"/>
              </a:rPr>
              <a:t> likely</a:t>
            </a:r>
            <a:br>
              <a:rPr lang="en-US" dirty="0">
                <a:solidFill>
                  <a:srgbClr val="101423"/>
                </a:solidFill>
                <a:latin typeface="Inter"/>
              </a:rPr>
            </a:br>
            <a:r>
              <a:rPr lang="en-US" dirty="0">
                <a:solidFill>
                  <a:srgbClr val="101423"/>
                </a:solidFill>
                <a:latin typeface="Inter"/>
              </a:rPr>
              <a:t>(O)</a:t>
            </a:r>
            <a:r>
              <a:rPr lang="en-US" dirty="0" err="1">
                <a:solidFill>
                  <a:srgbClr val="101423"/>
                </a:solidFill>
                <a:latin typeface="Inter"/>
              </a:rPr>
              <a:t>ptimistic</a:t>
            </a:r>
            <a:br>
              <a:rPr lang="en-US" dirty="0">
                <a:solidFill>
                  <a:srgbClr val="101423"/>
                </a:solidFill>
                <a:latin typeface="Inter"/>
              </a:rPr>
            </a:br>
            <a:r>
              <a:rPr lang="en-US" dirty="0">
                <a:solidFill>
                  <a:srgbClr val="101423"/>
                </a:solidFill>
                <a:latin typeface="Inter"/>
              </a:rPr>
              <a:t>(P)</a:t>
            </a:r>
            <a:r>
              <a:rPr lang="en-US" dirty="0" err="1">
                <a:solidFill>
                  <a:srgbClr val="101423"/>
                </a:solidFill>
                <a:latin typeface="Inter"/>
              </a:rPr>
              <a:t>essimistic</a:t>
            </a:r>
            <a:r>
              <a:rPr lang="en-US" dirty="0">
                <a:solidFill>
                  <a:srgbClr val="101423"/>
                </a:solidFill>
                <a:latin typeface="Inter"/>
              </a:rPr>
              <a:t> </a:t>
            </a:r>
            <a:endParaRPr lang="en-US" dirty="0"/>
          </a:p>
        </p:txBody>
      </p:sp>
    </p:spTree>
    <p:extLst>
      <p:ext uri="{BB962C8B-B14F-4D97-AF65-F5344CB8AC3E}">
        <p14:creationId xmlns:p14="http://schemas.microsoft.com/office/powerpoint/2010/main" val="768687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BE6D-9C17-8AE3-190A-CABFBB1A4294}"/>
              </a:ext>
            </a:extLst>
          </p:cNvPr>
          <p:cNvSpPr>
            <a:spLocks noGrp="1"/>
          </p:cNvSpPr>
          <p:nvPr>
            <p:ph type="title"/>
          </p:nvPr>
        </p:nvSpPr>
        <p:spPr/>
        <p:txBody>
          <a:bodyPr/>
          <a:lstStyle/>
          <a:p>
            <a:r>
              <a:rPr lang="en-US" dirty="0"/>
              <a:t>Analogous Estimation</a:t>
            </a:r>
          </a:p>
        </p:txBody>
      </p:sp>
      <p:sp>
        <p:nvSpPr>
          <p:cNvPr id="3" name="Content Placeholder 2">
            <a:extLst>
              <a:ext uri="{FF2B5EF4-FFF2-40B4-BE49-F238E27FC236}">
                <a16:creationId xmlns:a16="http://schemas.microsoft.com/office/drawing/2014/main" id="{1DECE302-AE7F-3742-2107-EA1D51D83617}"/>
              </a:ext>
            </a:extLst>
          </p:cNvPr>
          <p:cNvSpPr>
            <a:spLocks noGrp="1"/>
          </p:cNvSpPr>
          <p:nvPr>
            <p:ph idx="1"/>
          </p:nvPr>
        </p:nvSpPr>
        <p:spPr/>
        <p:txBody>
          <a:bodyPr>
            <a:noAutofit/>
          </a:bodyPr>
          <a:lstStyle/>
          <a:p>
            <a:r>
              <a:rPr lang="en-US" sz="2000" dirty="0"/>
              <a:t>This method estimates the effort required to complete a project by comparing it to similar past projects. </a:t>
            </a:r>
          </a:p>
          <a:p>
            <a:r>
              <a:rPr lang="en-US" sz="2000" dirty="0"/>
              <a:t>Start by identifying similar past projects and estimate the effort required to complete the current project based on the effort required for the past projects. This process is particularly useful when dealing with similar projects or tasks.</a:t>
            </a:r>
          </a:p>
          <a:p>
            <a:r>
              <a:rPr lang="en-US" sz="2000" dirty="0"/>
              <a:t>You need to watch out for false positives – some similar-looking tickets may not be so simple under the hood. Diving deeper into requirements can help.</a:t>
            </a:r>
          </a:p>
          <a:p>
            <a:endParaRPr lang="en-US" sz="2000" dirty="0"/>
          </a:p>
          <a:p>
            <a:r>
              <a:rPr lang="en-US" sz="2000" dirty="0"/>
              <a:t>Good for: Any situation where historical data is available and easy to access and </a:t>
            </a:r>
            <a:r>
              <a:rPr lang="en-US" sz="2000" dirty="0" err="1"/>
              <a:t>analyse</a:t>
            </a:r>
            <a:r>
              <a:rPr lang="en-US" sz="2000" dirty="0"/>
              <a:t>, unless you have AI help. You'll need strong codebase knowledge (or AI) in your team to capitalize on this method.</a:t>
            </a:r>
          </a:p>
          <a:p>
            <a:endParaRPr lang="en-US" sz="2000" dirty="0"/>
          </a:p>
        </p:txBody>
      </p:sp>
    </p:spTree>
    <p:extLst>
      <p:ext uri="{BB962C8B-B14F-4D97-AF65-F5344CB8AC3E}">
        <p14:creationId xmlns:p14="http://schemas.microsoft.com/office/powerpoint/2010/main" val="115091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0A5C-8FF8-4371-F5EE-ED15C9CB199C}"/>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469820C1-0FE6-90DF-9E76-337214A2E087}"/>
              </a:ext>
            </a:extLst>
          </p:cNvPr>
          <p:cNvSpPr>
            <a:spLocks noGrp="1"/>
          </p:cNvSpPr>
          <p:nvPr>
            <p:ph idx="1"/>
          </p:nvPr>
        </p:nvSpPr>
        <p:spPr/>
        <p:txBody>
          <a:bodyPr/>
          <a:lstStyle/>
          <a:p>
            <a:r>
              <a:rPr lang="en-US" dirty="0"/>
              <a:t>Collaborative: Involving everyone on the Agile development team because collaborative efforts lead to better estimates. </a:t>
            </a:r>
          </a:p>
          <a:p>
            <a:r>
              <a:rPr lang="en-US" dirty="0"/>
              <a:t>Faster than any traditional techniques. It recognizes that estimations are a non-value-added activity and tries to minimize them.</a:t>
            </a:r>
          </a:p>
          <a:p>
            <a:r>
              <a:rPr lang="en-US" dirty="0"/>
              <a:t>Estimation is not in terms of dollars or days; instead, “points” or qualitative labels are employed for estimating or comparing tasks. </a:t>
            </a:r>
          </a:p>
          <a:p>
            <a:r>
              <a:rPr lang="en-US" dirty="0"/>
              <a:t>Top down</a:t>
            </a:r>
          </a:p>
          <a:p>
            <a:r>
              <a:rPr lang="en-US" dirty="0"/>
              <a:t>Retrospectives help refine the estimates for future</a:t>
            </a:r>
          </a:p>
          <a:p>
            <a:endParaRPr lang="en-US" dirty="0"/>
          </a:p>
        </p:txBody>
      </p:sp>
    </p:spTree>
    <p:extLst>
      <p:ext uri="{BB962C8B-B14F-4D97-AF65-F5344CB8AC3E}">
        <p14:creationId xmlns:p14="http://schemas.microsoft.com/office/powerpoint/2010/main" val="3736295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462D-3D28-395F-4D5E-7192A6A60FFF}"/>
              </a:ext>
            </a:extLst>
          </p:cNvPr>
          <p:cNvSpPr>
            <a:spLocks noGrp="1"/>
          </p:cNvSpPr>
          <p:nvPr>
            <p:ph type="title"/>
          </p:nvPr>
        </p:nvSpPr>
        <p:spPr/>
        <p:txBody>
          <a:bodyPr/>
          <a:lstStyle/>
          <a:p>
            <a:r>
              <a:rPr lang="en-US" dirty="0"/>
              <a:t>Story points</a:t>
            </a:r>
          </a:p>
        </p:txBody>
      </p:sp>
      <p:sp>
        <p:nvSpPr>
          <p:cNvPr id="3" name="Content Placeholder 2">
            <a:extLst>
              <a:ext uri="{FF2B5EF4-FFF2-40B4-BE49-F238E27FC236}">
                <a16:creationId xmlns:a16="http://schemas.microsoft.com/office/drawing/2014/main" id="{D780FD44-E68F-2F4E-0C42-B562F7C531FD}"/>
              </a:ext>
            </a:extLst>
          </p:cNvPr>
          <p:cNvSpPr>
            <a:spLocks noGrp="1"/>
          </p:cNvSpPr>
          <p:nvPr>
            <p:ph idx="1"/>
          </p:nvPr>
        </p:nvSpPr>
        <p:spPr/>
        <p:txBody>
          <a:bodyPr/>
          <a:lstStyle/>
          <a:p>
            <a:r>
              <a:rPr lang="en-US" dirty="0"/>
              <a:t>Unit of measure to define effort</a:t>
            </a:r>
          </a:p>
          <a:p>
            <a:r>
              <a:rPr lang="en-US" dirty="0"/>
              <a:t>Consider:</a:t>
            </a:r>
          </a:p>
          <a:p>
            <a:r>
              <a:rPr lang="en-US" dirty="0"/>
              <a:t>1. Complexity</a:t>
            </a:r>
          </a:p>
          <a:p>
            <a:r>
              <a:rPr lang="en-US" dirty="0"/>
              <a:t>2. Risk – random changes, unclear requirements, dependencies</a:t>
            </a:r>
          </a:p>
          <a:p>
            <a:r>
              <a:rPr lang="en-US" dirty="0"/>
              <a:t>3. Familiarity with the area</a:t>
            </a:r>
          </a:p>
          <a:p>
            <a:r>
              <a:rPr lang="en-US" dirty="0"/>
              <a:t>4. Estimation matrix (e.g., </a:t>
            </a:r>
            <a:r>
              <a:rPr lang="en-US" dirty="0" err="1"/>
              <a:t>Fibbonnacci</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7601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EB6B-B32B-DCFB-809C-07CC89415AA0}"/>
              </a:ext>
            </a:extLst>
          </p:cNvPr>
          <p:cNvSpPr>
            <a:spLocks noGrp="1"/>
          </p:cNvSpPr>
          <p:nvPr>
            <p:ph type="title"/>
          </p:nvPr>
        </p:nvSpPr>
        <p:spPr/>
        <p:txBody>
          <a:bodyPr/>
          <a:lstStyle/>
          <a:p>
            <a:r>
              <a:rPr lang="en-US" dirty="0"/>
              <a:t>Process flow</a:t>
            </a:r>
          </a:p>
        </p:txBody>
      </p:sp>
      <p:sp>
        <p:nvSpPr>
          <p:cNvPr id="3" name="Content Placeholder 2">
            <a:extLst>
              <a:ext uri="{FF2B5EF4-FFF2-40B4-BE49-F238E27FC236}">
                <a16:creationId xmlns:a16="http://schemas.microsoft.com/office/drawing/2014/main" id="{9B4552B4-4186-5DB1-6024-C9D391485ACC}"/>
              </a:ext>
            </a:extLst>
          </p:cNvPr>
          <p:cNvSpPr>
            <a:spLocks noGrp="1"/>
          </p:cNvSpPr>
          <p:nvPr>
            <p:ph idx="1"/>
          </p:nvPr>
        </p:nvSpPr>
        <p:spPr/>
        <p:txBody>
          <a:bodyPr>
            <a:normAutofit/>
          </a:bodyPr>
          <a:lstStyle/>
          <a:p>
            <a:r>
              <a:rPr lang="en-US" dirty="0"/>
              <a:t>Identify user stories.</a:t>
            </a:r>
          </a:p>
          <a:p>
            <a:r>
              <a:rPr lang="en-US" dirty="0"/>
              <a:t>Discuss the user story requirements. </a:t>
            </a:r>
          </a:p>
          <a:p>
            <a:r>
              <a:rPr lang="en-US" dirty="0"/>
              <a:t>Formulate an estimation matrix: Numeric scale that helps evaluate the selected task. E.g., Fibonacci sequence (…5, 8, 13…) or the linear scale (… 3, 4, 5…). </a:t>
            </a:r>
          </a:p>
          <a:p>
            <a:r>
              <a:rPr lang="en-US" dirty="0"/>
              <a:t>Select a suitable Agile estimation technique</a:t>
            </a:r>
          </a:p>
          <a:p>
            <a:r>
              <a:rPr lang="en-US" dirty="0"/>
              <a:t>Carry out sprint planning</a:t>
            </a:r>
          </a:p>
          <a:p>
            <a:r>
              <a:rPr lang="en-US" dirty="0"/>
              <a:t>Ensure that the estimate consistency</a:t>
            </a:r>
          </a:p>
        </p:txBody>
      </p:sp>
    </p:spTree>
    <p:extLst>
      <p:ext uri="{BB962C8B-B14F-4D97-AF65-F5344CB8AC3E}">
        <p14:creationId xmlns:p14="http://schemas.microsoft.com/office/powerpoint/2010/main" val="87012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0E9C-961A-2A38-F895-9674DDD95958}"/>
              </a:ext>
            </a:extLst>
          </p:cNvPr>
          <p:cNvSpPr>
            <a:spLocks noGrp="1"/>
          </p:cNvSpPr>
          <p:nvPr>
            <p:ph type="title"/>
          </p:nvPr>
        </p:nvSpPr>
        <p:spPr/>
        <p:txBody>
          <a:bodyPr/>
          <a:lstStyle/>
          <a:p>
            <a:r>
              <a:rPr lang="en-US" dirty="0"/>
              <a:t>Sprint velocity</a:t>
            </a:r>
          </a:p>
        </p:txBody>
      </p:sp>
      <p:sp>
        <p:nvSpPr>
          <p:cNvPr id="3" name="Content Placeholder 2">
            <a:extLst>
              <a:ext uri="{FF2B5EF4-FFF2-40B4-BE49-F238E27FC236}">
                <a16:creationId xmlns:a16="http://schemas.microsoft.com/office/drawing/2014/main" id="{AFF3ABC5-E025-FD78-5223-8AF5FDA2D9E7}"/>
              </a:ext>
            </a:extLst>
          </p:cNvPr>
          <p:cNvSpPr>
            <a:spLocks noGrp="1"/>
          </p:cNvSpPr>
          <p:nvPr>
            <p:ph idx="1"/>
          </p:nvPr>
        </p:nvSpPr>
        <p:spPr/>
        <p:txBody>
          <a:bodyPr/>
          <a:lstStyle/>
          <a:p>
            <a:r>
              <a:rPr lang="en-US" dirty="0"/>
              <a:t>The number of story points that a specific team can complete in a sprint. </a:t>
            </a:r>
          </a:p>
          <a:p>
            <a:r>
              <a:rPr lang="en-US" dirty="0"/>
              <a:t>Calculated using historical data.</a:t>
            </a:r>
          </a:p>
          <a:p>
            <a:endParaRPr lang="en-US" dirty="0"/>
          </a:p>
        </p:txBody>
      </p:sp>
    </p:spTree>
    <p:extLst>
      <p:ext uri="{BB962C8B-B14F-4D97-AF65-F5344CB8AC3E}">
        <p14:creationId xmlns:p14="http://schemas.microsoft.com/office/powerpoint/2010/main" val="351611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16B3-63BC-95A7-D89A-E4A4A25D00D2}"/>
              </a:ext>
            </a:extLst>
          </p:cNvPr>
          <p:cNvSpPr>
            <a:spLocks noGrp="1"/>
          </p:cNvSpPr>
          <p:nvPr>
            <p:ph type="title"/>
          </p:nvPr>
        </p:nvSpPr>
        <p:spPr/>
        <p:txBody>
          <a:bodyPr/>
          <a:lstStyle/>
          <a:p>
            <a:r>
              <a:rPr lang="en-US" dirty="0"/>
              <a:t>Three-Point Method</a:t>
            </a:r>
          </a:p>
        </p:txBody>
      </p:sp>
      <p:sp>
        <p:nvSpPr>
          <p:cNvPr id="3" name="Content Placeholder 2">
            <a:extLst>
              <a:ext uri="{FF2B5EF4-FFF2-40B4-BE49-F238E27FC236}">
                <a16:creationId xmlns:a16="http://schemas.microsoft.com/office/drawing/2014/main" id="{A81F315B-9CBE-45CA-B3DD-5C547CDCA838}"/>
              </a:ext>
            </a:extLst>
          </p:cNvPr>
          <p:cNvSpPr>
            <a:spLocks noGrp="1"/>
          </p:cNvSpPr>
          <p:nvPr>
            <p:ph idx="1"/>
          </p:nvPr>
        </p:nvSpPr>
        <p:spPr>
          <a:xfrm>
            <a:off x="1024128" y="2286000"/>
            <a:ext cx="9720073" cy="4023360"/>
          </a:xfrm>
        </p:spPr>
        <p:txBody>
          <a:bodyPr>
            <a:noAutofit/>
          </a:bodyPr>
          <a:lstStyle/>
          <a:p>
            <a:r>
              <a:rPr lang="en-US" sz="2400" dirty="0"/>
              <a:t>The Three-Point Method is used to estimate the time required to complete a project by considering the best-case, worst-case, and most-likely scenarios. </a:t>
            </a:r>
          </a:p>
          <a:p>
            <a:r>
              <a:rPr lang="en-US" sz="2400" dirty="0"/>
              <a:t>Using three values: optimistic, pessimistic, and realistic. The average of the three values is then used to calculate the overall estimation.</a:t>
            </a:r>
          </a:p>
          <a:p>
            <a:r>
              <a:rPr lang="en-US" sz="2400" dirty="0"/>
              <a:t>Useful when dealing with uncertain tasks or projects. </a:t>
            </a:r>
          </a:p>
          <a:p>
            <a:r>
              <a:rPr lang="en-US" sz="2400" dirty="0"/>
              <a:t>One problem with the Three-Point Method is that it sometimes doesn't yield accurate estimates for uncertain tasks or projects. </a:t>
            </a:r>
          </a:p>
          <a:p>
            <a:r>
              <a:rPr lang="en-US" sz="2400" dirty="0"/>
              <a:t>Good for: Large teams (though works at any size), complex and uncertain projects.</a:t>
            </a:r>
          </a:p>
        </p:txBody>
      </p:sp>
    </p:spTree>
    <p:extLst>
      <p:ext uri="{BB962C8B-B14F-4D97-AF65-F5344CB8AC3E}">
        <p14:creationId xmlns:p14="http://schemas.microsoft.com/office/powerpoint/2010/main" val="97963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1B65-9345-52AB-9B44-8591194F4D67}"/>
              </a:ext>
            </a:extLst>
          </p:cNvPr>
          <p:cNvSpPr>
            <a:spLocks noGrp="1"/>
          </p:cNvSpPr>
          <p:nvPr>
            <p:ph type="title"/>
          </p:nvPr>
        </p:nvSpPr>
        <p:spPr/>
        <p:txBody>
          <a:bodyPr/>
          <a:lstStyle/>
          <a:p>
            <a:r>
              <a:rPr lang="en-US" dirty="0"/>
              <a:t>How to Estimate Cost and Effort</a:t>
            </a:r>
          </a:p>
        </p:txBody>
      </p:sp>
      <p:sp>
        <p:nvSpPr>
          <p:cNvPr id="3" name="Content Placeholder 2">
            <a:extLst>
              <a:ext uri="{FF2B5EF4-FFF2-40B4-BE49-F238E27FC236}">
                <a16:creationId xmlns:a16="http://schemas.microsoft.com/office/drawing/2014/main" id="{E1040A64-1336-AACC-5ADF-8BE5E5C84EDE}"/>
              </a:ext>
            </a:extLst>
          </p:cNvPr>
          <p:cNvSpPr>
            <a:spLocks noGrp="1"/>
          </p:cNvSpPr>
          <p:nvPr>
            <p:ph idx="1"/>
          </p:nvPr>
        </p:nvSpPr>
        <p:spPr/>
        <p:txBody>
          <a:bodyPr/>
          <a:lstStyle/>
          <a:p>
            <a:r>
              <a:rPr lang="en-US" dirty="0"/>
              <a:t>1. Map Your Software Development Life Cycle</a:t>
            </a:r>
          </a:p>
          <a:p>
            <a:r>
              <a:rPr lang="en-US" b="0" i="0" dirty="0">
                <a:solidFill>
                  <a:srgbClr val="101423"/>
                </a:solidFill>
                <a:effectLst/>
                <a:latin typeface="Inter"/>
              </a:rPr>
              <a:t>2. Check Your Project Requirements</a:t>
            </a:r>
          </a:p>
          <a:p>
            <a:r>
              <a:rPr lang="en-US" b="0" i="0" dirty="0">
                <a:solidFill>
                  <a:srgbClr val="101423"/>
                </a:solidFill>
                <a:effectLst/>
                <a:latin typeface="Inter"/>
              </a:rPr>
              <a:t>3. Make a Work Breakdown Structure</a:t>
            </a:r>
          </a:p>
          <a:p>
            <a:r>
              <a:rPr lang="en-US" b="0" i="0" dirty="0">
                <a:solidFill>
                  <a:srgbClr val="101423"/>
                </a:solidFill>
                <a:effectLst/>
                <a:latin typeface="Inter"/>
              </a:rPr>
              <a:t>4. Use a Software Estimation Technique</a:t>
            </a:r>
          </a:p>
          <a:p>
            <a:endParaRPr lang="en-US" dirty="0"/>
          </a:p>
        </p:txBody>
      </p:sp>
    </p:spTree>
    <p:extLst>
      <p:ext uri="{BB962C8B-B14F-4D97-AF65-F5344CB8AC3E}">
        <p14:creationId xmlns:p14="http://schemas.microsoft.com/office/powerpoint/2010/main" val="265567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233A-A7C6-BFAC-6FE0-A1E291DA9ED4}"/>
              </a:ext>
            </a:extLst>
          </p:cNvPr>
          <p:cNvSpPr>
            <a:spLocks noGrp="1"/>
          </p:cNvSpPr>
          <p:nvPr>
            <p:ph type="title"/>
          </p:nvPr>
        </p:nvSpPr>
        <p:spPr/>
        <p:txBody>
          <a:bodyPr/>
          <a:lstStyle/>
          <a:p>
            <a:r>
              <a:rPr lang="en-US" dirty="0"/>
              <a:t>Planning Poker</a:t>
            </a:r>
          </a:p>
        </p:txBody>
      </p:sp>
      <p:sp>
        <p:nvSpPr>
          <p:cNvPr id="3" name="Content Placeholder 2">
            <a:extLst>
              <a:ext uri="{FF2B5EF4-FFF2-40B4-BE49-F238E27FC236}">
                <a16:creationId xmlns:a16="http://schemas.microsoft.com/office/drawing/2014/main" id="{C98FB9E2-68B1-5F4F-1840-BF2F5C36AB61}"/>
              </a:ext>
            </a:extLst>
          </p:cNvPr>
          <p:cNvSpPr>
            <a:spLocks noGrp="1"/>
          </p:cNvSpPr>
          <p:nvPr>
            <p:ph idx="1"/>
          </p:nvPr>
        </p:nvSpPr>
        <p:spPr/>
        <p:txBody>
          <a:bodyPr>
            <a:noAutofit/>
          </a:bodyPr>
          <a:lstStyle/>
          <a:p>
            <a:pPr algn="l" fontAlgn="auto"/>
            <a:r>
              <a:rPr lang="en-US" sz="2400" b="0" i="0" dirty="0">
                <a:solidFill>
                  <a:srgbClr val="2A2B2C"/>
                </a:solidFill>
                <a:effectLst/>
                <a:latin typeface="gordita"/>
              </a:rPr>
              <a:t>Consensus-based estimation technique.</a:t>
            </a:r>
          </a:p>
          <a:p>
            <a:pPr algn="l" fontAlgn="auto"/>
            <a:endParaRPr lang="en-US" sz="2400" b="0" i="0" dirty="0">
              <a:solidFill>
                <a:srgbClr val="2A2B2C"/>
              </a:solidFill>
              <a:effectLst/>
              <a:latin typeface="gordita"/>
            </a:endParaRPr>
          </a:p>
          <a:p>
            <a:pPr algn="l" fontAlgn="auto"/>
            <a:r>
              <a:rPr lang="en-US" sz="2400" b="0" i="0" dirty="0">
                <a:solidFill>
                  <a:srgbClr val="2A2B2C"/>
                </a:solidFill>
                <a:effectLst/>
                <a:latin typeface="gordita"/>
              </a:rPr>
              <a:t>Team members estimate the effort required for each task using a deck of cards with numerical values. The team then discusses their estimates and tries to come to a consensus for a story point estimate. </a:t>
            </a:r>
          </a:p>
          <a:p>
            <a:pPr algn="l" fontAlgn="auto"/>
            <a:endParaRPr lang="en-US" sz="2400" b="0" i="0" dirty="0">
              <a:solidFill>
                <a:srgbClr val="2A2B2C"/>
              </a:solidFill>
              <a:effectLst/>
              <a:latin typeface="gordita"/>
            </a:endParaRPr>
          </a:p>
          <a:p>
            <a:pPr algn="l" fontAlgn="auto"/>
            <a:r>
              <a:rPr lang="en-US" sz="2400" b="0" i="0" dirty="0">
                <a:solidFill>
                  <a:srgbClr val="2A2B2C"/>
                </a:solidFill>
                <a:effectLst/>
                <a:latin typeface="gordita"/>
              </a:rPr>
              <a:t>Could be time consuming</a:t>
            </a:r>
          </a:p>
          <a:p>
            <a:pPr algn="l" fontAlgn="auto"/>
            <a:endParaRPr lang="en-US" sz="2400" b="0" i="0" dirty="0">
              <a:solidFill>
                <a:srgbClr val="2A2B2C"/>
              </a:solidFill>
              <a:effectLst/>
              <a:latin typeface="gordita"/>
            </a:endParaRPr>
          </a:p>
          <a:p>
            <a:pPr algn="l" fontAlgn="auto"/>
            <a:r>
              <a:rPr lang="en-US" sz="2400" b="0" i="0" dirty="0">
                <a:solidFill>
                  <a:srgbClr val="2A2B2C"/>
                </a:solidFill>
                <a:effectLst/>
                <a:latin typeface="gordita"/>
              </a:rPr>
              <a:t>Good for: small to medium-sized teams, small- to medium-sized projects, and projects with uncertainty about scope or complexity.</a:t>
            </a:r>
            <a:endParaRPr lang="en-US" sz="2400" dirty="0"/>
          </a:p>
        </p:txBody>
      </p:sp>
    </p:spTree>
    <p:extLst>
      <p:ext uri="{BB962C8B-B14F-4D97-AF65-F5344CB8AC3E}">
        <p14:creationId xmlns:p14="http://schemas.microsoft.com/office/powerpoint/2010/main" val="223107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675E-63B5-A7C5-7F22-7BA234C51828}"/>
              </a:ext>
            </a:extLst>
          </p:cNvPr>
          <p:cNvSpPr>
            <a:spLocks noGrp="1"/>
          </p:cNvSpPr>
          <p:nvPr>
            <p:ph type="title"/>
          </p:nvPr>
        </p:nvSpPr>
        <p:spPr/>
        <p:txBody>
          <a:bodyPr/>
          <a:lstStyle/>
          <a:p>
            <a:r>
              <a:rPr lang="en-US" dirty="0"/>
              <a:t>T-shirt sizing</a:t>
            </a:r>
          </a:p>
        </p:txBody>
      </p:sp>
      <p:sp>
        <p:nvSpPr>
          <p:cNvPr id="3" name="Content Placeholder 2">
            <a:extLst>
              <a:ext uri="{FF2B5EF4-FFF2-40B4-BE49-F238E27FC236}">
                <a16:creationId xmlns:a16="http://schemas.microsoft.com/office/drawing/2014/main" id="{158CF02E-236B-9801-D72D-45533C08FED4}"/>
              </a:ext>
            </a:extLst>
          </p:cNvPr>
          <p:cNvSpPr>
            <a:spLocks noGrp="1"/>
          </p:cNvSpPr>
          <p:nvPr>
            <p:ph idx="1"/>
          </p:nvPr>
        </p:nvSpPr>
        <p:spPr/>
        <p:txBody>
          <a:bodyPr/>
          <a:lstStyle/>
          <a:p>
            <a:r>
              <a:rPr lang="en-US" dirty="0"/>
              <a:t>T-Shirt Sizing is an estimation technique used to estimate the effort required to complete a project by assigning t-shirt sizes (e.g., small, medium, large, extra-large) to tasks.</a:t>
            </a:r>
          </a:p>
          <a:p>
            <a:endParaRPr lang="en-US" dirty="0"/>
          </a:p>
          <a:p>
            <a:r>
              <a:rPr lang="en-US" dirty="0"/>
              <a:t>Its simplicity attracts many agile teams as a method to assign story points, but it's a magnet for inaccurate estimations. It's just too reliant on subjective opinions rather than objective data, and too reliant on a system that is open to interpretation – in my experience projects driven by T-shirt sizing often go sideways unexpectedly.</a:t>
            </a:r>
          </a:p>
          <a:p>
            <a:endParaRPr lang="en-US" dirty="0"/>
          </a:p>
          <a:p>
            <a:endParaRPr lang="en-US" dirty="0"/>
          </a:p>
        </p:txBody>
      </p:sp>
    </p:spTree>
    <p:extLst>
      <p:ext uri="{BB962C8B-B14F-4D97-AF65-F5344CB8AC3E}">
        <p14:creationId xmlns:p14="http://schemas.microsoft.com/office/powerpoint/2010/main" val="156699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ADCB-DCC2-7C8F-21EF-0341EAB0E163}"/>
              </a:ext>
            </a:extLst>
          </p:cNvPr>
          <p:cNvSpPr>
            <a:spLocks noGrp="1"/>
          </p:cNvSpPr>
          <p:nvPr>
            <p:ph type="title"/>
          </p:nvPr>
        </p:nvSpPr>
        <p:spPr/>
        <p:txBody>
          <a:bodyPr/>
          <a:lstStyle/>
          <a:p>
            <a:r>
              <a:rPr lang="en-US" dirty="0"/>
              <a:t>Bucket system</a:t>
            </a:r>
          </a:p>
        </p:txBody>
      </p:sp>
      <p:sp>
        <p:nvSpPr>
          <p:cNvPr id="3" name="Content Placeholder 2">
            <a:extLst>
              <a:ext uri="{FF2B5EF4-FFF2-40B4-BE49-F238E27FC236}">
                <a16:creationId xmlns:a16="http://schemas.microsoft.com/office/drawing/2014/main" id="{4130BE44-CE49-CDF8-4B61-963881501C5B}"/>
              </a:ext>
            </a:extLst>
          </p:cNvPr>
          <p:cNvSpPr>
            <a:spLocks noGrp="1"/>
          </p:cNvSpPr>
          <p:nvPr>
            <p:ph idx="1"/>
          </p:nvPr>
        </p:nvSpPr>
        <p:spPr/>
        <p:txBody>
          <a:bodyPr/>
          <a:lstStyle/>
          <a:p>
            <a:r>
              <a:rPr lang="en-US" dirty="0"/>
              <a:t>This one's really similar to our T-shirts. It works by dividing the project into buckets or categories based on the level of effort required. Too much lack of clarity, too much opinion.</a:t>
            </a:r>
          </a:p>
          <a:p>
            <a:endParaRPr lang="en-US" dirty="0"/>
          </a:p>
        </p:txBody>
      </p:sp>
    </p:spTree>
    <p:extLst>
      <p:ext uri="{BB962C8B-B14F-4D97-AF65-F5344CB8AC3E}">
        <p14:creationId xmlns:p14="http://schemas.microsoft.com/office/powerpoint/2010/main" val="401924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C87C-E261-53BB-C76C-BF0C0CEF42E5}"/>
              </a:ext>
            </a:extLst>
          </p:cNvPr>
          <p:cNvSpPr>
            <a:spLocks noGrp="1"/>
          </p:cNvSpPr>
          <p:nvPr>
            <p:ph type="title"/>
          </p:nvPr>
        </p:nvSpPr>
        <p:spPr/>
        <p:txBody>
          <a:bodyPr/>
          <a:lstStyle/>
          <a:p>
            <a:r>
              <a:rPr lang="en-US" dirty="0"/>
              <a:t>Large Small Uncertain (LSU)</a:t>
            </a:r>
          </a:p>
        </p:txBody>
      </p:sp>
      <p:sp>
        <p:nvSpPr>
          <p:cNvPr id="3" name="Content Placeholder 2">
            <a:extLst>
              <a:ext uri="{FF2B5EF4-FFF2-40B4-BE49-F238E27FC236}">
                <a16:creationId xmlns:a16="http://schemas.microsoft.com/office/drawing/2014/main" id="{C7BE2E69-344C-CA15-038B-40CCE5FADE92}"/>
              </a:ext>
            </a:extLst>
          </p:cNvPr>
          <p:cNvSpPr>
            <a:spLocks noGrp="1"/>
          </p:cNvSpPr>
          <p:nvPr>
            <p:ph idx="1"/>
          </p:nvPr>
        </p:nvSpPr>
        <p:spPr/>
        <p:txBody>
          <a:bodyPr>
            <a:normAutofit fontScale="92500" lnSpcReduction="10000"/>
          </a:bodyPr>
          <a:lstStyle/>
          <a:p>
            <a:r>
              <a:rPr lang="en-US" dirty="0"/>
              <a:t>LSU </a:t>
            </a:r>
            <a:r>
              <a:rPr lang="en-US" dirty="0" err="1"/>
              <a:t>categorises</a:t>
            </a:r>
            <a:r>
              <a:rPr lang="en-US" dirty="0"/>
              <a:t> tasks based on their size and uncertainty. Identify the tasks required to complete the project and categorize them as large, small, or uncertain. </a:t>
            </a:r>
          </a:p>
          <a:p>
            <a:endParaRPr lang="en-US" dirty="0"/>
          </a:p>
          <a:p>
            <a:r>
              <a:rPr lang="en-US" dirty="0"/>
              <a:t>The effort required for each category is then estimated, and the total effort for the project is calculated.</a:t>
            </a:r>
          </a:p>
          <a:p>
            <a:endParaRPr lang="en-US" dirty="0"/>
          </a:p>
          <a:p>
            <a:r>
              <a:rPr lang="en-US" dirty="0"/>
              <a:t>It may be difficult to categorize tasks accurately, especially if the team members have difference of opinion. It's important to ensure that the team has a shared understanding of the task categorization before starting the estimation process.</a:t>
            </a:r>
          </a:p>
          <a:p>
            <a:endParaRPr lang="en-US" dirty="0"/>
          </a:p>
          <a:p>
            <a:r>
              <a:rPr lang="en-US" dirty="0"/>
              <a:t>Good for: Teams with strong codebase knowledge. Projects with uncertainty and risk.</a:t>
            </a:r>
          </a:p>
          <a:p>
            <a:endParaRPr lang="en-US" dirty="0"/>
          </a:p>
          <a:p>
            <a:pPr lvl="1"/>
            <a:endParaRPr lang="en-US" dirty="0"/>
          </a:p>
        </p:txBody>
      </p:sp>
    </p:spTree>
    <p:extLst>
      <p:ext uri="{BB962C8B-B14F-4D97-AF65-F5344CB8AC3E}">
        <p14:creationId xmlns:p14="http://schemas.microsoft.com/office/powerpoint/2010/main" val="4151705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4D04-FC76-CE58-F93F-937E00E15646}"/>
              </a:ext>
            </a:extLst>
          </p:cNvPr>
          <p:cNvSpPr>
            <a:spLocks noGrp="1"/>
          </p:cNvSpPr>
          <p:nvPr>
            <p:ph type="title"/>
          </p:nvPr>
        </p:nvSpPr>
        <p:spPr/>
        <p:txBody>
          <a:bodyPr/>
          <a:lstStyle/>
          <a:p>
            <a:r>
              <a:rPr lang="en-US" dirty="0"/>
              <a:t>Cost</a:t>
            </a:r>
          </a:p>
        </p:txBody>
      </p:sp>
      <p:sp>
        <p:nvSpPr>
          <p:cNvPr id="3" name="Content Placeholder 2">
            <a:extLst>
              <a:ext uri="{FF2B5EF4-FFF2-40B4-BE49-F238E27FC236}">
                <a16:creationId xmlns:a16="http://schemas.microsoft.com/office/drawing/2014/main" id="{971CF7CF-870D-6E5A-DA77-1D20B2B0399F}"/>
              </a:ext>
            </a:extLst>
          </p:cNvPr>
          <p:cNvSpPr>
            <a:spLocks noGrp="1"/>
          </p:cNvSpPr>
          <p:nvPr>
            <p:ph idx="1"/>
          </p:nvPr>
        </p:nvSpPr>
        <p:spPr/>
        <p:txBody>
          <a:bodyPr/>
          <a:lstStyle/>
          <a:p>
            <a:r>
              <a:rPr lang="en-US" dirty="0"/>
              <a:t>Total points for backlog = 1000</a:t>
            </a:r>
          </a:p>
          <a:p>
            <a:r>
              <a:rPr lang="en-US" dirty="0"/>
              <a:t>Velocity after 2 sprints = 100</a:t>
            </a:r>
          </a:p>
          <a:p>
            <a:r>
              <a:rPr lang="en-US" dirty="0"/>
              <a:t>Total no of sprints needed = 1000/100 = 10</a:t>
            </a:r>
          </a:p>
          <a:p>
            <a:endParaRPr lang="en-US" dirty="0"/>
          </a:p>
          <a:p>
            <a:r>
              <a:rPr lang="en-US" dirty="0"/>
              <a:t>Resource cost per sprint = $900</a:t>
            </a:r>
          </a:p>
          <a:p>
            <a:r>
              <a:rPr lang="en-US" dirty="0"/>
              <a:t>Resource cost for whole project </a:t>
            </a:r>
            <a:r>
              <a:rPr lang="en-US"/>
              <a:t>= $900 x 10 = $9,000</a:t>
            </a:r>
            <a:endParaRPr lang="en-US" dirty="0"/>
          </a:p>
        </p:txBody>
      </p:sp>
    </p:spTree>
    <p:extLst>
      <p:ext uri="{BB962C8B-B14F-4D97-AF65-F5344CB8AC3E}">
        <p14:creationId xmlns:p14="http://schemas.microsoft.com/office/powerpoint/2010/main" val="3429221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2F42-19DD-C9B9-B1CF-5766A3A48487}"/>
              </a:ext>
            </a:extLst>
          </p:cNvPr>
          <p:cNvSpPr>
            <a:spLocks noGrp="1"/>
          </p:cNvSpPr>
          <p:nvPr>
            <p:ph type="title"/>
          </p:nvPr>
        </p:nvSpPr>
        <p:spPr/>
        <p:txBody>
          <a:bodyPr/>
          <a:lstStyle/>
          <a:p>
            <a:r>
              <a:rPr lang="en-US" sz="5400" dirty="0"/>
              <a:t>The future of estimation</a:t>
            </a:r>
          </a:p>
        </p:txBody>
      </p:sp>
      <p:sp>
        <p:nvSpPr>
          <p:cNvPr id="3" name="Content Placeholder 2">
            <a:extLst>
              <a:ext uri="{FF2B5EF4-FFF2-40B4-BE49-F238E27FC236}">
                <a16:creationId xmlns:a16="http://schemas.microsoft.com/office/drawing/2014/main" id="{214F9AE7-A44D-605D-3011-1F3F2269282B}"/>
              </a:ext>
            </a:extLst>
          </p:cNvPr>
          <p:cNvSpPr>
            <a:spLocks noGrp="1"/>
          </p:cNvSpPr>
          <p:nvPr>
            <p:ph idx="1"/>
          </p:nvPr>
        </p:nvSpPr>
        <p:spPr/>
        <p:txBody>
          <a:bodyPr>
            <a:noAutofit/>
          </a:bodyPr>
          <a:lstStyle/>
          <a:p>
            <a:r>
              <a:rPr lang="en-US" sz="2400" dirty="0"/>
              <a:t>Human estimation is flawed. Our experiences and cognitive limitations bias us. </a:t>
            </a:r>
          </a:p>
          <a:p>
            <a:endParaRPr lang="en-US" sz="2400" dirty="0"/>
          </a:p>
          <a:p>
            <a:r>
              <a:rPr lang="en-US" sz="2400" dirty="0"/>
              <a:t>AI based methods can leverage vast amounts of data and sophisticated algorithms to generate highly accurate predictions that are free from human bias. </a:t>
            </a:r>
          </a:p>
          <a:p>
            <a:endParaRPr lang="en-US" sz="2400" dirty="0"/>
          </a:p>
          <a:p>
            <a:r>
              <a:rPr lang="en-US" sz="2400" dirty="0"/>
              <a:t>As AI-powered prediction models continue to evolve and improve, they will become an essential project planning tool for any organization that wants to stay ahead of the competition. </a:t>
            </a:r>
          </a:p>
        </p:txBody>
      </p:sp>
    </p:spTree>
    <p:extLst>
      <p:ext uri="{BB962C8B-B14F-4D97-AF65-F5344CB8AC3E}">
        <p14:creationId xmlns:p14="http://schemas.microsoft.com/office/powerpoint/2010/main" val="11622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2775-763F-33B5-FDD2-6BB466CFCB8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72F1FFE-5E33-FDDC-E47B-83610CB5EDBD}"/>
              </a:ext>
            </a:extLst>
          </p:cNvPr>
          <p:cNvSpPr>
            <a:spLocks noGrp="1"/>
          </p:cNvSpPr>
          <p:nvPr>
            <p:ph idx="1"/>
          </p:nvPr>
        </p:nvSpPr>
        <p:spPr/>
        <p:txBody>
          <a:bodyPr/>
          <a:lstStyle/>
          <a:p>
            <a:r>
              <a:rPr lang="en-US" dirty="0">
                <a:hlinkClick r:id="rId2"/>
              </a:rPr>
              <a:t>https://www.projectmanager.com/blog/software-development-estimation</a:t>
            </a:r>
          </a:p>
          <a:p>
            <a:r>
              <a:rPr lang="en-US" dirty="0">
                <a:hlinkClick r:id="rId2"/>
              </a:rPr>
              <a:t>https://softwaredominos.com/home/software-design-development-articles/software-effort-estimation-how-to-get-it-right-the-first-time/</a:t>
            </a:r>
          </a:p>
          <a:p>
            <a:r>
              <a:rPr lang="en-US" dirty="0">
                <a:hlinkClick r:id="rId2"/>
              </a:rPr>
              <a:t>https://www.netsolutions.com/insights/how-to-estimate-projects-in-agile/</a:t>
            </a:r>
          </a:p>
          <a:p>
            <a:r>
              <a:rPr lang="en-US" dirty="0">
                <a:hlinkClick r:id="rId2"/>
              </a:rPr>
              <a:t>https://www.stepsize.com/blog/the-best-software-estimation-techniques</a:t>
            </a:r>
            <a:endParaRPr lang="en-US" dirty="0"/>
          </a:p>
          <a:p>
            <a:endParaRPr lang="en-US" dirty="0"/>
          </a:p>
        </p:txBody>
      </p:sp>
    </p:spTree>
    <p:extLst>
      <p:ext uri="{BB962C8B-B14F-4D97-AF65-F5344CB8AC3E}">
        <p14:creationId xmlns:p14="http://schemas.microsoft.com/office/powerpoint/2010/main" val="219482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9136-B2FF-42E5-88E9-894143756E48}"/>
              </a:ext>
            </a:extLst>
          </p:cNvPr>
          <p:cNvSpPr>
            <a:spLocks noGrp="1"/>
          </p:cNvSpPr>
          <p:nvPr>
            <p:ph type="title"/>
          </p:nvPr>
        </p:nvSpPr>
        <p:spPr/>
        <p:txBody>
          <a:bodyPr/>
          <a:lstStyle/>
          <a:p>
            <a:r>
              <a:rPr lang="en-US" dirty="0"/>
              <a:t>Role in communication</a:t>
            </a:r>
          </a:p>
        </p:txBody>
      </p:sp>
      <p:sp>
        <p:nvSpPr>
          <p:cNvPr id="3" name="Content Placeholder 2">
            <a:extLst>
              <a:ext uri="{FF2B5EF4-FFF2-40B4-BE49-F238E27FC236}">
                <a16:creationId xmlns:a16="http://schemas.microsoft.com/office/drawing/2014/main" id="{42735CDA-2F6D-9B5B-D575-87E8313ACBE1}"/>
              </a:ext>
            </a:extLst>
          </p:cNvPr>
          <p:cNvSpPr>
            <a:spLocks noGrp="1"/>
          </p:cNvSpPr>
          <p:nvPr>
            <p:ph idx="1"/>
          </p:nvPr>
        </p:nvSpPr>
        <p:spPr/>
        <p:txBody>
          <a:bodyPr/>
          <a:lstStyle/>
          <a:p>
            <a:r>
              <a:rPr lang="en-US" b="1" i="0" dirty="0">
                <a:effectLst/>
                <a:latin typeface="-apple-system"/>
              </a:rPr>
              <a:t>Resource Allocation</a:t>
            </a:r>
          </a:p>
          <a:p>
            <a:r>
              <a:rPr lang="en-US" b="1" i="0" dirty="0">
                <a:effectLst/>
                <a:latin typeface="-apple-system"/>
              </a:rPr>
              <a:t>Improving Team Morale</a:t>
            </a:r>
          </a:p>
          <a:p>
            <a:r>
              <a:rPr lang="en-US" b="1" i="0" dirty="0">
                <a:effectLst/>
                <a:latin typeface="-apple-system"/>
              </a:rPr>
              <a:t>Managing Stakeholder Expectations</a:t>
            </a:r>
          </a:p>
          <a:p>
            <a:r>
              <a:rPr lang="en-US" b="1" i="0" dirty="0">
                <a:effectLst/>
                <a:latin typeface="-apple-system"/>
              </a:rPr>
              <a:t>Product Quality and Technical Debt</a:t>
            </a:r>
          </a:p>
          <a:p>
            <a:endParaRPr lang="en-US" dirty="0"/>
          </a:p>
        </p:txBody>
      </p:sp>
    </p:spTree>
    <p:extLst>
      <p:ext uri="{BB962C8B-B14F-4D97-AF65-F5344CB8AC3E}">
        <p14:creationId xmlns:p14="http://schemas.microsoft.com/office/powerpoint/2010/main" val="193908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50203"/>
            <a:ext cx="8229600" cy="1143000"/>
          </a:xfrm>
        </p:spPr>
        <p:txBody>
          <a:bodyPr/>
          <a:lstStyle/>
          <a:p>
            <a:pPr algn="ctr"/>
            <a:r>
              <a:rPr lang="en-US" dirty="0"/>
              <a:t>Estimation techniques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4</a:t>
            </a:fld>
            <a:endParaRPr lang="en-US"/>
          </a:p>
        </p:txBody>
      </p:sp>
    </p:spTree>
    <p:extLst>
      <p:ext uri="{BB962C8B-B14F-4D97-AF65-F5344CB8AC3E}">
        <p14:creationId xmlns:p14="http://schemas.microsoft.com/office/powerpoint/2010/main" val="411179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normAutofit fontScale="92500"/>
          </a:bodyPr>
          <a:lstStyle/>
          <a:p>
            <a:r>
              <a:rPr lang="en-US" sz="3200" dirty="0"/>
              <a:t>Organizations need to make software effort and cost estimates. </a:t>
            </a:r>
            <a:endParaRPr lang="en-GB" sz="3200" dirty="0"/>
          </a:p>
          <a:p>
            <a:pPr lvl="1"/>
            <a:r>
              <a:rPr lang="en-US" sz="2800" b="1" i="1" dirty="0"/>
              <a:t>Experience-based techniques</a:t>
            </a:r>
            <a:r>
              <a:rPr lang="en-US" sz="2800" b="1" dirty="0"/>
              <a:t> </a:t>
            </a:r>
            <a:r>
              <a:rPr lang="en-US" sz="2800" dirty="0"/>
              <a:t>The estimate of future effort requirements is based on the manager’s experience of past projects and the application domain. Essentially, the manager makes an informed judgment of what the effort requirements are likely to be.</a:t>
            </a:r>
            <a:endParaRPr lang="en-GB" sz="2800" dirty="0"/>
          </a:p>
          <a:p>
            <a:pPr lvl="1"/>
            <a:r>
              <a:rPr lang="en-US" sz="2800" b="1" i="1" dirty="0"/>
              <a:t>Algorithmic cost modeling</a:t>
            </a:r>
            <a:r>
              <a:rPr lang="en-US" sz="2800" b="1" dirty="0"/>
              <a:t> </a:t>
            </a:r>
            <a:r>
              <a:rPr lang="en-US" sz="2800" dirty="0"/>
              <a:t>In this approach, a formulaic approach is used to compute the project effort based on estimates of product attributes, such as size, and process characteristics, such as experience of staff involved.</a:t>
            </a:r>
            <a:endParaRPr lang="en-GB" sz="2800" dirty="0"/>
          </a:p>
          <a:p>
            <a:endParaRPr lang="en-US" sz="3200"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 uncertainty</a:t>
            </a:r>
            <a:r>
              <a:rPr lang="en-GB" dirty="0"/>
              <a:t> </a:t>
            </a:r>
            <a:endParaRPr lang="en-US" dirty="0"/>
          </a:p>
        </p:txBody>
      </p:sp>
      <p:pic>
        <p:nvPicPr>
          <p:cNvPr id="4" name="Content Placeholder 3" descr="23.9 Estimate-refinement.eps"/>
          <p:cNvPicPr>
            <a:picLocks noGrp="1" noChangeAspect="1"/>
          </p:cNvPicPr>
          <p:nvPr>
            <p:ph idx="1"/>
          </p:nvPr>
        </p:nvPicPr>
        <p:blipFill>
          <a:blip r:embed="rId2"/>
          <a:srcRect t="4781" b="4781"/>
          <a:stretch>
            <a:fillRect/>
          </a:stretch>
        </p:blipFill>
        <p:spPr/>
      </p:pic>
      <p:sp>
        <p:nvSpPr>
          <p:cNvPr id="3" name="Date Placeholder 2"/>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6</a:t>
            </a:fld>
            <a:endParaRPr lang="en-US"/>
          </a:p>
        </p:txBody>
      </p:sp>
    </p:spTree>
    <p:extLst>
      <p:ext uri="{BB962C8B-B14F-4D97-AF65-F5344CB8AC3E}">
        <p14:creationId xmlns:p14="http://schemas.microsoft.com/office/powerpoint/2010/main" val="169736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Experience-based approaches</a:t>
            </a:r>
          </a:p>
        </p:txBody>
      </p:sp>
      <p:sp>
        <p:nvSpPr>
          <p:cNvPr id="3" name="Content Placeholder 2"/>
          <p:cNvSpPr>
            <a:spLocks noGrp="1"/>
          </p:cNvSpPr>
          <p:nvPr>
            <p:ph idx="1"/>
          </p:nvPr>
        </p:nvSpPr>
        <p:spPr/>
        <p:txBody>
          <a:bodyPr>
            <a:normAutofit/>
          </a:bodyPr>
          <a:lstStyle/>
          <a:p>
            <a:r>
              <a:rPr lang="en-US" sz="3600" baseline="-25000" dirty="0"/>
              <a:t>Experience-based techniques rely on judgments based on experience of past projects and the effort expended in these projects on software development activities. </a:t>
            </a:r>
          </a:p>
          <a:p>
            <a:r>
              <a:rPr lang="en-US" sz="3600" baseline="-25000" dirty="0"/>
              <a:t>Typically, you identify the deliverables to be produced in a project and the different software components or systems that are to be developed. </a:t>
            </a:r>
          </a:p>
          <a:p>
            <a:r>
              <a:rPr lang="en-US" sz="3600" baseline="-25000" dirty="0"/>
              <a:t>You document these in a spreadsheet, estimate them individually and compute the total effort required. </a:t>
            </a:r>
          </a:p>
          <a:p>
            <a:r>
              <a:rPr lang="en-US" sz="3600" baseline="-25000" dirty="0"/>
              <a:t>It usually helps to get a group of people involved in the effort estimation and to ask each member of the group to explain their estimate.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experience-based approaches</a:t>
            </a:r>
          </a:p>
        </p:txBody>
      </p:sp>
      <p:sp>
        <p:nvSpPr>
          <p:cNvPr id="3" name="Content Placeholder 2"/>
          <p:cNvSpPr>
            <a:spLocks noGrp="1"/>
          </p:cNvSpPr>
          <p:nvPr>
            <p:ph idx="1"/>
          </p:nvPr>
        </p:nvSpPr>
        <p:spPr/>
        <p:txBody>
          <a:bodyPr>
            <a:normAutofit lnSpcReduction="10000"/>
          </a:bodyPr>
          <a:lstStyle/>
          <a:p>
            <a:r>
              <a:rPr lang="en-US" sz="2800" dirty="0"/>
              <a:t>The difficulty with experience-based techniques is that a new software project may not have much in common with previous projects. </a:t>
            </a:r>
          </a:p>
          <a:p>
            <a:r>
              <a:rPr lang="en-US" sz="2800" dirty="0"/>
              <a:t>Software development changes very quickly and a project will often use unfamiliar techniques such as web services, application system configuration or HTML5. </a:t>
            </a:r>
          </a:p>
          <a:p>
            <a:r>
              <a:rPr lang="en-US" sz="2800" dirty="0"/>
              <a:t>If you have not worked with these techniques, your previous experience may not help you to estimate the effort required, making it more difficult to produce accurate costs and schedule estimates.</a:t>
            </a:r>
            <a:r>
              <a:rPr lang="en-GB" sz="2800" dirty="0"/>
              <a:t> </a:t>
            </a:r>
            <a:endParaRPr lang="en-US" sz="2800" dirty="0"/>
          </a:p>
          <a:p>
            <a:endParaRPr lang="en-US" sz="2800"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23 Project Planning</a:t>
            </a:r>
          </a:p>
        </p:txBody>
      </p:sp>
      <p:sp>
        <p:nvSpPr>
          <p:cNvPr id="6" name="Slide Number Placeholder 5"/>
          <p:cNvSpPr>
            <a:spLocks noGrp="1"/>
          </p:cNvSpPr>
          <p:nvPr>
            <p:ph type="sldNum" sz="quarter" idx="12"/>
          </p:nvPr>
        </p:nvSpPr>
        <p:spPr/>
        <p:txBody>
          <a:bodyPr/>
          <a:lstStyle/>
          <a:p>
            <a:fld id="{0D150273-F455-7D4F-8782-207C52466607}" type="slidenum">
              <a:rPr lang="en-US" smtClean="0"/>
              <a:pPr/>
              <a:t>8</a:t>
            </a:fld>
            <a:endParaRPr lang="en-US"/>
          </a:p>
        </p:txBody>
      </p:sp>
    </p:spTree>
    <p:extLst>
      <p:ext uri="{BB962C8B-B14F-4D97-AF65-F5344CB8AC3E}">
        <p14:creationId xmlns:p14="http://schemas.microsoft.com/office/powerpoint/2010/main" val="416642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vert="horz" lIns="90840" tIns="44623" rIns="90840" bIns="44623" rtlCol="0" anchor="ctr">
            <a:normAutofit/>
          </a:bodyPr>
          <a:lstStyle/>
          <a:p>
            <a:r>
              <a:rPr lang="en-GB"/>
              <a:t>Algorithmic cost modelling</a:t>
            </a:r>
          </a:p>
        </p:txBody>
      </p:sp>
      <p:sp>
        <p:nvSpPr>
          <p:cNvPr id="51203" name="Rectangle 3"/>
          <p:cNvSpPr>
            <a:spLocks noGrp="1" noChangeArrowheads="1"/>
          </p:cNvSpPr>
          <p:nvPr>
            <p:ph idx="1"/>
          </p:nvPr>
        </p:nvSpPr>
        <p:spPr>
          <a:noFill/>
          <a:ln/>
        </p:spPr>
        <p:txBody>
          <a:bodyPr vert="horz" lIns="90840" tIns="44623" rIns="90840" bIns="44623" rtlCol="0">
            <a:normAutofit/>
          </a:bodyPr>
          <a:lstStyle/>
          <a:p>
            <a:pPr>
              <a:lnSpc>
                <a:spcPct val="90000"/>
              </a:lnSpc>
            </a:pPr>
            <a:r>
              <a:rPr lang="en-GB" sz="2400"/>
              <a:t>Cost is estimated as a mathematical function of </a:t>
            </a:r>
            <a:br>
              <a:rPr lang="en-GB" sz="2400"/>
            </a:br>
            <a:r>
              <a:rPr lang="en-GB" sz="2400"/>
              <a:t>product, project and process attributes whose </a:t>
            </a:r>
            <a:br>
              <a:rPr lang="en-GB" sz="2400"/>
            </a:br>
            <a:r>
              <a:rPr lang="en-GB" sz="2400"/>
              <a:t>values are estimated by project managers:</a:t>
            </a:r>
          </a:p>
          <a:p>
            <a:pPr lvl="1" algn="just">
              <a:spcBef>
                <a:spcPts val="600"/>
              </a:spcBef>
              <a:spcAft>
                <a:spcPts val="600"/>
              </a:spcAft>
            </a:pPr>
            <a:r>
              <a:rPr lang="en-GB" sz="2000">
                <a:latin typeface="Helvetica" charset="0"/>
              </a:rPr>
              <a:t>Effort</a:t>
            </a:r>
            <a:r>
              <a:rPr lang="en-GB" sz="2000"/>
              <a:t> = </a:t>
            </a:r>
            <a:r>
              <a:rPr lang="en-GB" sz="2000">
                <a:latin typeface="Helvetica" charset="0"/>
              </a:rPr>
              <a:t>A </a:t>
            </a:r>
            <a:r>
              <a:rPr lang="en-GB" sz="2000"/>
              <a:t> </a:t>
            </a:r>
            <a:r>
              <a:rPr lang="en-GB" sz="2000">
                <a:latin typeface="Symbol" charset="2"/>
              </a:rPr>
              <a:t>´</a:t>
            </a:r>
            <a:r>
              <a:rPr lang="en-GB" sz="2000"/>
              <a:t> </a:t>
            </a:r>
            <a:r>
              <a:rPr lang="en-GB" sz="2000">
                <a:latin typeface="Helvetica" charset="0"/>
              </a:rPr>
              <a:t>Size</a:t>
            </a:r>
            <a:r>
              <a:rPr lang="en-GB" sz="2000" baseline="30000">
                <a:latin typeface="Helvetica" charset="0"/>
              </a:rPr>
              <a:t>B</a:t>
            </a:r>
            <a:r>
              <a:rPr lang="en-GB" sz="2000" baseline="30000"/>
              <a:t>  </a:t>
            </a:r>
            <a:r>
              <a:rPr lang="en-GB" sz="2000">
                <a:latin typeface="Symbol" charset="2"/>
              </a:rPr>
              <a:t>´</a:t>
            </a:r>
            <a:r>
              <a:rPr lang="en-GB" sz="2000"/>
              <a:t> </a:t>
            </a:r>
            <a:r>
              <a:rPr lang="en-GB" sz="2000">
                <a:latin typeface="Helvetica" charset="0"/>
              </a:rPr>
              <a:t>M</a:t>
            </a:r>
          </a:p>
          <a:p>
            <a:pPr lvl="1" algn="just">
              <a:spcBef>
                <a:spcPts val="600"/>
              </a:spcBef>
              <a:spcAft>
                <a:spcPts val="600"/>
              </a:spcAft>
            </a:pPr>
            <a:r>
              <a:rPr lang="en-GB" sz="2000"/>
              <a:t>A is an organisation-dependent constant, B reflects the disproportionate effort for large projects and M is a multiplier reflecting product, process and people attributes.</a:t>
            </a:r>
          </a:p>
          <a:p>
            <a:pPr>
              <a:lnSpc>
                <a:spcPct val="90000"/>
              </a:lnSpc>
            </a:pPr>
            <a:r>
              <a:rPr lang="en-GB" sz="2400"/>
              <a:t>The most commonly used product attribute for cost </a:t>
            </a:r>
            <a:br>
              <a:rPr lang="en-GB" sz="2400"/>
            </a:br>
            <a:r>
              <a:rPr lang="en-GB" sz="2400"/>
              <a:t>estimation is code size.</a:t>
            </a:r>
          </a:p>
          <a:p>
            <a:pPr>
              <a:lnSpc>
                <a:spcPct val="90000"/>
              </a:lnSpc>
            </a:pPr>
            <a:r>
              <a:rPr lang="en-GB" sz="2400"/>
              <a:t>Most models are similar but they use different values for A, B and M.</a:t>
            </a:r>
          </a:p>
        </p:txBody>
      </p:sp>
      <p:sp>
        <p:nvSpPr>
          <p:cNvPr id="2" name="Date Placeholder 1"/>
          <p:cNvSpPr>
            <a:spLocks noGrp="1"/>
          </p:cNvSpPr>
          <p:nvPr>
            <p:ph type="dt" sz="half" idx="10"/>
          </p:nvPr>
        </p:nvSpPr>
        <p:spPr/>
        <p:txBody>
          <a:bodyPr/>
          <a:lstStyle/>
          <a:p>
            <a:r>
              <a:rPr lang="en-GB"/>
              <a:t>10/12/2014</a:t>
            </a:r>
            <a:endParaRPr lang="en-US"/>
          </a:p>
        </p:txBody>
      </p:sp>
      <p:sp>
        <p:nvSpPr>
          <p:cNvPr id="3" name="Footer Placeholder 2"/>
          <p:cNvSpPr>
            <a:spLocks noGrp="1"/>
          </p:cNvSpPr>
          <p:nvPr>
            <p:ph type="ftr" sz="quarter" idx="11"/>
          </p:nvPr>
        </p:nvSpPr>
        <p:spPr/>
        <p:txBody>
          <a:bodyPr/>
          <a:lstStyle/>
          <a:p>
            <a:r>
              <a:rPr lang="en-US"/>
              <a:t>Chapter 23 Project Planning</a:t>
            </a:r>
          </a:p>
        </p:txBody>
      </p:sp>
      <p:sp>
        <p:nvSpPr>
          <p:cNvPr id="4" name="Slide Number Placeholder 3"/>
          <p:cNvSpPr>
            <a:spLocks noGrp="1"/>
          </p:cNvSpPr>
          <p:nvPr>
            <p:ph type="sldNum" sz="quarter" idx="12"/>
          </p:nvPr>
        </p:nvSpPr>
        <p:spPr/>
        <p:txBody>
          <a:bodyPr/>
          <a:lstStyle/>
          <a:p>
            <a:fld id="{0D150273-F455-7D4F-8782-207C52466607}" type="slidenum">
              <a:rPr lang="en-US" smtClean="0"/>
              <a:pPr/>
              <a:t>9</a:t>
            </a:fld>
            <a:endParaRPr lang="en-US"/>
          </a:p>
        </p:txBody>
      </p:sp>
    </p:spTree>
  </p:cSld>
  <p:clrMapOvr>
    <a:masterClrMapping/>
  </p:clrMapOvr>
  <p:transition advTm="2000"/>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3405</TotalTime>
  <Words>1720</Words>
  <Application>Microsoft Office PowerPoint</Application>
  <PresentationFormat>Widescreen</PresentationFormat>
  <Paragraphs>158</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Calibri</vt:lpstr>
      <vt:lpstr>gordita</vt:lpstr>
      <vt:lpstr>Helvetica</vt:lpstr>
      <vt:lpstr>Inter</vt:lpstr>
      <vt:lpstr>Symbol</vt:lpstr>
      <vt:lpstr>Tw Cen MT</vt:lpstr>
      <vt:lpstr>Tw Cen MT Condensed</vt:lpstr>
      <vt:lpstr>Wingdings 3</vt:lpstr>
      <vt:lpstr>Integral</vt:lpstr>
      <vt:lpstr>Estimation</vt:lpstr>
      <vt:lpstr>How to Estimate Cost and Effort</vt:lpstr>
      <vt:lpstr>Role in communication</vt:lpstr>
      <vt:lpstr>Estimation techniques</vt:lpstr>
      <vt:lpstr>Estimation techniques</vt:lpstr>
      <vt:lpstr>Estimate uncertainty </vt:lpstr>
      <vt:lpstr>Experience-based approaches</vt:lpstr>
      <vt:lpstr>Problem with experience-based approaches</vt:lpstr>
      <vt:lpstr>Algorithmic cost modelling</vt:lpstr>
      <vt:lpstr>Estimation accuracy</vt:lpstr>
      <vt:lpstr>Effectiveness of algorithmic models</vt:lpstr>
      <vt:lpstr>Popular techniques</vt:lpstr>
      <vt:lpstr>PERT Estimation</vt:lpstr>
      <vt:lpstr>Analogous Estimation</vt:lpstr>
      <vt:lpstr>Agile estimation</vt:lpstr>
      <vt:lpstr>Story points</vt:lpstr>
      <vt:lpstr>Process flow</vt:lpstr>
      <vt:lpstr>Sprint velocity</vt:lpstr>
      <vt:lpstr>Three-Point Method</vt:lpstr>
      <vt:lpstr>Planning Poker</vt:lpstr>
      <vt:lpstr>T-shirt sizing</vt:lpstr>
      <vt:lpstr>Bucket system</vt:lpstr>
      <vt:lpstr>Large Small Uncertain (LSU)</vt:lpstr>
      <vt:lpstr>Cost</vt:lpstr>
      <vt:lpstr>The future of estimation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methodologies</dc:title>
  <dc:creator>usuf azhar</dc:creator>
  <cp:lastModifiedBy>usuf azhar</cp:lastModifiedBy>
  <cp:revision>140</cp:revision>
  <dcterms:created xsi:type="dcterms:W3CDTF">2023-11-15T17:12:56Z</dcterms:created>
  <dcterms:modified xsi:type="dcterms:W3CDTF">2024-02-20T17:42:22Z</dcterms:modified>
</cp:coreProperties>
</file>