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73" r:id="rId2"/>
    <p:sldId id="265" r:id="rId3"/>
    <p:sldId id="305" r:id="rId4"/>
    <p:sldId id="266" r:id="rId5"/>
    <p:sldId id="270" r:id="rId6"/>
    <p:sldId id="271" r:id="rId7"/>
    <p:sldId id="307" r:id="rId8"/>
    <p:sldId id="294" r:id="rId9"/>
    <p:sldId id="295" r:id="rId10"/>
    <p:sldId id="297" r:id="rId11"/>
    <p:sldId id="304" r:id="rId12"/>
    <p:sldId id="298" r:id="rId13"/>
    <p:sldId id="299" r:id="rId14"/>
    <p:sldId id="303" r:id="rId15"/>
    <p:sldId id="306" r:id="rId16"/>
    <p:sldId id="279" r:id="rId17"/>
    <p:sldId id="280" r:id="rId18"/>
    <p:sldId id="281" r:id="rId19"/>
    <p:sldId id="282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E6E4DE"/>
    <a:srgbClr val="F4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79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32B0-EDC9-4A99-BF21-5B507A9A7D1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F2125-BE21-4FCC-BBCD-0C762B85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2125-BE21-4FCC-BBCD-0C762B853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2125-BE21-4FCC-BBCD-0C762B853F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2125-BE21-4FCC-BBCD-0C762B853F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2125-BE21-4FCC-BBCD-0C762B853F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F2125-BE21-4FCC-BBCD-0C762B853F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162B12D-41B7-46BA-96C3-1313AC75518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7386F9D-6CCA-4A3D-8CB1-8BD226ED24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90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600"/>
              <a:t>Slides adapted from </a:t>
            </a:r>
            <a:r>
              <a:rPr lang="en-US" sz="2600" dirty="0"/>
              <a:t>Alex </a:t>
            </a:r>
            <a:r>
              <a:rPr lang="en-US" sz="2600" dirty="0" err="1"/>
              <a:t>Mariakakis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with material from </a:t>
            </a:r>
            <a:r>
              <a:rPr lang="en-US" sz="2600" dirty="0" err="1"/>
              <a:t>Krysta</a:t>
            </a:r>
            <a:r>
              <a:rPr lang="en-US" sz="2600" dirty="0"/>
              <a:t> </a:t>
            </a:r>
            <a:r>
              <a:rPr lang="en-US" sz="2600" dirty="0" err="1"/>
              <a:t>Yousoufian</a:t>
            </a:r>
            <a:r>
              <a:rPr lang="en-US" sz="2600" dirty="0"/>
              <a:t>, </a:t>
            </a:r>
            <a:r>
              <a:rPr lang="en-US" sz="2600" dirty="0" err="1"/>
              <a:t>Kellen</a:t>
            </a:r>
            <a:r>
              <a:rPr lang="en-US" sz="2600" dirty="0"/>
              <a:t> Donohue, and James Fogarty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838200"/>
            <a:ext cx="7772400" cy="259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Section 8:</a:t>
            </a:r>
            <a:br>
              <a:rPr lang="en-US" sz="6600" dirty="0"/>
            </a:br>
            <a:r>
              <a:rPr lang="en-US" sz="5500" dirty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15210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Flow in Practice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8483" y="3602182"/>
            <a:ext cx="2133600" cy="914400"/>
            <a:chOff x="1600200" y="2514600"/>
            <a:chExt cx="2133600" cy="914400"/>
          </a:xfrm>
        </p:grpSpPr>
        <p:sp>
          <p:nvSpPr>
            <p:cNvPr id="4" name="Rectangle 3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5400" y="3124200"/>
            <a:ext cx="2133600" cy="914400"/>
            <a:chOff x="1600200" y="2514600"/>
            <a:chExt cx="2133600" cy="914400"/>
          </a:xfrm>
        </p:grpSpPr>
        <p:sp>
          <p:nvSpPr>
            <p:cNvPr id="9" name="Rectangle 8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View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5400" y="4038600"/>
            <a:ext cx="2133600" cy="914400"/>
            <a:chOff x="1600200" y="2514600"/>
            <a:chExt cx="2133600" cy="914400"/>
          </a:xfrm>
        </p:grpSpPr>
        <p:sp>
          <p:nvSpPr>
            <p:cNvPr id="12" name="Rectangle 11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Controller</a:t>
              </a:r>
            </a:p>
          </p:txBody>
        </p:sp>
      </p:grp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3112083" y="3603808"/>
            <a:ext cx="1993317" cy="261610"/>
          </a:xfrm>
          <a:prstGeom prst="straightConnector1">
            <a:avLst/>
          </a:prstGeom>
          <a:ln w="69850" cmpd="sng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 flipV="1">
            <a:off x="3112083" y="4256598"/>
            <a:ext cx="1993317" cy="261610"/>
          </a:xfrm>
          <a:prstGeom prst="straightConnector1">
            <a:avLst/>
          </a:prstGeom>
          <a:ln w="69850" cmpd="sng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5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HW8 – fine to keep view and controller together</a:t>
            </a:r>
          </a:p>
          <a:p>
            <a:endParaRPr lang="en-US" dirty="0"/>
          </a:p>
          <a:p>
            <a:endParaRPr lang="en-US" dirty="0"/>
          </a:p>
          <a:p>
            <a:pPr lvl="0">
              <a:buClr>
                <a:srgbClr val="F0A22E"/>
              </a:buClr>
            </a:pPr>
            <a:r>
              <a:rPr lang="en-US" dirty="0">
                <a:solidFill>
                  <a:srgbClr val="4E3B30"/>
                </a:solidFill>
              </a:rPr>
              <a:t>HW9 – separate the view and controller</a:t>
            </a:r>
          </a:p>
        </p:txBody>
      </p:sp>
    </p:spTree>
    <p:extLst>
      <p:ext uri="{BB962C8B-B14F-4D97-AF65-F5344CB8AC3E}">
        <p14:creationId xmlns:p14="http://schemas.microsoft.com/office/powerpoint/2010/main" val="206805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vs. Pull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8483" y="3602182"/>
            <a:ext cx="2133600" cy="914400"/>
            <a:chOff x="1600200" y="2514600"/>
            <a:chExt cx="2133600" cy="914400"/>
          </a:xfrm>
        </p:grpSpPr>
        <p:sp>
          <p:nvSpPr>
            <p:cNvPr id="4" name="Rectangle 3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5400" y="2057400"/>
            <a:ext cx="2133600" cy="914400"/>
            <a:chOff x="1600200" y="2514600"/>
            <a:chExt cx="2133600" cy="914400"/>
          </a:xfrm>
        </p:grpSpPr>
        <p:sp>
          <p:nvSpPr>
            <p:cNvPr id="9" name="Rectangle 8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View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5400" y="5105400"/>
            <a:ext cx="2133600" cy="914400"/>
            <a:chOff x="1600200" y="2514600"/>
            <a:chExt cx="2133600" cy="914400"/>
          </a:xfrm>
        </p:grpSpPr>
        <p:sp>
          <p:nvSpPr>
            <p:cNvPr id="12" name="Rectangle 11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Controller</a:t>
              </a:r>
            </a:p>
          </p:txBody>
        </p:sp>
      </p:grp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3112083" y="2537008"/>
            <a:ext cx="1993317" cy="1283172"/>
          </a:xfrm>
          <a:prstGeom prst="straightConnector1">
            <a:avLst/>
          </a:prstGeom>
          <a:ln w="69850" cmpd="sng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 flipV="1">
            <a:off x="3112083" y="4343400"/>
            <a:ext cx="1993317" cy="1241608"/>
          </a:xfrm>
          <a:prstGeom prst="straightConnector1">
            <a:avLst/>
          </a:prstGeom>
          <a:ln w="69850" cmpd="sng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9" idx="2"/>
          </p:cNvCxnSpPr>
          <p:nvPr/>
        </p:nvCxnSpPr>
        <p:spPr>
          <a:xfrm flipV="1">
            <a:off x="6172200" y="2971800"/>
            <a:ext cx="0" cy="2133600"/>
          </a:xfrm>
          <a:prstGeom prst="straightConnector1">
            <a:avLst/>
          </a:prstGeom>
          <a:ln w="69850" cmpd="sng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3356884">
            <a:off x="3323802" y="1913495"/>
            <a:ext cx="1551058" cy="2580198"/>
          </a:xfrm>
          <a:prstGeom prst="ellipse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vs. Pull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architecture</a:t>
            </a:r>
          </a:p>
          <a:p>
            <a:pPr lvl="1"/>
            <a:r>
              <a:rPr lang="en-US" dirty="0"/>
              <a:t>As soon as the model changes, it notifies all of the views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Pull architecture</a:t>
            </a:r>
          </a:p>
          <a:p>
            <a:pPr lvl="1"/>
            <a:r>
              <a:rPr lang="en-US" dirty="0"/>
              <a:t>When a view needs to be updated, it asks the model for new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vs. Pull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2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vs. Pull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for push</a:t>
            </a:r>
          </a:p>
          <a:p>
            <a:pPr lvl="1"/>
            <a:r>
              <a:rPr lang="en-US" dirty="0"/>
              <a:t>Guaranteed to have latest data in case something goes wrong later 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Advantages for pull</a:t>
            </a:r>
          </a:p>
          <a:p>
            <a:pPr lvl="1"/>
            <a:r>
              <a:rPr lang="en-US" dirty="0"/>
              <a:t>Avoid unnecessary updates, not nearly as intensive on the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1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Example – Traffic Signal</a:t>
            </a:r>
          </a:p>
        </p:txBody>
      </p:sp>
      <p:pic>
        <p:nvPicPr>
          <p:cNvPr id="1028" name="Picture 4" descr="http://upload.wikimedia.org/wikipedia/commons/7/75/Makati_intersec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1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– MVC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365949"/>
              </p:ext>
            </p:extLst>
          </p:nvPr>
        </p:nvGraphicFramePr>
        <p:xfrm>
          <a:off x="304800" y="1752600"/>
          <a:ext cx="8686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Controller</a:t>
                      </a:r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Detect cars waiting to enter intersection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Traffic lights to direct car traffic 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Regulate valid traffic movements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Manual override for particular lights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Detect pedestrians waiting to cross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Pedestrian signals to direct pedestrians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External timer which triggers changes at set interval</a:t>
                      </a: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marL="96520" marR="965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017877" y="20574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255696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292630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7877" y="329563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7877" y="366496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4011488"/>
            <a:ext cx="338554" cy="4468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17877" y="45720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607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/>
              <a:t>Model</a:t>
            </a:r>
          </a:p>
          <a:p>
            <a:pPr lvl="1"/>
            <a:r>
              <a:rPr lang="en-US" dirty="0"/>
              <a:t>Stores current state of traffic flow</a:t>
            </a:r>
          </a:p>
          <a:p>
            <a:pPr lvl="2"/>
            <a:r>
              <a:rPr lang="en-US" sz="1600" dirty="0"/>
              <a:t>Knows current direction of traffic</a:t>
            </a:r>
          </a:p>
          <a:p>
            <a:pPr lvl="2"/>
            <a:r>
              <a:rPr lang="en-US" sz="1600" dirty="0"/>
              <a:t>Capable of skipping a light cycle</a:t>
            </a:r>
          </a:p>
          <a:p>
            <a:pPr lvl="1"/>
            <a:r>
              <a:rPr lang="en-US" dirty="0"/>
              <a:t>Stores whether there are cars and/or pedestrians waiting</a:t>
            </a:r>
          </a:p>
          <a:p>
            <a:pPr lvl="1"/>
            <a:endParaRPr lang="en-US" dirty="0"/>
          </a:p>
          <a:p>
            <a:r>
              <a:rPr lang="en-US" sz="2600" b="1" dirty="0"/>
              <a:t>View </a:t>
            </a:r>
          </a:p>
          <a:p>
            <a:pPr lvl="1"/>
            <a:r>
              <a:rPr lang="en-US" dirty="0"/>
              <a:t>Conveys information to cars and pedestrians in a specific direction</a:t>
            </a:r>
          </a:p>
          <a:p>
            <a:pPr lvl="1"/>
            <a:endParaRPr lang="en-US" dirty="0"/>
          </a:p>
          <a:p>
            <a:r>
              <a:rPr lang="en-US" sz="2600" b="1" dirty="0"/>
              <a:t>Controller</a:t>
            </a:r>
          </a:p>
          <a:p>
            <a:pPr lvl="1"/>
            <a:r>
              <a:rPr lang="en-US" dirty="0"/>
              <a:t>Aware of model’s current direction</a:t>
            </a:r>
          </a:p>
          <a:p>
            <a:pPr lvl="1"/>
            <a:r>
              <a:rPr lang="en-US" dirty="0"/>
              <a:t>Triggers methods to notify model that state should change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/>
              <a:t>Model</a:t>
            </a:r>
          </a:p>
          <a:p>
            <a:pPr lvl="1"/>
            <a:r>
              <a:rPr lang="en-US" dirty="0" err="1"/>
              <a:t>TrafficModel</a:t>
            </a:r>
            <a:r>
              <a:rPr lang="en-US" dirty="0"/>
              <a:t> – keeps track of which lights should be on and off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600" b="1" dirty="0"/>
              <a:t>View</a:t>
            </a:r>
          </a:p>
          <a:p>
            <a:pPr lvl="1"/>
            <a:r>
              <a:rPr lang="en-US" dirty="0" err="1"/>
              <a:t>CarLight</a:t>
            </a:r>
            <a:r>
              <a:rPr lang="en-US" dirty="0"/>
              <a:t> – shows relevant state of </a:t>
            </a:r>
            <a:r>
              <a:rPr lang="en-US" dirty="0" err="1"/>
              <a:t>TrafficModel</a:t>
            </a:r>
            <a:r>
              <a:rPr lang="en-US" dirty="0"/>
              <a:t> to cars</a:t>
            </a:r>
          </a:p>
          <a:p>
            <a:pPr lvl="1"/>
            <a:r>
              <a:rPr lang="en-US" dirty="0" err="1"/>
              <a:t>PedestrianLight</a:t>
            </a:r>
            <a:r>
              <a:rPr lang="en-US" dirty="0"/>
              <a:t> – shows relevant state of </a:t>
            </a:r>
            <a:r>
              <a:rPr lang="en-US" dirty="0" err="1"/>
              <a:t>TrafficModel</a:t>
            </a:r>
            <a:r>
              <a:rPr lang="en-US" dirty="0"/>
              <a:t> to pedestrians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600" b="1" dirty="0"/>
              <a:t>Controller</a:t>
            </a:r>
          </a:p>
          <a:p>
            <a:pPr lvl="1"/>
            <a:r>
              <a:rPr lang="en-US" dirty="0" err="1"/>
              <a:t>PedestrianButton</a:t>
            </a:r>
            <a:r>
              <a:rPr lang="en-US" dirty="0"/>
              <a:t> – notifies </a:t>
            </a:r>
            <a:r>
              <a:rPr lang="en-US" dirty="0" err="1"/>
              <a:t>TrafficModel</a:t>
            </a:r>
            <a:r>
              <a:rPr lang="en-US" dirty="0"/>
              <a:t> that there is a pedestrian waiting</a:t>
            </a:r>
          </a:p>
          <a:p>
            <a:pPr lvl="1"/>
            <a:r>
              <a:rPr lang="en-US" dirty="0" err="1"/>
              <a:t>CarDetector</a:t>
            </a:r>
            <a:r>
              <a:rPr lang="en-US" dirty="0"/>
              <a:t> – notifies </a:t>
            </a:r>
            <a:r>
              <a:rPr lang="en-US" dirty="0" err="1"/>
              <a:t>TrafficModel</a:t>
            </a:r>
            <a:r>
              <a:rPr lang="en-US" dirty="0"/>
              <a:t> that there is a car waiting</a:t>
            </a:r>
          </a:p>
          <a:p>
            <a:pPr lvl="1"/>
            <a:r>
              <a:rPr lang="en-US" dirty="0" err="1"/>
              <a:t>LightSwitch</a:t>
            </a:r>
            <a:r>
              <a:rPr lang="en-US" dirty="0"/>
              <a:t> – enables or disables the light</a:t>
            </a:r>
          </a:p>
          <a:p>
            <a:pPr lvl="1"/>
            <a:r>
              <a:rPr lang="en-US" dirty="0"/>
              <a:t>Timer – regulates time in some way, possibly to skip cycles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2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tips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must include the </a:t>
            </a:r>
            <a:r>
              <a:rPr lang="en-US" b="1" dirty="0"/>
              <a:t>@</a:t>
            </a:r>
            <a:r>
              <a:rPr lang="en-US" b="1" dirty="0" err="1"/>
              <a:t>SuppressWarnings</a:t>
            </a:r>
            <a:r>
              <a:rPr lang="en-US" b="1" dirty="0"/>
              <a:t>("</a:t>
            </a:r>
            <a:r>
              <a:rPr lang="en-US" b="1" dirty="0" err="1"/>
              <a:t>nullness</a:t>
            </a:r>
            <a:r>
              <a:rPr lang="en-US" b="1" dirty="0"/>
              <a:t>") </a:t>
            </a:r>
            <a:r>
              <a:rPr lang="en-US" dirty="0"/>
              <a:t>tags so that your code will build during grading</a:t>
            </a:r>
          </a:p>
          <a:p>
            <a:r>
              <a:rPr lang="en-US" dirty="0"/>
              <a:t>Run </a:t>
            </a:r>
            <a:r>
              <a:rPr lang="en-US" b="1" dirty="0"/>
              <a:t>ant validate </a:t>
            </a:r>
            <a:r>
              <a:rPr lang="en-US" dirty="0"/>
              <a:t>on </a:t>
            </a:r>
            <a:r>
              <a:rPr lang="en-US" dirty="0" err="1"/>
              <a:t>attu</a:t>
            </a:r>
            <a:r>
              <a:rPr lang="en-US" dirty="0"/>
              <a:t> before submitting</a:t>
            </a:r>
          </a:p>
          <a:p>
            <a:r>
              <a:rPr lang="en-US" dirty="0"/>
              <a:t>HW7 requires you to modify your code from HW5 and HW6</a:t>
            </a:r>
          </a:p>
          <a:p>
            <a:pPr lvl="1"/>
            <a:r>
              <a:rPr lang="en-US" dirty="0"/>
              <a:t>Make sure to address any issues you had that caused you to fail HW5 or HW6 staff tests</a:t>
            </a:r>
          </a:p>
        </p:txBody>
      </p:sp>
    </p:spTree>
    <p:extLst>
      <p:ext uri="{BB962C8B-B14F-4D97-AF65-F5344CB8AC3E}">
        <p14:creationId xmlns:p14="http://schemas.microsoft.com/office/powerpoint/2010/main" val="3812125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HW8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your generic graph &amp; </a:t>
            </a:r>
            <a:r>
              <a:rPr lang="en-US" dirty="0" err="1"/>
              <a:t>Dijkstra’s</a:t>
            </a:r>
            <a:r>
              <a:rPr lang="en-US" dirty="0"/>
              <a:t> to campus map data</a:t>
            </a:r>
          </a:p>
          <a:p>
            <a:r>
              <a:rPr lang="en-US" dirty="0"/>
              <a:t>Given a list of buildings and walking paths</a:t>
            </a:r>
          </a:p>
          <a:p>
            <a:r>
              <a:rPr lang="en-US" dirty="0"/>
              <a:t>Produce routes from one building to another on the walking paths</a:t>
            </a:r>
          </a:p>
        </p:txBody>
      </p:sp>
    </p:spTree>
    <p:extLst>
      <p:ext uri="{BB962C8B-B14F-4D97-AF65-F5344CB8AC3E}">
        <p14:creationId xmlns:p14="http://schemas.microsoft.com/office/powerpoint/2010/main" val="242214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HW8 Data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List of buildings (abbreviation, name, </a:t>
            </a:r>
            <a:r>
              <a:rPr lang="en-US" dirty="0" err="1"/>
              <a:t>loc</a:t>
            </a:r>
            <a:r>
              <a:rPr lang="en-US" dirty="0"/>
              <a:t> in pixels)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BAG Bagley Hall (East Entrance) 1914.5103,1708.8816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BGR By George 1671.5499,1258.4333</a:t>
            </a:r>
          </a:p>
          <a:p>
            <a:r>
              <a:rPr lang="en-US" dirty="0"/>
              <a:t>List of paths (endpoint 1, endpoint 2, </a:t>
            </a:r>
            <a:r>
              <a:rPr lang="en-US" dirty="0" err="1"/>
              <a:t>dist</a:t>
            </a:r>
            <a:r>
              <a:rPr lang="en-US" dirty="0"/>
              <a:t> in feet)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1903.7201,1952.4322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1906.1864,1939.0633: 26.583482327919597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1897.9472,1960.0194: 20.597253035175832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1915.7143,1956.5: 26.68364745009741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2337.0143,806.8278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2346.3446,817.55768: 29.685363221542797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2321.6193,788.16714: 49.5110360968527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2316.4876,813.59229: 44.65826043418031</a:t>
            </a:r>
          </a:p>
          <a:p>
            <a:r>
              <a:rPr lang="en-US" dirty="0"/>
              <a:t>(0,0) is in the upper left</a:t>
            </a:r>
          </a:p>
        </p:txBody>
      </p:sp>
    </p:spTree>
    <p:extLst>
      <p:ext uri="{BB962C8B-B14F-4D97-AF65-F5344CB8AC3E}">
        <p14:creationId xmlns:p14="http://schemas.microsoft.com/office/powerpoint/2010/main" val="151843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in HW8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Model</a:t>
            </a:r>
            <a:r>
              <a:rPr lang="en-US" dirty="0"/>
              <a:t> stores graph, performs </a:t>
            </a:r>
            <a:r>
              <a:rPr lang="en-US" dirty="0" err="1"/>
              <a:t>Dijkstra’s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View</a:t>
            </a:r>
            <a:r>
              <a:rPr lang="en-US" dirty="0"/>
              <a:t> shows results to users in text format</a:t>
            </a:r>
          </a:p>
          <a:p>
            <a:endParaRPr lang="en-US" dirty="0"/>
          </a:p>
          <a:p>
            <a:r>
              <a:rPr lang="en-US" b="1" dirty="0"/>
              <a:t>Controller</a:t>
            </a:r>
            <a:r>
              <a:rPr lang="en-US" dirty="0"/>
              <a:t> takes user commands and uses view to show results</a:t>
            </a:r>
          </a:p>
          <a:p>
            <a:endParaRPr lang="en-US" dirty="0"/>
          </a:p>
          <a:p>
            <a:r>
              <a:rPr lang="en-US" b="1" dirty="0"/>
              <a:t>View</a:t>
            </a:r>
            <a:r>
              <a:rPr lang="en-US" dirty="0"/>
              <a:t> and </a:t>
            </a:r>
            <a:r>
              <a:rPr lang="en-US" b="1" dirty="0"/>
              <a:t>Controller</a:t>
            </a:r>
            <a:r>
              <a:rPr lang="en-US" dirty="0"/>
              <a:t> will change in HW9, but </a:t>
            </a:r>
            <a:r>
              <a:rPr lang="en-US" b="1" dirty="0"/>
              <a:t>Model</a:t>
            </a:r>
            <a:r>
              <a:rPr lang="en-US" dirty="0"/>
              <a:t> will stay the same</a:t>
            </a:r>
          </a:p>
        </p:txBody>
      </p:sp>
    </p:spTree>
    <p:extLst>
      <p:ext uri="{BB962C8B-B14F-4D97-AF65-F5344CB8AC3E}">
        <p14:creationId xmlns:p14="http://schemas.microsoft.com/office/powerpoint/2010/main" val="40213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classic design pattern</a:t>
            </a:r>
          </a:p>
          <a:p>
            <a:r>
              <a:rPr lang="en-US" dirty="0"/>
              <a:t>Used for data-driven user applications</a:t>
            </a:r>
          </a:p>
          <a:p>
            <a:r>
              <a:rPr lang="en-US" dirty="0"/>
              <a:t>Such apps juggle several tasks:</a:t>
            </a:r>
          </a:p>
          <a:p>
            <a:pPr lvl="1"/>
            <a:r>
              <a:rPr lang="en-US" sz="1800" dirty="0"/>
              <a:t>Loading and storing the data – getting it in/out of storage on request</a:t>
            </a:r>
          </a:p>
          <a:p>
            <a:pPr lvl="1"/>
            <a:r>
              <a:rPr lang="en-US" sz="1800" dirty="0"/>
              <a:t>Constructing the user interface – what the user sees</a:t>
            </a:r>
          </a:p>
          <a:p>
            <a:pPr lvl="1"/>
            <a:r>
              <a:rPr lang="en-US" sz="1800" dirty="0"/>
              <a:t>Interpreting user actions – deciding whether to modify the UI or data</a:t>
            </a:r>
          </a:p>
          <a:p>
            <a:r>
              <a:rPr lang="en-US" dirty="0"/>
              <a:t>These tasks are largely independent of each other</a:t>
            </a:r>
          </a:p>
          <a:p>
            <a:r>
              <a:rPr lang="en-US" dirty="0"/>
              <a:t>Model, view, and controller each get one task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1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68617"/>
            <a:ext cx="38862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/>
              <a:t>talks to data source to retrieve and store data</a:t>
            </a:r>
          </a:p>
        </p:txBody>
      </p:sp>
      <p:pic>
        <p:nvPicPr>
          <p:cNvPr id="1027" name="Picture 3" descr="C:\Users\Krysta\AppData\Local\Microsoft\Windows\Temporary Internet Files\Content.IE5\S4HL8IL9\MC9002516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7393" y="3733801"/>
            <a:ext cx="3185007" cy="252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419600" y="1698263"/>
            <a:ext cx="3352800" cy="1830651"/>
            <a:chOff x="5105400" y="1981200"/>
            <a:chExt cx="3352800" cy="1830651"/>
          </a:xfrm>
        </p:grpSpPr>
        <p:sp>
          <p:nvSpPr>
            <p:cNvPr id="7" name="Cloud Callout 6"/>
            <p:cNvSpPr/>
            <p:nvPr/>
          </p:nvSpPr>
          <p:spPr>
            <a:xfrm>
              <a:off x="5105400" y="1981200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20591" y="2362200"/>
              <a:ext cx="27224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Which database table is the requested data stored in?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8646" y="3837905"/>
            <a:ext cx="3352800" cy="1830651"/>
            <a:chOff x="5198918" y="4284639"/>
            <a:chExt cx="3352800" cy="1830651"/>
          </a:xfrm>
        </p:grpSpPr>
        <p:sp>
          <p:nvSpPr>
            <p:cNvPr id="20" name="Cloud Callout 19"/>
            <p:cNvSpPr/>
            <p:nvPr/>
          </p:nvSpPr>
          <p:spPr>
            <a:xfrm>
              <a:off x="5198918" y="4284639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9808" y="4738299"/>
              <a:ext cx="2729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What SQL query will get me the data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I need?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5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768617"/>
            <a:ext cx="38862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/>
              <a:t>asks model for data and presents it in a user-friendly format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19600" y="1698263"/>
            <a:ext cx="3352800" cy="1830651"/>
            <a:chOff x="5105400" y="1981200"/>
            <a:chExt cx="3352800" cy="1830651"/>
          </a:xfrm>
        </p:grpSpPr>
        <p:sp>
          <p:nvSpPr>
            <p:cNvPr id="7" name="Cloud Callout 6"/>
            <p:cNvSpPr/>
            <p:nvPr/>
          </p:nvSpPr>
          <p:spPr>
            <a:xfrm>
              <a:off x="5105400" y="1981200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29695" y="2296360"/>
              <a:ext cx="25042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Would this text look better blue or red? In the bottom corner</a:t>
              </a:r>
            </a:p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or front and center?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8646" y="3837905"/>
            <a:ext cx="3352800" cy="1830651"/>
            <a:chOff x="5198918" y="4284639"/>
            <a:chExt cx="3352800" cy="1830651"/>
          </a:xfrm>
        </p:grpSpPr>
        <p:sp>
          <p:nvSpPr>
            <p:cNvPr id="20" name="Cloud Callout 19"/>
            <p:cNvSpPr/>
            <p:nvPr/>
          </p:nvSpPr>
          <p:spPr>
            <a:xfrm>
              <a:off x="5198918" y="4284639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9808" y="4738299"/>
              <a:ext cx="2729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Should these items go in a dropdown list or radio buttons?</a:t>
              </a:r>
            </a:p>
          </p:txBody>
        </p:sp>
      </p:grpSp>
      <p:pic>
        <p:nvPicPr>
          <p:cNvPr id="12" name="Picture 5" descr="C:\Users\Krysta\AppData\Local\Microsoft\Windows\Temporary Internet Files\Content.IE5\CNGTQUGR\MC90025042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600"/>
            <a:ext cx="2605203" cy="28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2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98263"/>
            <a:ext cx="38862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/>
              <a:t>listens for the user to change data or state in the UI, notifying the model or view accordingly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19600" y="1698263"/>
            <a:ext cx="3352800" cy="1830651"/>
            <a:chOff x="5105400" y="1981200"/>
            <a:chExt cx="3352800" cy="1830651"/>
          </a:xfrm>
        </p:grpSpPr>
        <p:sp>
          <p:nvSpPr>
            <p:cNvPr id="7" name="Cloud Callout 6"/>
            <p:cNvSpPr/>
            <p:nvPr/>
          </p:nvSpPr>
          <p:spPr>
            <a:xfrm>
              <a:off x="5105400" y="1981200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529695" y="2296360"/>
              <a:ext cx="25042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The user just clicked the “hide details” button. I better tell the view.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8646" y="3837905"/>
            <a:ext cx="3352800" cy="1830651"/>
            <a:chOff x="5198918" y="4284639"/>
            <a:chExt cx="3352800" cy="1830651"/>
          </a:xfrm>
        </p:grpSpPr>
        <p:sp>
          <p:nvSpPr>
            <p:cNvPr id="20" name="Cloud Callout 19"/>
            <p:cNvSpPr/>
            <p:nvPr/>
          </p:nvSpPr>
          <p:spPr>
            <a:xfrm>
              <a:off x="5198918" y="4284639"/>
              <a:ext cx="3352800" cy="1830651"/>
            </a:xfrm>
            <a:prstGeom prst="cloudCallout">
              <a:avLst>
                <a:gd name="adj1" fmla="val -41081"/>
                <a:gd name="adj2" fmla="val 75366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93326" y="4661355"/>
              <a:ext cx="27293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The user just changed the event details. I better let the model know to update the data.</a:t>
              </a:r>
            </a:p>
          </p:txBody>
        </p:sp>
      </p:grpSp>
      <p:pic>
        <p:nvPicPr>
          <p:cNvPr id="2050" name="Picture 2" descr="C:\Users\Krysta\AppData\Local\Microsoft\Windows\Temporary Internet Files\Content.IE5\QEV7LSE9\MC9001871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42362"/>
            <a:ext cx="2209800" cy="181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2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of code</a:t>
            </a:r>
          </a:p>
          <a:p>
            <a:pPr lvl="1"/>
            <a:r>
              <a:rPr lang="en-US" sz="1800" dirty="0"/>
              <a:t>Maintainable, easy to find what you need</a:t>
            </a:r>
          </a:p>
          <a:p>
            <a:r>
              <a:rPr lang="en-US" dirty="0"/>
              <a:t>Ease of development</a:t>
            </a:r>
          </a:p>
          <a:p>
            <a:pPr lvl="1"/>
            <a:r>
              <a:rPr lang="en-US" sz="1800" dirty="0"/>
              <a:t>Build and test components independently</a:t>
            </a:r>
          </a:p>
          <a:p>
            <a:r>
              <a:rPr lang="en-US" dirty="0"/>
              <a:t>Flexibility</a:t>
            </a:r>
          </a:p>
          <a:p>
            <a:pPr lvl="1"/>
            <a:r>
              <a:rPr lang="en-US" sz="1800" dirty="0"/>
              <a:t>Swap out views for different presentations of the same data (ex: calendar daily, weekly, or monthly view)</a:t>
            </a:r>
          </a:p>
          <a:p>
            <a:pPr lvl="1"/>
            <a:r>
              <a:rPr lang="en-US" sz="1800" dirty="0"/>
              <a:t>Swap out models to change data storage without affecting user</a:t>
            </a:r>
          </a:p>
        </p:txBody>
      </p:sp>
    </p:spTree>
    <p:extLst>
      <p:ext uri="{BB962C8B-B14F-4D97-AF65-F5344CB8AC3E}">
        <p14:creationId xmlns:p14="http://schemas.microsoft.com/office/powerpoint/2010/main" val="28088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Flow in Theory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8483" y="3602182"/>
            <a:ext cx="2133600" cy="914400"/>
            <a:chOff x="1600200" y="2514600"/>
            <a:chExt cx="2133600" cy="914400"/>
          </a:xfrm>
        </p:grpSpPr>
        <p:sp>
          <p:nvSpPr>
            <p:cNvPr id="4" name="Rectangle 3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5400" y="2057400"/>
            <a:ext cx="2133600" cy="914400"/>
            <a:chOff x="1600200" y="2514600"/>
            <a:chExt cx="2133600" cy="914400"/>
          </a:xfrm>
        </p:grpSpPr>
        <p:sp>
          <p:nvSpPr>
            <p:cNvPr id="9" name="Rectangle 8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View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5400" y="5105400"/>
            <a:ext cx="2133600" cy="914400"/>
            <a:chOff x="1600200" y="2514600"/>
            <a:chExt cx="2133600" cy="914400"/>
          </a:xfrm>
        </p:grpSpPr>
        <p:sp>
          <p:nvSpPr>
            <p:cNvPr id="12" name="Rectangle 11"/>
            <p:cNvSpPr/>
            <p:nvPr/>
          </p:nvSpPr>
          <p:spPr>
            <a:xfrm>
              <a:off x="1600200" y="2514600"/>
              <a:ext cx="21336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0200" y="2732598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Controller</a:t>
              </a:r>
            </a:p>
          </p:txBody>
        </p:sp>
      </p:grp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3112083" y="2537008"/>
            <a:ext cx="1993317" cy="1283172"/>
          </a:xfrm>
          <a:prstGeom prst="straightConnector1">
            <a:avLst/>
          </a:prstGeom>
          <a:ln w="69850" cmpd="sng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</p:cNvCxnSpPr>
          <p:nvPr/>
        </p:nvCxnSpPr>
        <p:spPr>
          <a:xfrm flipH="1" flipV="1">
            <a:off x="3112083" y="4343400"/>
            <a:ext cx="1993317" cy="1241608"/>
          </a:xfrm>
          <a:prstGeom prst="straightConnector1">
            <a:avLst/>
          </a:prstGeom>
          <a:ln w="69850" cmpd="sng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9" idx="2"/>
          </p:cNvCxnSpPr>
          <p:nvPr/>
        </p:nvCxnSpPr>
        <p:spPr>
          <a:xfrm flipV="1">
            <a:off x="6172200" y="2971800"/>
            <a:ext cx="0" cy="2133600"/>
          </a:xfrm>
          <a:prstGeom prst="straightConnector1">
            <a:avLst/>
          </a:prstGeom>
          <a:ln w="69850" cmpd="sng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3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theory…</a:t>
            </a:r>
          </a:p>
          <a:p>
            <a:pPr lvl="1"/>
            <a:r>
              <a:rPr lang="en-US" sz="1800" dirty="0"/>
              <a:t>Pattern of behavior in response to inputs (controller) are independent of visual geometry (view)</a:t>
            </a:r>
          </a:p>
          <a:p>
            <a:pPr lvl="1"/>
            <a:r>
              <a:rPr lang="en-US" sz="1800" dirty="0"/>
              <a:t>Controller contacts view to interpret what input events should mean in the context of the view</a:t>
            </a:r>
          </a:p>
          <a:p>
            <a:r>
              <a:rPr lang="en-US" sz="2400" dirty="0"/>
              <a:t>In practice…</a:t>
            </a:r>
          </a:p>
          <a:p>
            <a:pPr lvl="1"/>
            <a:r>
              <a:rPr lang="en-US" sz="1800" dirty="0"/>
              <a:t>View and controller are so intertwined that they almost always occur in matched pairs (ex: command line interface)</a:t>
            </a:r>
          </a:p>
          <a:p>
            <a:pPr lvl="1"/>
            <a:r>
              <a:rPr lang="en-US" dirty="0"/>
              <a:t>Many architectures combine the two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773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1422</TotalTime>
  <Words>863</Words>
  <Application>Microsoft Office PowerPoint</Application>
  <PresentationFormat>On-screen Show (4:3)</PresentationFormat>
  <Paragraphs>155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 New</vt:lpstr>
      <vt:lpstr>Franklin Gothic Book</vt:lpstr>
      <vt:lpstr>Franklin Gothic Medium</vt:lpstr>
      <vt:lpstr>Wingdings 2</vt:lpstr>
      <vt:lpstr>Trek</vt:lpstr>
      <vt:lpstr>PowerPoint Presentation</vt:lpstr>
      <vt:lpstr>Homework tips</vt:lpstr>
      <vt:lpstr>MVC </vt:lpstr>
      <vt:lpstr>Model</vt:lpstr>
      <vt:lpstr>View</vt:lpstr>
      <vt:lpstr>Controller</vt:lpstr>
      <vt:lpstr>Benefits of MVC</vt:lpstr>
      <vt:lpstr>MVC Flow in Theory</vt:lpstr>
      <vt:lpstr>MVC Flow</vt:lpstr>
      <vt:lpstr>MVC Flow in Practice</vt:lpstr>
      <vt:lpstr>Homeworks</vt:lpstr>
      <vt:lpstr>Push vs. Pull</vt:lpstr>
      <vt:lpstr>Push vs. Pull Architecture</vt:lpstr>
      <vt:lpstr>Push vs. Pull Architecture</vt:lpstr>
      <vt:lpstr>Push vs. Pull Architecture</vt:lpstr>
      <vt:lpstr>MVC Example – Traffic Signal</vt:lpstr>
      <vt:lpstr>Traffic Signal – MVC</vt:lpstr>
      <vt:lpstr>Traffic Signal</vt:lpstr>
      <vt:lpstr>Traffic Signal Code</vt:lpstr>
      <vt:lpstr>HW8 Overview</vt:lpstr>
      <vt:lpstr>HW8 Data Format</vt:lpstr>
      <vt:lpstr>MVC in HW8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usuf azhar</cp:lastModifiedBy>
  <cp:revision>215</cp:revision>
  <dcterms:created xsi:type="dcterms:W3CDTF">2011-10-19T01:24:36Z</dcterms:created>
  <dcterms:modified xsi:type="dcterms:W3CDTF">2024-02-18T17:54:44Z</dcterms:modified>
</cp:coreProperties>
</file>