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771" r:id="rId1"/>
  </p:sldMasterIdLst>
  <p:notesMasterIdLst>
    <p:notesMasterId r:id="rId51"/>
  </p:notesMasterIdLst>
  <p:handoutMasterIdLst>
    <p:handoutMasterId r:id="rId52"/>
  </p:handoutMasterIdLst>
  <p:sldIdLst>
    <p:sldId id="310" r:id="rId2"/>
    <p:sldId id="260" r:id="rId3"/>
    <p:sldId id="261" r:id="rId4"/>
    <p:sldId id="262" r:id="rId5"/>
    <p:sldId id="265" r:id="rId6"/>
    <p:sldId id="266" r:id="rId7"/>
    <p:sldId id="311" r:id="rId8"/>
    <p:sldId id="312" r:id="rId9"/>
    <p:sldId id="313" r:id="rId10"/>
    <p:sldId id="314" r:id="rId11"/>
    <p:sldId id="315" r:id="rId12"/>
    <p:sldId id="316" r:id="rId13"/>
    <p:sldId id="318" r:id="rId14"/>
    <p:sldId id="319" r:id="rId15"/>
    <p:sldId id="268" r:id="rId16"/>
    <p:sldId id="269" r:id="rId17"/>
    <p:sldId id="270" r:id="rId18"/>
    <p:sldId id="271" r:id="rId19"/>
    <p:sldId id="272" r:id="rId20"/>
    <p:sldId id="273" r:id="rId21"/>
    <p:sldId id="274" r:id="rId22"/>
    <p:sldId id="275" r:id="rId23"/>
    <p:sldId id="276" r:id="rId24"/>
    <p:sldId id="317" r:id="rId25"/>
    <p:sldId id="282" r:id="rId26"/>
    <p:sldId id="288" r:id="rId27"/>
    <p:sldId id="283" r:id="rId28"/>
    <p:sldId id="284" r:id="rId29"/>
    <p:sldId id="285" r:id="rId30"/>
    <p:sldId id="286" r:id="rId31"/>
    <p:sldId id="287" r:id="rId32"/>
    <p:sldId id="307" r:id="rId33"/>
    <p:sldId id="309" r:id="rId34"/>
    <p:sldId id="320" r:id="rId35"/>
    <p:sldId id="322" r:id="rId36"/>
    <p:sldId id="323" r:id="rId37"/>
    <p:sldId id="324" r:id="rId38"/>
    <p:sldId id="325" r:id="rId39"/>
    <p:sldId id="326" r:id="rId40"/>
    <p:sldId id="327" r:id="rId41"/>
    <p:sldId id="328" r:id="rId42"/>
    <p:sldId id="329" r:id="rId43"/>
    <p:sldId id="321" r:id="rId44"/>
    <p:sldId id="330" r:id="rId45"/>
    <p:sldId id="331" r:id="rId46"/>
    <p:sldId id="333" r:id="rId47"/>
    <p:sldId id="332" r:id="rId48"/>
    <p:sldId id="335" r:id="rId49"/>
    <p:sldId id="334"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DEFA"/>
    <a:srgbClr val="A7A7A7"/>
    <a:srgbClr val="D3D3D3"/>
    <a:srgbClr val="7F0101"/>
    <a:srgbClr val="60BDC4"/>
    <a:srgbClr val="B4CFDC"/>
    <a:srgbClr val="C9D4DC"/>
    <a:srgbClr val="FE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autoAdjust="0"/>
    <p:restoredTop sz="94660"/>
  </p:normalViewPr>
  <p:slideViewPr>
    <p:cSldViewPr>
      <p:cViewPr varScale="1">
        <p:scale>
          <a:sx n="59" d="100"/>
          <a:sy n="59" d="100"/>
        </p:scale>
        <p:origin x="140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5" charset="0"/>
              </a:defRPr>
            </a:lvl1pPr>
          </a:lstStyle>
          <a:p>
            <a:pPr>
              <a:defRPr/>
            </a:pPr>
            <a:endParaRPr lang="en-US"/>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5" charset="0"/>
              </a:defRPr>
            </a:lvl1pPr>
          </a:lstStyle>
          <a:p>
            <a:pPr>
              <a:defRPr/>
            </a:pPr>
            <a:endParaRPr lang="en-US"/>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5" charset="0"/>
              </a:defRPr>
            </a:lvl1pPr>
          </a:lstStyle>
          <a:p>
            <a:pPr>
              <a:defRPr/>
            </a:pPr>
            <a:endParaRPr lang="en-US"/>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5" charset="0"/>
              </a:defRPr>
            </a:lvl1pPr>
          </a:lstStyle>
          <a:p>
            <a:pPr>
              <a:defRPr/>
            </a:pPr>
            <a:fld id="{67117CAB-1C7F-1740-B042-DDBAA7CACD2C}"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5" charset="0"/>
              </a:defRPr>
            </a:lvl1pPr>
          </a:lstStyle>
          <a:p>
            <a:pPr>
              <a:defRPr/>
            </a:pPr>
            <a:endParaRPr lang="en-US"/>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5" charset="0"/>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5" charset="0"/>
              </a:defRPr>
            </a:lvl1pPr>
          </a:lstStyle>
          <a:p>
            <a:pPr>
              <a:defRPr/>
            </a:pPr>
            <a:endParaRPr lang="en-US"/>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5" charset="0"/>
              </a:defRPr>
            </a:lvl1pPr>
          </a:lstStyle>
          <a:p>
            <a:pPr>
              <a:defRPr/>
            </a:pPr>
            <a:fld id="{09B21649-3FEB-4A4B-98C9-8DD3567AF86C}"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p:cNvSpPr>
          <p:nvPr>
            <p:ph type="sldImg"/>
          </p:nvPr>
        </p:nvSpPr>
        <p:spPr>
          <a:xfrm>
            <a:off x="1293813" y="798513"/>
            <a:ext cx="4270375" cy="3201987"/>
          </a:xfrm>
          <a:solidFill>
            <a:srgbClr val="FFFFFF"/>
          </a:solidFill>
          <a:ln/>
        </p:spPr>
      </p:sp>
      <p:sp>
        <p:nvSpPr>
          <p:cNvPr id="19459" name="Rectangle 3"/>
          <p:cNvSpPr>
            <a:spLocks noGrp="1" noChangeArrowheads="1"/>
          </p:cNvSpPr>
          <p:nvPr>
            <p:ph type="body" idx="1"/>
          </p:nvPr>
        </p:nvSpPr>
        <p:spPr>
          <a:xfrm>
            <a:off x="827088" y="4346575"/>
            <a:ext cx="5203825" cy="3857625"/>
          </a:xfrm>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p:cNvSpPr>
          <p:nvPr>
            <p:ph type="sldImg"/>
          </p:nvPr>
        </p:nvSpPr>
        <p:spPr>
          <a:solidFill>
            <a:srgbClr val="FFFFFF"/>
          </a:solidFill>
          <a:ln/>
        </p:spPr>
      </p:sp>
      <p:sp>
        <p:nvSpPr>
          <p:cNvPr id="44035"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p:cNvSpPr>
          <p:nvPr>
            <p:ph type="sldImg"/>
          </p:nvPr>
        </p:nvSpPr>
        <p:spPr>
          <a:solidFill>
            <a:srgbClr val="FFFFFF"/>
          </a:solidFill>
          <a:ln/>
        </p:spPr>
      </p:sp>
      <p:sp>
        <p:nvSpPr>
          <p:cNvPr id="4608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p:cNvSpPr>
          <p:nvPr>
            <p:ph type="sldImg"/>
          </p:nvPr>
        </p:nvSpPr>
        <p:spPr>
          <a:solidFill>
            <a:srgbClr val="FFFFFF"/>
          </a:solidFill>
          <a:ln/>
        </p:spPr>
      </p:sp>
      <p:sp>
        <p:nvSpPr>
          <p:cNvPr id="48131"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p:cNvSpPr>
          <p:nvPr>
            <p:ph type="sldImg"/>
          </p:nvPr>
        </p:nvSpPr>
        <p:spPr>
          <a:solidFill>
            <a:srgbClr val="FFFFFF"/>
          </a:solidFill>
          <a:ln/>
        </p:spPr>
      </p:sp>
      <p:sp>
        <p:nvSpPr>
          <p:cNvPr id="50179"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t>Ch 15</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p:cNvSpPr>
          <p:nvPr>
            <p:ph type="sldImg"/>
          </p:nvPr>
        </p:nvSpPr>
        <p:spPr>
          <a:solidFill>
            <a:srgbClr val="FFFFFF"/>
          </a:solidFill>
          <a:ln/>
        </p:spPr>
      </p:sp>
      <p:sp>
        <p:nvSpPr>
          <p:cNvPr id="52227"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p:cNvSpPr>
          <p:nvPr>
            <p:ph type="sldImg"/>
          </p:nvPr>
        </p:nvSpPr>
        <p:spPr>
          <a:xfrm>
            <a:off x="1293813" y="798513"/>
            <a:ext cx="4270375" cy="3201987"/>
          </a:xfrm>
          <a:solidFill>
            <a:srgbClr val="FFFFFF"/>
          </a:solidFill>
          <a:ln/>
        </p:spPr>
      </p:sp>
      <p:sp>
        <p:nvSpPr>
          <p:cNvPr id="21507" name="Rectangle 3"/>
          <p:cNvSpPr>
            <a:spLocks noGrp="1" noChangeArrowheads="1"/>
          </p:cNvSpPr>
          <p:nvPr>
            <p:ph type="body" idx="1"/>
          </p:nvPr>
        </p:nvSpPr>
        <p:spPr>
          <a:xfrm>
            <a:off x="827088" y="4346575"/>
            <a:ext cx="5203825" cy="3857625"/>
          </a:xfrm>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p:cNvSpPr>
          <p:nvPr>
            <p:ph type="sldImg"/>
          </p:nvPr>
        </p:nvSpPr>
        <p:spPr>
          <a:solidFill>
            <a:srgbClr val="FFFFFF"/>
          </a:solidFill>
          <a:ln/>
        </p:spPr>
      </p:sp>
      <p:sp>
        <p:nvSpPr>
          <p:cNvPr id="72707"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p:cNvSpPr>
          <p:nvPr>
            <p:ph type="sldImg"/>
          </p:nvPr>
        </p:nvSpPr>
        <p:spPr>
          <a:solidFill>
            <a:srgbClr val="FFFFFF"/>
          </a:solidFill>
          <a:ln/>
        </p:spPr>
      </p:sp>
      <p:sp>
        <p:nvSpPr>
          <p:cNvPr id="119811"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p:cNvSpPr>
          <p:nvPr>
            <p:ph type="sldImg"/>
          </p:nvPr>
        </p:nvSpPr>
        <p:spPr>
          <a:solidFill>
            <a:srgbClr val="FFFFFF"/>
          </a:solidFill>
          <a:ln/>
        </p:spPr>
      </p:sp>
      <p:sp>
        <p:nvSpPr>
          <p:cNvPr id="23555"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p:cNvSpPr>
          <p:nvPr>
            <p:ph type="sldImg"/>
          </p:nvPr>
        </p:nvSpPr>
        <p:spPr>
          <a:solidFill>
            <a:srgbClr val="FFFFFF"/>
          </a:solidFill>
          <a:ln/>
        </p:spPr>
      </p:sp>
      <p:sp>
        <p:nvSpPr>
          <p:cNvPr id="29699"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p:cNvSpPr>
          <p:nvPr>
            <p:ph type="sldImg"/>
          </p:nvPr>
        </p:nvSpPr>
        <p:spPr>
          <a:solidFill>
            <a:srgbClr val="FFFFFF"/>
          </a:solidFill>
          <a:ln/>
        </p:spPr>
      </p:sp>
      <p:sp>
        <p:nvSpPr>
          <p:cNvPr id="31747"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p:cNvSpPr>
          <p:nvPr>
            <p:ph type="sldImg"/>
          </p:nvPr>
        </p:nvSpPr>
        <p:spPr>
          <a:solidFill>
            <a:srgbClr val="FFFFFF"/>
          </a:solidFill>
          <a:ln/>
        </p:spPr>
      </p:sp>
      <p:sp>
        <p:nvSpPr>
          <p:cNvPr id="3584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p:cNvSpPr>
          <p:nvPr>
            <p:ph type="sldImg"/>
          </p:nvPr>
        </p:nvSpPr>
        <p:spPr>
          <a:solidFill>
            <a:srgbClr val="FFFFFF"/>
          </a:solidFill>
          <a:ln/>
        </p:spPr>
      </p:sp>
      <p:sp>
        <p:nvSpPr>
          <p:cNvPr id="37891"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p:cNvSpPr>
          <p:nvPr>
            <p:ph type="sldImg"/>
          </p:nvPr>
        </p:nvSpPr>
        <p:spPr>
          <a:solidFill>
            <a:srgbClr val="FFFFFF"/>
          </a:solidFill>
          <a:ln/>
        </p:spPr>
      </p:sp>
      <p:sp>
        <p:nvSpPr>
          <p:cNvPr id="39939"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p:cNvSpPr>
          <p:nvPr>
            <p:ph type="sldImg"/>
          </p:nvPr>
        </p:nvSpPr>
        <p:spPr>
          <a:solidFill>
            <a:srgbClr val="FFFFFF"/>
          </a:solidFill>
          <a:ln/>
        </p:spPr>
      </p:sp>
      <p:sp>
        <p:nvSpPr>
          <p:cNvPr id="41987"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pPr>
              <a:defRPr/>
            </a:pPr>
            <a:r>
              <a:rPr lang="en-US"/>
              <a:t>© Oscar Nierstrasz</a:t>
            </a:r>
            <a:endParaRPr lang="de-CH"/>
          </a:p>
        </p:txBody>
      </p:sp>
      <p:sp>
        <p:nvSpPr>
          <p:cNvPr id="5" name="Footer Placeholder 4"/>
          <p:cNvSpPr>
            <a:spLocks noGrp="1"/>
          </p:cNvSpPr>
          <p:nvPr>
            <p:ph type="ftr" sz="quarter" idx="11"/>
          </p:nvPr>
        </p:nvSpPr>
        <p:spPr/>
        <p:txBody>
          <a:bodyPr/>
          <a:lstStyle/>
          <a:p>
            <a:pPr>
              <a:defRPr/>
            </a:pPr>
            <a:r>
              <a:rPr lang="en-US"/>
              <a:t>LECTURE TITLE</a:t>
            </a:r>
            <a:endParaRPr lang="de-CH"/>
          </a:p>
        </p:txBody>
      </p:sp>
      <p:sp>
        <p:nvSpPr>
          <p:cNvPr id="6" name="Slide Number Placeholder 5"/>
          <p:cNvSpPr>
            <a:spLocks noGrp="1"/>
          </p:cNvSpPr>
          <p:nvPr>
            <p:ph type="sldNum" sz="quarter" idx="12"/>
          </p:nvPr>
        </p:nvSpPr>
        <p:spPr/>
        <p:txBody>
          <a:bodyPr/>
          <a:lstStyle/>
          <a:p>
            <a:pPr>
              <a:defRPr/>
            </a:pPr>
            <a:fld id="{38533932-3628-8E43-AD3D-73A03E358F7A}" type="slidenum">
              <a:rPr lang="de-CH" smtClean="0"/>
              <a:pPr>
                <a:defRPr/>
              </a:pPr>
              <a:t>‹#›</a:t>
            </a:fld>
            <a:endParaRPr lang="de-CH" sz="1400">
              <a:latin typeface="Times" pitchFamily="-105" charset="0"/>
            </a:endParaRPr>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11">
            <a:extLst>
              <a:ext uri="{FF2B5EF4-FFF2-40B4-BE49-F238E27FC236}">
                <a16:creationId xmlns:a16="http://schemas.microsoft.com/office/drawing/2014/main" id="{08A4DABD-6B3C-FDB4-5E23-1EF96C49DAFF}"/>
              </a:ext>
            </a:extLst>
          </p:cNvPr>
          <p:cNvSpPr>
            <a:spLocks noChangeArrowheads="1"/>
          </p:cNvSpPr>
          <p:nvPr userDrawn="1"/>
        </p:nvSpPr>
        <p:spPr bwMode="auto">
          <a:xfrm>
            <a:off x="0" y="1447800"/>
            <a:ext cx="7315200" cy="5029200"/>
          </a:xfrm>
          <a:prstGeom prst="rect">
            <a:avLst/>
          </a:prstGeom>
          <a:solidFill>
            <a:srgbClr val="9CBDDE"/>
          </a:solidFill>
          <a:ln w="9525">
            <a:noFill/>
            <a:miter lim="800000"/>
            <a:headEnd/>
            <a:tailEnd/>
          </a:ln>
          <a:effectLst/>
        </p:spPr>
        <p:txBody>
          <a:bodyPr wrap="none" anchor="ctr">
            <a:prstTxWarp prst="textNoShape">
              <a:avLst/>
            </a:prstTxWarp>
          </a:bodyPr>
          <a:lstStyle/>
          <a:p>
            <a:pPr algn="ctr">
              <a:defRPr/>
            </a:pPr>
            <a:endParaRPr lang="de-DE">
              <a:latin typeface="Times" pitchFamily="-105" charset="0"/>
            </a:endParaRPr>
          </a:p>
        </p:txBody>
      </p:sp>
    </p:spTree>
    <p:extLst>
      <p:ext uri="{BB962C8B-B14F-4D97-AF65-F5344CB8AC3E}">
        <p14:creationId xmlns:p14="http://schemas.microsoft.com/office/powerpoint/2010/main" val="3940438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 Oscar Nierstrasz</a:t>
            </a:r>
            <a:endParaRPr lang="de-CH"/>
          </a:p>
        </p:txBody>
      </p:sp>
      <p:sp>
        <p:nvSpPr>
          <p:cNvPr id="5" name="Footer Placeholder 4"/>
          <p:cNvSpPr>
            <a:spLocks noGrp="1"/>
          </p:cNvSpPr>
          <p:nvPr>
            <p:ph type="ftr" sz="quarter" idx="11"/>
          </p:nvPr>
        </p:nvSpPr>
        <p:spPr/>
        <p:txBody>
          <a:bodyPr/>
          <a:lstStyle/>
          <a:p>
            <a:pPr>
              <a:defRPr/>
            </a:pPr>
            <a:r>
              <a:rPr lang="en-US"/>
              <a:t>LECTURE TITLE</a:t>
            </a:r>
            <a:endParaRPr lang="de-CH"/>
          </a:p>
        </p:txBody>
      </p:sp>
      <p:sp>
        <p:nvSpPr>
          <p:cNvPr id="6" name="Slide Number Placeholder 5"/>
          <p:cNvSpPr>
            <a:spLocks noGrp="1"/>
          </p:cNvSpPr>
          <p:nvPr>
            <p:ph type="sldNum" sz="quarter" idx="12"/>
          </p:nvPr>
        </p:nvSpPr>
        <p:spPr/>
        <p:txBody>
          <a:bodyPr/>
          <a:lstStyle/>
          <a:p>
            <a:pPr>
              <a:defRPr/>
            </a:pPr>
            <a:fld id="{D1B34445-9BA9-C547-BC75-DA7873E91EB8}" type="slidenum">
              <a:rPr lang="de-CH" smtClean="0"/>
              <a:pPr>
                <a:defRPr/>
              </a:pPr>
              <a:t>‹#›</a:t>
            </a:fld>
            <a:endParaRPr lang="de-CH" sz="1400">
              <a:solidFill>
                <a:srgbClr val="7E7E7E"/>
              </a:solidFill>
              <a:latin typeface="Times" pitchFamily="-105" charset="0"/>
            </a:endParaRPr>
          </a:p>
        </p:txBody>
      </p:sp>
    </p:spTree>
    <p:extLst>
      <p:ext uri="{BB962C8B-B14F-4D97-AF65-F5344CB8AC3E}">
        <p14:creationId xmlns:p14="http://schemas.microsoft.com/office/powerpoint/2010/main" val="2607090325"/>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 Oscar Nierstrasz</a:t>
            </a:r>
            <a:endParaRPr lang="de-CH"/>
          </a:p>
        </p:txBody>
      </p:sp>
      <p:sp>
        <p:nvSpPr>
          <p:cNvPr id="5" name="Footer Placeholder 4"/>
          <p:cNvSpPr>
            <a:spLocks noGrp="1"/>
          </p:cNvSpPr>
          <p:nvPr>
            <p:ph type="ftr" sz="quarter" idx="11"/>
          </p:nvPr>
        </p:nvSpPr>
        <p:spPr/>
        <p:txBody>
          <a:bodyPr/>
          <a:lstStyle/>
          <a:p>
            <a:pPr>
              <a:defRPr/>
            </a:pPr>
            <a:r>
              <a:rPr lang="en-US"/>
              <a:t>LECTURE TITLE</a:t>
            </a:r>
            <a:endParaRPr lang="de-CH"/>
          </a:p>
        </p:txBody>
      </p:sp>
      <p:sp>
        <p:nvSpPr>
          <p:cNvPr id="6" name="Slide Number Placeholder 5"/>
          <p:cNvSpPr>
            <a:spLocks noGrp="1"/>
          </p:cNvSpPr>
          <p:nvPr>
            <p:ph type="sldNum" sz="quarter" idx="12"/>
          </p:nvPr>
        </p:nvSpPr>
        <p:spPr/>
        <p:txBody>
          <a:bodyPr/>
          <a:lstStyle/>
          <a:p>
            <a:pPr>
              <a:defRPr/>
            </a:pPr>
            <a:fld id="{D1B34445-9BA9-C547-BC75-DA7873E91EB8}" type="slidenum">
              <a:rPr lang="de-CH" smtClean="0"/>
              <a:pPr>
                <a:defRPr/>
              </a:pPr>
              <a:t>‹#›</a:t>
            </a:fld>
            <a:endParaRPr lang="de-CH" sz="1400">
              <a:solidFill>
                <a:srgbClr val="7E7E7E"/>
              </a:solidFill>
              <a:latin typeface="Times" pitchFamily="-105" charset="0"/>
            </a:endParaRPr>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046204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9750" y="647700"/>
            <a:ext cx="6621463" cy="817563"/>
          </a:xfrm>
        </p:spPr>
        <p:txBody>
          <a:bodyPr/>
          <a:lstStyle/>
          <a:p>
            <a:r>
              <a:rPr lang="en-US"/>
              <a:t>Click to edit Master title style</a:t>
            </a:r>
          </a:p>
        </p:txBody>
      </p:sp>
      <p:sp>
        <p:nvSpPr>
          <p:cNvPr id="3" name="Table Placeholder 2"/>
          <p:cNvSpPr>
            <a:spLocks noGrp="1"/>
          </p:cNvSpPr>
          <p:nvPr>
            <p:ph type="tbl" idx="1"/>
          </p:nvPr>
        </p:nvSpPr>
        <p:spPr>
          <a:xfrm>
            <a:off x="539750" y="1654175"/>
            <a:ext cx="8061325" cy="4498975"/>
          </a:xfrm>
        </p:spPr>
        <p:txBody>
          <a:bodyPr/>
          <a:lstStyle/>
          <a:p>
            <a:pPr lvl="0"/>
            <a:endParaRPr lang="en-US" noProof="0"/>
          </a:p>
        </p:txBody>
      </p:sp>
      <p:sp>
        <p:nvSpPr>
          <p:cNvPr id="4" name="Rectangle 6"/>
          <p:cNvSpPr>
            <a:spLocks noGrp="1" noChangeArrowheads="1"/>
          </p:cNvSpPr>
          <p:nvPr>
            <p:ph type="dt" sz="half" idx="10"/>
          </p:nvPr>
        </p:nvSpPr>
        <p:spPr/>
        <p:txBody>
          <a:bodyPr/>
          <a:lstStyle>
            <a:lvl1pPr>
              <a:defRPr/>
            </a:lvl1pPr>
          </a:lstStyle>
          <a:p>
            <a:pPr>
              <a:defRPr/>
            </a:pPr>
            <a:r>
              <a:rPr lang="de-CH"/>
              <a:t>© Oscar Nierstrasz</a:t>
            </a:r>
          </a:p>
        </p:txBody>
      </p:sp>
      <p:sp>
        <p:nvSpPr>
          <p:cNvPr id="5" name="Rectangle 7"/>
          <p:cNvSpPr>
            <a:spLocks noGrp="1" noChangeArrowheads="1"/>
          </p:cNvSpPr>
          <p:nvPr>
            <p:ph type="ftr" sz="quarter" idx="11"/>
          </p:nvPr>
        </p:nvSpPr>
        <p:spPr/>
        <p:txBody>
          <a:bodyPr/>
          <a:lstStyle>
            <a:lvl1pPr>
              <a:defRPr/>
            </a:lvl1pPr>
          </a:lstStyle>
          <a:p>
            <a:pPr>
              <a:defRPr/>
            </a:pPr>
            <a:r>
              <a:rPr lang="de-CH"/>
              <a:t>ESE — User Interface Design</a:t>
            </a:r>
          </a:p>
        </p:txBody>
      </p:sp>
      <p:sp>
        <p:nvSpPr>
          <p:cNvPr id="6" name="Rectangle 8"/>
          <p:cNvSpPr>
            <a:spLocks noGrp="1" noChangeArrowheads="1"/>
          </p:cNvSpPr>
          <p:nvPr>
            <p:ph type="sldNum" sz="quarter" idx="12"/>
          </p:nvPr>
        </p:nvSpPr>
        <p:spPr/>
        <p:txBody>
          <a:bodyPr/>
          <a:lstStyle>
            <a:lvl1pPr>
              <a:defRPr/>
            </a:lvl1pPr>
          </a:lstStyle>
          <a:p>
            <a:pPr>
              <a:defRPr/>
            </a:pPr>
            <a:r>
              <a:rPr lang="de-CH"/>
              <a:t>ESE 8.</a:t>
            </a:r>
            <a:fld id="{526E8173-B6F3-6441-931B-3134F3DF8A1E}" type="slidenum">
              <a:rPr lang="de-CH"/>
              <a:pPr>
                <a:defRPr/>
              </a:pPr>
              <a:t>‹#›</a:t>
            </a:fld>
            <a:endParaRPr lang="de-CH" sz="1400">
              <a:solidFill>
                <a:srgbClr val="7E7E7E"/>
              </a:solidFill>
              <a:latin typeface="Times" pitchFamily="-105" charset="0"/>
            </a:endParaRPr>
          </a:p>
        </p:txBody>
      </p:sp>
    </p:spTree>
    <p:extLst>
      <p:ext uri="{BB962C8B-B14F-4D97-AF65-F5344CB8AC3E}">
        <p14:creationId xmlns:p14="http://schemas.microsoft.com/office/powerpoint/2010/main" val="151286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 Oscar Nierstrasz</a:t>
            </a:r>
            <a:endParaRPr lang="de-CH"/>
          </a:p>
        </p:txBody>
      </p:sp>
      <p:sp>
        <p:nvSpPr>
          <p:cNvPr id="5" name="Footer Placeholder 4"/>
          <p:cNvSpPr>
            <a:spLocks noGrp="1"/>
          </p:cNvSpPr>
          <p:nvPr>
            <p:ph type="ftr" sz="quarter" idx="11"/>
          </p:nvPr>
        </p:nvSpPr>
        <p:spPr/>
        <p:txBody>
          <a:bodyPr/>
          <a:lstStyle/>
          <a:p>
            <a:pPr>
              <a:defRPr/>
            </a:pPr>
            <a:r>
              <a:rPr lang="en-US"/>
              <a:t>LECTURE TITLE</a:t>
            </a:r>
            <a:endParaRPr lang="de-CH"/>
          </a:p>
        </p:txBody>
      </p:sp>
      <p:sp>
        <p:nvSpPr>
          <p:cNvPr id="6" name="Slide Number Placeholder 5"/>
          <p:cNvSpPr>
            <a:spLocks noGrp="1"/>
          </p:cNvSpPr>
          <p:nvPr>
            <p:ph type="sldNum" sz="quarter" idx="12"/>
          </p:nvPr>
        </p:nvSpPr>
        <p:spPr/>
        <p:txBody>
          <a:bodyPr/>
          <a:lstStyle/>
          <a:p>
            <a:pPr>
              <a:defRPr/>
            </a:pPr>
            <a:fld id="{D1FCF386-E817-A842-BE64-E03696B44EAB}" type="slidenum">
              <a:rPr lang="de-CH" smtClean="0"/>
              <a:pPr>
                <a:defRPr/>
              </a:pPr>
              <a:t>‹#›</a:t>
            </a:fld>
            <a:endParaRPr lang="de-CH" sz="1400">
              <a:solidFill>
                <a:srgbClr val="7E7E7E"/>
              </a:solidFill>
              <a:latin typeface="Times" pitchFamily="-105" charset="0"/>
            </a:endParaRPr>
          </a:p>
        </p:txBody>
      </p:sp>
    </p:spTree>
    <p:extLst>
      <p:ext uri="{BB962C8B-B14F-4D97-AF65-F5344CB8AC3E}">
        <p14:creationId xmlns:p14="http://schemas.microsoft.com/office/powerpoint/2010/main" val="1676765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a:t>© Oscar Nierstrasz</a:t>
            </a:r>
            <a:endParaRPr lang="de-CH"/>
          </a:p>
        </p:txBody>
      </p:sp>
      <p:sp>
        <p:nvSpPr>
          <p:cNvPr id="5" name="Footer Placeholder 4"/>
          <p:cNvSpPr>
            <a:spLocks noGrp="1"/>
          </p:cNvSpPr>
          <p:nvPr>
            <p:ph type="ftr" sz="quarter" idx="11"/>
          </p:nvPr>
        </p:nvSpPr>
        <p:spPr/>
        <p:txBody>
          <a:bodyPr/>
          <a:lstStyle/>
          <a:p>
            <a:pPr>
              <a:defRPr/>
            </a:pPr>
            <a:r>
              <a:rPr lang="en-US"/>
              <a:t>LECTURE TITLE</a:t>
            </a:r>
            <a:endParaRPr lang="de-CH"/>
          </a:p>
        </p:txBody>
      </p:sp>
      <p:sp>
        <p:nvSpPr>
          <p:cNvPr id="6" name="Slide Number Placeholder 5"/>
          <p:cNvSpPr>
            <a:spLocks noGrp="1"/>
          </p:cNvSpPr>
          <p:nvPr>
            <p:ph type="sldNum" sz="quarter" idx="12"/>
          </p:nvPr>
        </p:nvSpPr>
        <p:spPr/>
        <p:txBody>
          <a:bodyPr/>
          <a:lstStyle/>
          <a:p>
            <a:pPr>
              <a:defRPr/>
            </a:pPr>
            <a:fld id="{D1B34445-9BA9-C547-BC75-DA7873E91EB8}" type="slidenum">
              <a:rPr lang="de-CH" smtClean="0"/>
              <a:pPr>
                <a:defRPr/>
              </a:pPr>
              <a:t>‹#›</a:t>
            </a:fld>
            <a:endParaRPr lang="de-CH" sz="1400">
              <a:solidFill>
                <a:srgbClr val="7E7E7E"/>
              </a:solidFill>
              <a:latin typeface="Times" pitchFamily="-105" charset="0"/>
            </a:endParaRPr>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1312163"/>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US"/>
              <a:t>© Oscar Nierstrasz</a:t>
            </a:r>
            <a:endParaRPr lang="de-CH"/>
          </a:p>
        </p:txBody>
      </p:sp>
      <p:sp>
        <p:nvSpPr>
          <p:cNvPr id="6" name="Footer Placeholder 5"/>
          <p:cNvSpPr>
            <a:spLocks noGrp="1"/>
          </p:cNvSpPr>
          <p:nvPr>
            <p:ph type="ftr" sz="quarter" idx="11"/>
          </p:nvPr>
        </p:nvSpPr>
        <p:spPr/>
        <p:txBody>
          <a:bodyPr/>
          <a:lstStyle/>
          <a:p>
            <a:pPr>
              <a:defRPr/>
            </a:pPr>
            <a:r>
              <a:rPr lang="en-US"/>
              <a:t>LECTURE TITLE</a:t>
            </a:r>
            <a:endParaRPr lang="de-CH"/>
          </a:p>
        </p:txBody>
      </p:sp>
      <p:sp>
        <p:nvSpPr>
          <p:cNvPr id="7" name="Slide Number Placeholder 6"/>
          <p:cNvSpPr>
            <a:spLocks noGrp="1"/>
          </p:cNvSpPr>
          <p:nvPr>
            <p:ph type="sldNum" sz="quarter" idx="12"/>
          </p:nvPr>
        </p:nvSpPr>
        <p:spPr/>
        <p:txBody>
          <a:bodyPr/>
          <a:lstStyle/>
          <a:p>
            <a:pPr>
              <a:defRPr/>
            </a:pPr>
            <a:fld id="{1E527B29-C3C5-854D-BF6E-F6740848B67A}" type="slidenum">
              <a:rPr lang="de-CH" smtClean="0"/>
              <a:pPr>
                <a:defRPr/>
              </a:pPr>
              <a:t>‹#›</a:t>
            </a:fld>
            <a:endParaRPr lang="de-CH" sz="1400">
              <a:solidFill>
                <a:srgbClr val="7E7E7E"/>
              </a:solidFill>
              <a:latin typeface="Times" pitchFamily="-105" charset="0"/>
            </a:endParaRPr>
          </a:p>
        </p:txBody>
      </p:sp>
    </p:spTree>
    <p:extLst>
      <p:ext uri="{BB962C8B-B14F-4D97-AF65-F5344CB8AC3E}">
        <p14:creationId xmlns:p14="http://schemas.microsoft.com/office/powerpoint/2010/main" val="2271276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US"/>
              <a:t>© Oscar Nierstrasz</a:t>
            </a:r>
            <a:endParaRPr lang="de-CH"/>
          </a:p>
        </p:txBody>
      </p:sp>
      <p:sp>
        <p:nvSpPr>
          <p:cNvPr id="8" name="Footer Placeholder 7"/>
          <p:cNvSpPr>
            <a:spLocks noGrp="1"/>
          </p:cNvSpPr>
          <p:nvPr>
            <p:ph type="ftr" sz="quarter" idx="11"/>
          </p:nvPr>
        </p:nvSpPr>
        <p:spPr/>
        <p:txBody>
          <a:bodyPr/>
          <a:lstStyle/>
          <a:p>
            <a:pPr>
              <a:defRPr/>
            </a:pPr>
            <a:r>
              <a:rPr lang="en-US"/>
              <a:t>LECTURE TITLE</a:t>
            </a:r>
            <a:endParaRPr lang="de-CH"/>
          </a:p>
        </p:txBody>
      </p:sp>
      <p:sp>
        <p:nvSpPr>
          <p:cNvPr id="9" name="Slide Number Placeholder 8"/>
          <p:cNvSpPr>
            <a:spLocks noGrp="1"/>
          </p:cNvSpPr>
          <p:nvPr>
            <p:ph type="sldNum" sz="quarter" idx="12"/>
          </p:nvPr>
        </p:nvSpPr>
        <p:spPr/>
        <p:txBody>
          <a:bodyPr/>
          <a:lstStyle/>
          <a:p>
            <a:pPr>
              <a:defRPr/>
            </a:pPr>
            <a:fld id="{D1B34445-9BA9-C547-BC75-DA7873E91EB8}" type="slidenum">
              <a:rPr lang="de-CH" smtClean="0"/>
              <a:pPr>
                <a:defRPr/>
              </a:pPr>
              <a:t>‹#›</a:t>
            </a:fld>
            <a:endParaRPr lang="de-CH" sz="1400">
              <a:solidFill>
                <a:srgbClr val="7E7E7E"/>
              </a:solidFill>
              <a:latin typeface="Times" pitchFamily="-105" charset="0"/>
            </a:endParaRPr>
          </a:p>
        </p:txBody>
      </p:sp>
    </p:spTree>
    <p:extLst>
      <p:ext uri="{BB962C8B-B14F-4D97-AF65-F5344CB8AC3E}">
        <p14:creationId xmlns:p14="http://schemas.microsoft.com/office/powerpoint/2010/main" val="734644503"/>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r>
              <a:rPr lang="en-US"/>
              <a:t>© Oscar Nierstrasz</a:t>
            </a:r>
            <a:endParaRPr lang="de-CH"/>
          </a:p>
        </p:txBody>
      </p:sp>
      <p:sp>
        <p:nvSpPr>
          <p:cNvPr id="4" name="Footer Placeholder 3"/>
          <p:cNvSpPr>
            <a:spLocks noGrp="1"/>
          </p:cNvSpPr>
          <p:nvPr>
            <p:ph type="ftr" sz="quarter" idx="11"/>
          </p:nvPr>
        </p:nvSpPr>
        <p:spPr/>
        <p:txBody>
          <a:bodyPr/>
          <a:lstStyle/>
          <a:p>
            <a:pPr>
              <a:defRPr/>
            </a:pPr>
            <a:r>
              <a:rPr lang="en-US"/>
              <a:t>LECTURE TITLE</a:t>
            </a:r>
            <a:endParaRPr lang="de-CH"/>
          </a:p>
        </p:txBody>
      </p:sp>
      <p:sp>
        <p:nvSpPr>
          <p:cNvPr id="5" name="Slide Number Placeholder 4"/>
          <p:cNvSpPr>
            <a:spLocks noGrp="1"/>
          </p:cNvSpPr>
          <p:nvPr>
            <p:ph type="sldNum" sz="quarter" idx="12"/>
          </p:nvPr>
        </p:nvSpPr>
        <p:spPr/>
        <p:txBody>
          <a:bodyPr/>
          <a:lstStyle/>
          <a:p>
            <a:pPr>
              <a:defRPr/>
            </a:pPr>
            <a:fld id="{9187DB16-ED1B-3140-906E-AC482FF3A0FE}" type="slidenum">
              <a:rPr lang="de-CH" smtClean="0"/>
              <a:pPr>
                <a:defRPr/>
              </a:pPr>
              <a:t>‹#›</a:t>
            </a:fld>
            <a:endParaRPr lang="de-CH" sz="1400">
              <a:solidFill>
                <a:srgbClr val="7E7E7E"/>
              </a:solidFill>
              <a:latin typeface="Times" pitchFamily="-105" charset="0"/>
            </a:endParaRPr>
          </a:p>
        </p:txBody>
      </p:sp>
    </p:spTree>
    <p:extLst>
      <p:ext uri="{BB962C8B-B14F-4D97-AF65-F5344CB8AC3E}">
        <p14:creationId xmlns:p14="http://schemas.microsoft.com/office/powerpoint/2010/main" val="2772125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 Oscar Nierstrasz</a:t>
            </a:r>
            <a:endParaRPr lang="de-CH"/>
          </a:p>
        </p:txBody>
      </p:sp>
      <p:sp>
        <p:nvSpPr>
          <p:cNvPr id="3" name="Footer Placeholder 2"/>
          <p:cNvSpPr>
            <a:spLocks noGrp="1"/>
          </p:cNvSpPr>
          <p:nvPr>
            <p:ph type="ftr" sz="quarter" idx="11"/>
          </p:nvPr>
        </p:nvSpPr>
        <p:spPr/>
        <p:txBody>
          <a:bodyPr/>
          <a:lstStyle/>
          <a:p>
            <a:pPr>
              <a:defRPr/>
            </a:pPr>
            <a:r>
              <a:rPr lang="en-US"/>
              <a:t>LECTURE TITLE</a:t>
            </a:r>
            <a:endParaRPr lang="de-CH"/>
          </a:p>
        </p:txBody>
      </p:sp>
      <p:sp>
        <p:nvSpPr>
          <p:cNvPr id="4" name="Slide Number Placeholder 3"/>
          <p:cNvSpPr>
            <a:spLocks noGrp="1"/>
          </p:cNvSpPr>
          <p:nvPr>
            <p:ph type="sldNum" sz="quarter" idx="12"/>
          </p:nvPr>
        </p:nvSpPr>
        <p:spPr/>
        <p:txBody>
          <a:bodyPr/>
          <a:lstStyle/>
          <a:p>
            <a:pPr>
              <a:defRPr/>
            </a:pPr>
            <a:fld id="{203D7787-47F3-E048-939F-07982F40A5EB}" type="slidenum">
              <a:rPr lang="de-CH" smtClean="0"/>
              <a:pPr>
                <a:defRPr/>
              </a:pPr>
              <a:t>‹#›</a:t>
            </a:fld>
            <a:endParaRPr lang="de-CH" sz="1400">
              <a:solidFill>
                <a:srgbClr val="7E7E7E"/>
              </a:solidFill>
              <a:latin typeface="Times" pitchFamily="-105" charset="0"/>
            </a:endParaRPr>
          </a:p>
        </p:txBody>
      </p:sp>
    </p:spTree>
    <p:extLst>
      <p:ext uri="{BB962C8B-B14F-4D97-AF65-F5344CB8AC3E}">
        <p14:creationId xmlns:p14="http://schemas.microsoft.com/office/powerpoint/2010/main" val="3155907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 Oscar Nierstrasz</a:t>
            </a:r>
            <a:endParaRPr lang="de-CH"/>
          </a:p>
        </p:txBody>
      </p:sp>
      <p:sp>
        <p:nvSpPr>
          <p:cNvPr id="6" name="Footer Placeholder 5"/>
          <p:cNvSpPr>
            <a:spLocks noGrp="1"/>
          </p:cNvSpPr>
          <p:nvPr>
            <p:ph type="ftr" sz="quarter" idx="11"/>
          </p:nvPr>
        </p:nvSpPr>
        <p:spPr/>
        <p:txBody>
          <a:bodyPr/>
          <a:lstStyle/>
          <a:p>
            <a:pPr>
              <a:defRPr/>
            </a:pPr>
            <a:r>
              <a:rPr lang="en-US"/>
              <a:t>LECTURE TITLE</a:t>
            </a:r>
            <a:endParaRPr lang="de-CH"/>
          </a:p>
        </p:txBody>
      </p:sp>
      <p:sp>
        <p:nvSpPr>
          <p:cNvPr id="7" name="Slide Number Placeholder 6"/>
          <p:cNvSpPr>
            <a:spLocks noGrp="1"/>
          </p:cNvSpPr>
          <p:nvPr>
            <p:ph type="sldNum" sz="quarter" idx="12"/>
          </p:nvPr>
        </p:nvSpPr>
        <p:spPr/>
        <p:txBody>
          <a:bodyPr/>
          <a:lstStyle/>
          <a:p>
            <a:pPr>
              <a:defRPr/>
            </a:pPr>
            <a:fld id="{D1B34445-9BA9-C547-BC75-DA7873E91EB8}" type="slidenum">
              <a:rPr lang="de-CH" smtClean="0"/>
              <a:pPr>
                <a:defRPr/>
              </a:pPr>
              <a:t>‹#›</a:t>
            </a:fld>
            <a:endParaRPr lang="de-CH" sz="1400">
              <a:solidFill>
                <a:srgbClr val="7E7E7E"/>
              </a:solidFill>
              <a:latin typeface="Times" pitchFamily="-105" charset="0"/>
            </a:endParaRPr>
          </a:p>
        </p:txBody>
      </p:sp>
    </p:spTree>
    <p:extLst>
      <p:ext uri="{BB962C8B-B14F-4D97-AF65-F5344CB8AC3E}">
        <p14:creationId xmlns:p14="http://schemas.microsoft.com/office/powerpoint/2010/main" val="1135567304"/>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 Oscar Nierstrasz</a:t>
            </a:r>
            <a:endParaRPr lang="de-CH"/>
          </a:p>
        </p:txBody>
      </p:sp>
      <p:sp>
        <p:nvSpPr>
          <p:cNvPr id="6" name="Footer Placeholder 5"/>
          <p:cNvSpPr>
            <a:spLocks noGrp="1"/>
          </p:cNvSpPr>
          <p:nvPr>
            <p:ph type="ftr" sz="quarter" idx="11"/>
          </p:nvPr>
        </p:nvSpPr>
        <p:spPr/>
        <p:txBody>
          <a:bodyPr/>
          <a:lstStyle/>
          <a:p>
            <a:pPr>
              <a:defRPr/>
            </a:pPr>
            <a:r>
              <a:rPr lang="en-US"/>
              <a:t>LECTURE TITLE</a:t>
            </a:r>
            <a:endParaRPr lang="de-CH"/>
          </a:p>
        </p:txBody>
      </p:sp>
      <p:sp>
        <p:nvSpPr>
          <p:cNvPr id="7" name="Slide Number Placeholder 6"/>
          <p:cNvSpPr>
            <a:spLocks noGrp="1"/>
          </p:cNvSpPr>
          <p:nvPr>
            <p:ph type="sldNum" sz="quarter" idx="12"/>
          </p:nvPr>
        </p:nvSpPr>
        <p:spPr/>
        <p:txBody>
          <a:bodyPr/>
          <a:lstStyle/>
          <a:p>
            <a:pPr>
              <a:defRPr/>
            </a:pPr>
            <a:fld id="{D1B34445-9BA9-C547-BC75-DA7873E91EB8}" type="slidenum">
              <a:rPr lang="de-CH" smtClean="0"/>
              <a:pPr>
                <a:defRPr/>
              </a:pPr>
              <a:t>‹#›</a:t>
            </a:fld>
            <a:endParaRPr lang="de-CH" sz="1400">
              <a:solidFill>
                <a:srgbClr val="7E7E7E"/>
              </a:solidFill>
              <a:latin typeface="Times" pitchFamily="-105" charset="0"/>
            </a:endParaRPr>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0530833"/>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a:defRPr/>
            </a:pPr>
            <a:r>
              <a:rPr lang="en-US"/>
              <a:t>© Oscar Nierstrasz</a:t>
            </a:r>
            <a:endParaRPr lang="de-CH"/>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a:defRPr/>
            </a:pPr>
            <a:r>
              <a:rPr lang="en-US"/>
              <a:t>LECTURE TITLE</a:t>
            </a:r>
            <a:endParaRPr lang="de-CH"/>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a:defRPr/>
            </a:pPr>
            <a:fld id="{D1B34445-9BA9-C547-BC75-DA7873E91EB8}" type="slidenum">
              <a:rPr lang="de-CH" smtClean="0"/>
              <a:pPr>
                <a:defRPr/>
              </a:pPr>
              <a:t>‹#›</a:t>
            </a:fld>
            <a:endParaRPr lang="de-CH" sz="1400">
              <a:solidFill>
                <a:srgbClr val="7E7E7E"/>
              </a:solidFill>
              <a:latin typeface="Times" pitchFamily="-105" charset="0"/>
            </a:endParaRPr>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Rectangle 10">
            <a:extLst>
              <a:ext uri="{FF2B5EF4-FFF2-40B4-BE49-F238E27FC236}">
                <a16:creationId xmlns:a16="http://schemas.microsoft.com/office/drawing/2014/main" id="{50A39728-80D4-7FE4-29CE-010C022F347A}"/>
              </a:ext>
            </a:extLst>
          </p:cNvPr>
          <p:cNvSpPr>
            <a:spLocks noChangeArrowheads="1"/>
          </p:cNvSpPr>
          <p:nvPr userDrawn="1"/>
        </p:nvSpPr>
        <p:spPr bwMode="auto">
          <a:xfrm>
            <a:off x="0" y="0"/>
            <a:ext cx="9144000" cy="1447800"/>
          </a:xfrm>
          <a:prstGeom prst="rect">
            <a:avLst/>
          </a:prstGeom>
          <a:solidFill>
            <a:srgbClr val="E1EBF5"/>
          </a:solidFill>
          <a:ln w="9525">
            <a:noFill/>
            <a:miter lim="800000"/>
            <a:headEnd/>
            <a:tailEnd/>
          </a:ln>
          <a:effectLst/>
        </p:spPr>
        <p:txBody>
          <a:bodyPr wrap="none" anchor="ctr">
            <a:prstTxWarp prst="textNoShape">
              <a:avLst/>
            </a:prstTxWarp>
          </a:bodyPr>
          <a:lstStyle/>
          <a:p>
            <a:pPr>
              <a:defRPr/>
            </a:pPr>
            <a:endParaRPr lang="en-US">
              <a:latin typeface="Helvetica" pitchFamily="-105" charset="0"/>
            </a:endParaRPr>
          </a:p>
        </p:txBody>
      </p:sp>
    </p:spTree>
    <p:extLst>
      <p:ext uri="{BB962C8B-B14F-4D97-AF65-F5344CB8AC3E}">
        <p14:creationId xmlns:p14="http://schemas.microsoft.com/office/powerpoint/2010/main" val="122940788"/>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Lst>
  <p:hf hdr="0"/>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EBD8B8-0033-080D-9A19-72E48C796F75}"/>
              </a:ext>
            </a:extLst>
          </p:cNvPr>
          <p:cNvSpPr>
            <a:spLocks noGrp="1"/>
          </p:cNvSpPr>
          <p:nvPr>
            <p:ph type="title"/>
          </p:nvPr>
        </p:nvSpPr>
        <p:spPr/>
        <p:txBody>
          <a:bodyPr/>
          <a:lstStyle/>
          <a:p>
            <a:r>
              <a:rPr lang="en-US" dirty="0"/>
              <a:t>Interface Model</a:t>
            </a:r>
          </a:p>
        </p:txBody>
      </p:sp>
      <p:sp>
        <p:nvSpPr>
          <p:cNvPr id="8" name="Text Placeholder 7">
            <a:extLst>
              <a:ext uri="{FF2B5EF4-FFF2-40B4-BE49-F238E27FC236}">
                <a16:creationId xmlns:a16="http://schemas.microsoft.com/office/drawing/2014/main" id="{4F3A89AD-2664-9757-BFF4-3CC14B636FE1}"/>
              </a:ext>
            </a:extLst>
          </p:cNvPr>
          <p:cNvSpPr>
            <a:spLocks noGrp="1"/>
          </p:cNvSpPr>
          <p:nvPr>
            <p:ph type="body" idx="1"/>
          </p:nvPr>
        </p:nvSpPr>
        <p:spPr/>
        <p:txBody>
          <a:bodyPr/>
          <a:lstStyle/>
          <a:p>
            <a:r>
              <a:rPr lang="en-US" dirty="0"/>
              <a:t>M Yousuf Bin Azhar</a:t>
            </a:r>
          </a:p>
          <a:p>
            <a:r>
              <a:rPr lang="en-US"/>
              <a:t>Software Engineering – L2</a:t>
            </a:r>
          </a:p>
        </p:txBody>
      </p:sp>
    </p:spTree>
    <p:extLst>
      <p:ext uri="{BB962C8B-B14F-4D97-AF65-F5344CB8AC3E}">
        <p14:creationId xmlns:p14="http://schemas.microsoft.com/office/powerpoint/2010/main" val="1004275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xamples of Bad Website Design: NYU">
            <a:extLst>
              <a:ext uri="{FF2B5EF4-FFF2-40B4-BE49-F238E27FC236}">
                <a16:creationId xmlns:a16="http://schemas.microsoft.com/office/drawing/2014/main" id="{3EA5E55F-8523-93E9-293F-D2176DA1B2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23" y="1376772"/>
            <a:ext cx="9074477" cy="410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215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Examples of Bad Website Design: University of Louisiana">
            <a:extLst>
              <a:ext uri="{FF2B5EF4-FFF2-40B4-BE49-F238E27FC236}">
                <a16:creationId xmlns:a16="http://schemas.microsoft.com/office/drawing/2014/main" id="{EAAD908E-87C3-0F73-E476-2D518E9CD2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7700"/>
            <a:ext cx="9144000" cy="5561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503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Examples of Bad Website Design: Hacker News">
            <a:extLst>
              <a:ext uri="{FF2B5EF4-FFF2-40B4-BE49-F238E27FC236}">
                <a16:creationId xmlns:a16="http://schemas.microsoft.com/office/drawing/2014/main" id="{601FB554-131A-4DD0-AAC0-F1CCE0ACE4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442913"/>
            <a:ext cx="6191250" cy="59721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1874C47-969A-7EEF-B935-15EE48E83629}"/>
              </a:ext>
            </a:extLst>
          </p:cNvPr>
          <p:cNvSpPr txBox="1"/>
          <p:nvPr/>
        </p:nvSpPr>
        <p:spPr>
          <a:xfrm>
            <a:off x="3635896" y="6360658"/>
            <a:ext cx="6030416" cy="369332"/>
          </a:xfrm>
          <a:prstGeom prst="rect">
            <a:avLst/>
          </a:prstGeom>
          <a:noFill/>
        </p:spPr>
        <p:txBody>
          <a:bodyPr wrap="square">
            <a:spAutoFit/>
          </a:bodyPr>
          <a:lstStyle/>
          <a:p>
            <a:r>
              <a:rPr lang="en-US" dirty="0"/>
              <a:t>https://blog.hubspot.com/website/bad-vs-good-design</a:t>
            </a:r>
          </a:p>
        </p:txBody>
      </p:sp>
    </p:spTree>
    <p:extLst>
      <p:ext uri="{BB962C8B-B14F-4D97-AF65-F5344CB8AC3E}">
        <p14:creationId xmlns:p14="http://schemas.microsoft.com/office/powerpoint/2010/main" val="4070320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10 Irresistible Examples of Web Design Best Practices for 2022 - Wild Souls">
            <a:extLst>
              <a:ext uri="{FF2B5EF4-FFF2-40B4-BE49-F238E27FC236}">
                <a16:creationId xmlns:a16="http://schemas.microsoft.com/office/drawing/2014/main" id="{A4E1DEBB-CFAD-1B3A-614D-BABEB3E6E1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713" t="26722" r="17713" b="12721"/>
          <a:stretch/>
        </p:blipFill>
        <p:spPr bwMode="auto">
          <a:xfrm>
            <a:off x="96426" y="404664"/>
            <a:ext cx="9084086" cy="576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476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10 Irresistible Examples of Web Design Best Practices for 2022 - Potion">
            <a:extLst>
              <a:ext uri="{FF2B5EF4-FFF2-40B4-BE49-F238E27FC236}">
                <a16:creationId xmlns:a16="http://schemas.microsoft.com/office/drawing/2014/main" id="{33892491-BAD3-C173-937D-18ECF25942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139" t="25557" r="16926" b="11557"/>
          <a:stretch/>
        </p:blipFill>
        <p:spPr bwMode="auto">
          <a:xfrm>
            <a:off x="30922" y="246936"/>
            <a:ext cx="8933565" cy="567544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E8E9444-379F-6884-2C8D-E73796241E08}"/>
              </a:ext>
            </a:extLst>
          </p:cNvPr>
          <p:cNvSpPr txBox="1"/>
          <p:nvPr/>
        </p:nvSpPr>
        <p:spPr>
          <a:xfrm>
            <a:off x="1475656" y="6093296"/>
            <a:ext cx="7092280" cy="646331"/>
          </a:xfrm>
          <a:prstGeom prst="rect">
            <a:avLst/>
          </a:prstGeom>
          <a:noFill/>
        </p:spPr>
        <p:txBody>
          <a:bodyPr wrap="square">
            <a:spAutoFit/>
          </a:bodyPr>
          <a:lstStyle/>
          <a:p>
            <a:r>
              <a:rPr lang="en-US" dirty="0"/>
              <a:t>https://www.ideamotive.co/blog/irresistible-examples-of-web-design-best-practices</a:t>
            </a:r>
          </a:p>
        </p:txBody>
      </p:sp>
    </p:spTree>
    <p:extLst>
      <p:ext uri="{BB962C8B-B14F-4D97-AF65-F5344CB8AC3E}">
        <p14:creationId xmlns:p14="http://schemas.microsoft.com/office/powerpoint/2010/main" val="4024228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21" name="Rectangle 2"/>
          <p:cNvSpPr>
            <a:spLocks noGrp="1" noChangeArrowheads="1"/>
          </p:cNvSpPr>
          <p:nvPr>
            <p:ph type="title"/>
          </p:nvPr>
        </p:nvSpPr>
        <p:spPr/>
        <p:txBody>
          <a:bodyPr/>
          <a:lstStyle/>
          <a:p>
            <a:pPr eaLnBrk="1" hangingPunct="1"/>
            <a:r>
              <a:rPr lang="en-US"/>
              <a:t>GUI Characteristics</a:t>
            </a:r>
          </a:p>
        </p:txBody>
      </p:sp>
      <p:graphicFrame>
        <p:nvGraphicFramePr>
          <p:cNvPr id="600092" name="Group 28"/>
          <p:cNvGraphicFramePr>
            <a:graphicFrameLocks noGrp="1"/>
          </p:cNvGraphicFramePr>
          <p:nvPr>
            <p:ph type="tbl" idx="1"/>
          </p:nvPr>
        </p:nvGraphicFramePr>
        <p:xfrm>
          <a:off x="539750" y="1871663"/>
          <a:ext cx="8061325" cy="4155948"/>
        </p:xfrm>
        <a:graphic>
          <a:graphicData uri="http://schemas.openxmlformats.org/drawingml/2006/table">
            <a:tbl>
              <a:tblPr/>
              <a:tblGrid>
                <a:gridCol w="2212975">
                  <a:extLst>
                    <a:ext uri="{9D8B030D-6E8A-4147-A177-3AD203B41FA5}">
                      <a16:colId xmlns:a16="http://schemas.microsoft.com/office/drawing/2014/main" val="20000"/>
                    </a:ext>
                  </a:extLst>
                </a:gridCol>
                <a:gridCol w="5848350">
                  <a:extLst>
                    <a:ext uri="{9D8B030D-6E8A-4147-A177-3AD203B41FA5}">
                      <a16:colId xmlns:a16="http://schemas.microsoft.com/office/drawing/2014/main" val="20001"/>
                    </a:ext>
                  </a:extLst>
                </a:gridCol>
              </a:tblGrid>
              <a:tr h="571500">
                <a:tc>
                  <a:txBody>
                    <a:bodyPr/>
                    <a:lstStyle/>
                    <a:p>
                      <a:pPr marL="0" marR="0" lvl="0" indent="0" algn="ctr" defTabSz="914400" rtl="0" eaLnBrk="1" fontAlgn="base" latinLnBrk="0" hangingPunct="1">
                        <a:lnSpc>
                          <a:spcPct val="95000"/>
                        </a:lnSpc>
                        <a:spcBef>
                          <a:spcPct val="20000"/>
                        </a:spcBef>
                        <a:spcAft>
                          <a:spcPct val="0"/>
                        </a:spcAft>
                        <a:buClr>
                          <a:schemeClr val="hlink"/>
                        </a:buClr>
                        <a:buSzPct val="85000"/>
                        <a:buFont typeface="Helvetica CE" pitchFamily="-105" charset="-18"/>
                        <a:buNone/>
                        <a:tabLst/>
                      </a:pPr>
                      <a:r>
                        <a:rPr kumimoji="0" lang="en-US" sz="2000" b="1" i="1" u="none" strike="noStrike" cap="none" normalizeH="0" baseline="0">
                          <a:ln>
                            <a:noFill/>
                          </a:ln>
                          <a:solidFill>
                            <a:srgbClr val="0A017F"/>
                          </a:solidFill>
                          <a:effectLst/>
                          <a:latin typeface="Helvetica" pitchFamily="-105" charset="0"/>
                        </a:rPr>
                        <a:t>Characteristic</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20000"/>
                        </a:spcBef>
                        <a:spcAft>
                          <a:spcPct val="0"/>
                        </a:spcAft>
                        <a:buClr>
                          <a:schemeClr val="hlink"/>
                        </a:buClr>
                        <a:buSzPct val="85000"/>
                        <a:buFont typeface="Helvetica CE" pitchFamily="-105" charset="-18"/>
                        <a:buNone/>
                        <a:tabLst/>
                      </a:pPr>
                      <a:r>
                        <a:rPr kumimoji="0" lang="en-US" sz="2000" b="1" i="1" u="none" strike="noStrike" cap="none" normalizeH="0" baseline="0">
                          <a:ln>
                            <a:noFill/>
                          </a:ln>
                          <a:solidFill>
                            <a:srgbClr val="0A017F"/>
                          </a:solidFill>
                          <a:effectLst/>
                          <a:latin typeface="Helvetica" pitchFamily="-105" charset="0"/>
                        </a:rPr>
                        <a:t>Description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1500">
                <a:tc>
                  <a:txBody>
                    <a:bodyPr/>
                    <a:lstStyle/>
                    <a:p>
                      <a:pPr marL="0" marR="0" lvl="0" indent="0" algn="ctr" defTabSz="914400" rtl="0" eaLnBrk="1" fontAlgn="base" latinLnBrk="0" hangingPunct="1">
                        <a:lnSpc>
                          <a:spcPct val="95000"/>
                        </a:lnSpc>
                        <a:spcBef>
                          <a:spcPct val="20000"/>
                        </a:spcBef>
                        <a:spcAft>
                          <a:spcPct val="0"/>
                        </a:spcAft>
                        <a:buClr>
                          <a:schemeClr val="hlink"/>
                        </a:buClr>
                        <a:buSzPct val="85000"/>
                        <a:buFont typeface="Helvetica CE" pitchFamily="-105" charset="-18"/>
                        <a:buNone/>
                        <a:tabLst/>
                      </a:pPr>
                      <a:r>
                        <a:rPr kumimoji="0" lang="en-US" sz="1800" b="0" i="1" u="none" strike="noStrike" cap="none" normalizeH="0" baseline="0">
                          <a:ln>
                            <a:noFill/>
                          </a:ln>
                          <a:solidFill>
                            <a:srgbClr val="0A017F"/>
                          </a:solidFill>
                          <a:effectLst/>
                          <a:latin typeface="Helvetica" pitchFamily="-105" charset="0"/>
                        </a:rPr>
                        <a:t>Windows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
                          <a:schemeClr val="hlink"/>
                        </a:buClr>
                        <a:buSzPct val="85000"/>
                        <a:buFont typeface="Helvetica CE" pitchFamily="-105" charset="-18"/>
                        <a:buNone/>
                        <a:tabLst/>
                      </a:pPr>
                      <a:r>
                        <a:rPr kumimoji="0" lang="en-US" sz="1800" b="0" i="0" u="none" strike="noStrike" cap="none" normalizeH="0" baseline="0">
                          <a:ln>
                            <a:noFill/>
                          </a:ln>
                          <a:solidFill>
                            <a:srgbClr val="0A017F"/>
                          </a:solidFill>
                          <a:effectLst/>
                          <a:latin typeface="Helvetica" pitchFamily="-105" charset="0"/>
                        </a:rPr>
                        <a:t>Multiple windows allow </a:t>
                      </a:r>
                      <a:r>
                        <a:rPr kumimoji="0" lang="en-US" sz="1800" b="0" i="1" u="none" strike="noStrike" cap="none" normalizeH="0" baseline="0">
                          <a:ln>
                            <a:noFill/>
                          </a:ln>
                          <a:solidFill>
                            <a:srgbClr val="7F0101"/>
                          </a:solidFill>
                          <a:effectLst/>
                          <a:latin typeface="Helvetica" pitchFamily="-105" charset="0"/>
                        </a:rPr>
                        <a:t>different information to be displayed simultaneously</a:t>
                      </a:r>
                      <a:r>
                        <a:rPr kumimoji="0" lang="en-US" sz="1800" b="0" i="0" u="none" strike="noStrike" cap="none" normalizeH="0" baseline="0">
                          <a:ln>
                            <a:noFill/>
                          </a:ln>
                          <a:solidFill>
                            <a:srgbClr val="0A017F"/>
                          </a:solidFill>
                          <a:effectLst/>
                          <a:latin typeface="Helvetica" pitchFamily="-105" charset="0"/>
                        </a:rPr>
                        <a:t> on the user’s screen.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1500">
                <a:tc>
                  <a:txBody>
                    <a:bodyPr/>
                    <a:lstStyle/>
                    <a:p>
                      <a:pPr marL="0" marR="0" lvl="0" indent="0" algn="ctr" defTabSz="914400" rtl="0" eaLnBrk="1" fontAlgn="base" latinLnBrk="0" hangingPunct="1">
                        <a:lnSpc>
                          <a:spcPct val="95000"/>
                        </a:lnSpc>
                        <a:spcBef>
                          <a:spcPct val="20000"/>
                        </a:spcBef>
                        <a:spcAft>
                          <a:spcPct val="0"/>
                        </a:spcAft>
                        <a:buClr>
                          <a:schemeClr val="hlink"/>
                        </a:buClr>
                        <a:buSzPct val="85000"/>
                        <a:buFont typeface="Helvetica CE" pitchFamily="-105" charset="-18"/>
                        <a:buNone/>
                        <a:tabLst/>
                      </a:pPr>
                      <a:r>
                        <a:rPr kumimoji="0" lang="en-US" sz="1800" b="0" i="1" u="none" strike="noStrike" cap="none" normalizeH="0" baseline="0">
                          <a:ln>
                            <a:noFill/>
                          </a:ln>
                          <a:solidFill>
                            <a:srgbClr val="0A017F"/>
                          </a:solidFill>
                          <a:effectLst/>
                          <a:latin typeface="Helvetica" pitchFamily="-105" charset="0"/>
                        </a:rPr>
                        <a:t>Icons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
                          <a:schemeClr val="hlink"/>
                        </a:buClr>
                        <a:buSzPct val="85000"/>
                        <a:buFont typeface="Helvetica CE" pitchFamily="-105" charset="-18"/>
                        <a:buNone/>
                        <a:tabLst/>
                      </a:pPr>
                      <a:r>
                        <a:rPr kumimoji="0" lang="en-US" sz="1800" b="0" i="0" u="none" strike="noStrike" cap="none" normalizeH="0" baseline="0">
                          <a:ln>
                            <a:noFill/>
                          </a:ln>
                          <a:solidFill>
                            <a:srgbClr val="0A017F"/>
                          </a:solidFill>
                          <a:effectLst/>
                          <a:latin typeface="Helvetica" pitchFamily="-105" charset="0"/>
                        </a:rPr>
                        <a:t>Usually icons represent </a:t>
                      </a:r>
                      <a:r>
                        <a:rPr kumimoji="0" lang="en-US" sz="1800" b="0" i="1" u="none" strike="noStrike" cap="none" normalizeH="0" baseline="0">
                          <a:ln>
                            <a:noFill/>
                          </a:ln>
                          <a:solidFill>
                            <a:srgbClr val="7F0101"/>
                          </a:solidFill>
                          <a:effectLst/>
                          <a:latin typeface="Helvetica" pitchFamily="-105" charset="0"/>
                        </a:rPr>
                        <a:t>files</a:t>
                      </a:r>
                      <a:r>
                        <a:rPr kumimoji="0" lang="en-US" sz="1800" b="0" i="0" u="none" strike="noStrike" cap="none" normalizeH="0" baseline="0">
                          <a:ln>
                            <a:noFill/>
                          </a:ln>
                          <a:solidFill>
                            <a:srgbClr val="0A017F"/>
                          </a:solidFill>
                          <a:effectLst/>
                          <a:latin typeface="Helvetica" pitchFamily="-105" charset="0"/>
                        </a:rPr>
                        <a:t> (including folders and applications), but they may also stand for </a:t>
                      </a:r>
                      <a:r>
                        <a:rPr kumimoji="0" lang="en-US" sz="1800" b="0" i="1" u="none" strike="noStrike" cap="none" normalizeH="0" baseline="0">
                          <a:ln>
                            <a:noFill/>
                          </a:ln>
                          <a:solidFill>
                            <a:srgbClr val="7F0101"/>
                          </a:solidFill>
                          <a:effectLst/>
                          <a:latin typeface="Helvetica" pitchFamily="-105" charset="0"/>
                        </a:rPr>
                        <a:t>processes</a:t>
                      </a:r>
                      <a:r>
                        <a:rPr kumimoji="0" lang="en-US" sz="1800" b="0" i="0" u="none" strike="noStrike" cap="none" normalizeH="0" baseline="0">
                          <a:ln>
                            <a:noFill/>
                          </a:ln>
                          <a:solidFill>
                            <a:srgbClr val="0A017F"/>
                          </a:solidFill>
                          <a:effectLst/>
                          <a:latin typeface="Helvetica" pitchFamily="-105" charset="0"/>
                        </a:rPr>
                        <a:t> (e.g., printer drivers).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1500">
                <a:tc>
                  <a:txBody>
                    <a:bodyPr/>
                    <a:lstStyle/>
                    <a:p>
                      <a:pPr marL="0" marR="0" lvl="0" indent="0" algn="ctr" defTabSz="914400" rtl="0" eaLnBrk="1" fontAlgn="base" latinLnBrk="0" hangingPunct="1">
                        <a:lnSpc>
                          <a:spcPct val="95000"/>
                        </a:lnSpc>
                        <a:spcBef>
                          <a:spcPct val="20000"/>
                        </a:spcBef>
                        <a:spcAft>
                          <a:spcPct val="0"/>
                        </a:spcAft>
                        <a:buClr>
                          <a:schemeClr val="hlink"/>
                        </a:buClr>
                        <a:buSzPct val="85000"/>
                        <a:buFont typeface="Helvetica CE" pitchFamily="-105" charset="-18"/>
                        <a:buNone/>
                        <a:tabLst/>
                      </a:pPr>
                      <a:r>
                        <a:rPr kumimoji="0" lang="en-US" sz="1800" b="0" i="1" u="none" strike="noStrike" cap="none" normalizeH="0" baseline="0">
                          <a:ln>
                            <a:noFill/>
                          </a:ln>
                          <a:solidFill>
                            <a:srgbClr val="0A017F"/>
                          </a:solidFill>
                          <a:effectLst/>
                          <a:latin typeface="Helvetica" pitchFamily="-105" charset="0"/>
                        </a:rPr>
                        <a:t>Menus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
                          <a:schemeClr val="hlink"/>
                        </a:buClr>
                        <a:buSzPct val="85000"/>
                        <a:buFont typeface="Helvetica CE" pitchFamily="-105" charset="-18"/>
                        <a:buNone/>
                        <a:tabLst/>
                      </a:pPr>
                      <a:r>
                        <a:rPr kumimoji="0" lang="en-US" sz="1800" b="0" i="0" u="none" strike="noStrike" cap="none" normalizeH="0" baseline="0">
                          <a:ln>
                            <a:noFill/>
                          </a:ln>
                          <a:solidFill>
                            <a:srgbClr val="0A017F"/>
                          </a:solidFill>
                          <a:effectLst/>
                          <a:latin typeface="Helvetica" pitchFamily="-105" charset="0"/>
                        </a:rPr>
                        <a:t>Menus bundle and organize </a:t>
                      </a:r>
                      <a:r>
                        <a:rPr kumimoji="0" lang="en-US" sz="1800" b="0" i="1" u="none" strike="noStrike" cap="none" normalizeH="0" baseline="0">
                          <a:ln>
                            <a:noFill/>
                          </a:ln>
                          <a:solidFill>
                            <a:srgbClr val="7F0101"/>
                          </a:solidFill>
                          <a:effectLst/>
                          <a:latin typeface="Helvetica" pitchFamily="-105" charset="0"/>
                        </a:rPr>
                        <a:t>commands</a:t>
                      </a:r>
                      <a:r>
                        <a:rPr kumimoji="0" lang="en-US" sz="1800" b="0" i="0" u="none" strike="noStrike" cap="none" normalizeH="0" baseline="0">
                          <a:ln>
                            <a:noFill/>
                          </a:ln>
                          <a:solidFill>
                            <a:srgbClr val="0A017F"/>
                          </a:solidFill>
                          <a:effectLst/>
                          <a:latin typeface="Helvetica" pitchFamily="-105" charset="0"/>
                        </a:rPr>
                        <a:t> (eliminating the need for a command language).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1500">
                <a:tc>
                  <a:txBody>
                    <a:bodyPr/>
                    <a:lstStyle/>
                    <a:p>
                      <a:pPr marL="0" marR="0" lvl="0" indent="0" algn="ctr" defTabSz="914400" rtl="0" eaLnBrk="1" fontAlgn="base" latinLnBrk="0" hangingPunct="1">
                        <a:lnSpc>
                          <a:spcPct val="95000"/>
                        </a:lnSpc>
                        <a:spcBef>
                          <a:spcPct val="20000"/>
                        </a:spcBef>
                        <a:spcAft>
                          <a:spcPct val="0"/>
                        </a:spcAft>
                        <a:buClr>
                          <a:schemeClr val="hlink"/>
                        </a:buClr>
                        <a:buSzPct val="85000"/>
                        <a:buFont typeface="Helvetica CE" pitchFamily="-105" charset="-18"/>
                        <a:buNone/>
                        <a:tabLst/>
                      </a:pPr>
                      <a:r>
                        <a:rPr kumimoji="0" lang="en-US" sz="1800" b="0" i="1" u="none" strike="noStrike" cap="none" normalizeH="0" baseline="0">
                          <a:ln>
                            <a:noFill/>
                          </a:ln>
                          <a:solidFill>
                            <a:srgbClr val="0A017F"/>
                          </a:solidFill>
                          <a:effectLst/>
                          <a:latin typeface="Helvetica" pitchFamily="-105" charset="0"/>
                        </a:rPr>
                        <a:t>Pointing</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
                          <a:schemeClr val="hlink"/>
                        </a:buClr>
                        <a:buSzPct val="85000"/>
                        <a:buFont typeface="Helvetica CE" pitchFamily="-105" charset="-18"/>
                        <a:buNone/>
                        <a:tabLst/>
                      </a:pPr>
                      <a:r>
                        <a:rPr kumimoji="0" lang="en-US" sz="1800" b="0" i="0" u="none" strike="noStrike" cap="none" normalizeH="0" baseline="0">
                          <a:ln>
                            <a:noFill/>
                          </a:ln>
                          <a:solidFill>
                            <a:srgbClr val="0A017F"/>
                          </a:solidFill>
                          <a:effectLst/>
                          <a:latin typeface="Helvetica" pitchFamily="-105" charset="0"/>
                        </a:rPr>
                        <a:t>A pointing device such as a mouse is used for </a:t>
                      </a:r>
                      <a:r>
                        <a:rPr kumimoji="0" lang="en-US" sz="1800" b="0" i="1" u="none" strike="noStrike" cap="none" normalizeH="0" baseline="0">
                          <a:ln>
                            <a:noFill/>
                          </a:ln>
                          <a:solidFill>
                            <a:srgbClr val="7F0101"/>
                          </a:solidFill>
                          <a:effectLst/>
                          <a:latin typeface="Helvetica" pitchFamily="-105" charset="0"/>
                        </a:rPr>
                        <a:t>command choices</a:t>
                      </a:r>
                      <a:r>
                        <a:rPr kumimoji="0" lang="en-US" sz="1800" b="0" i="0" u="none" strike="noStrike" cap="none" normalizeH="0" baseline="0">
                          <a:ln>
                            <a:noFill/>
                          </a:ln>
                          <a:solidFill>
                            <a:srgbClr val="0A017F"/>
                          </a:solidFill>
                          <a:effectLst/>
                          <a:latin typeface="Helvetica" pitchFamily="-105" charset="0"/>
                        </a:rPr>
                        <a:t> from a menu or indicating items of interest in a window.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1500">
                <a:tc>
                  <a:txBody>
                    <a:bodyPr/>
                    <a:lstStyle/>
                    <a:p>
                      <a:pPr marL="0" marR="0" lvl="0" indent="0" algn="ctr" defTabSz="914400" rtl="0" eaLnBrk="1" fontAlgn="base" latinLnBrk="0" hangingPunct="1">
                        <a:lnSpc>
                          <a:spcPct val="95000"/>
                        </a:lnSpc>
                        <a:spcBef>
                          <a:spcPct val="20000"/>
                        </a:spcBef>
                        <a:spcAft>
                          <a:spcPct val="0"/>
                        </a:spcAft>
                        <a:buClr>
                          <a:schemeClr val="hlink"/>
                        </a:buClr>
                        <a:buSzPct val="85000"/>
                        <a:buFont typeface="Helvetica CE" pitchFamily="-105" charset="-18"/>
                        <a:buNone/>
                        <a:tabLst/>
                      </a:pPr>
                      <a:r>
                        <a:rPr kumimoji="0" lang="en-US" sz="1800" b="0" i="1" u="none" strike="noStrike" cap="none" normalizeH="0" baseline="0">
                          <a:ln>
                            <a:noFill/>
                          </a:ln>
                          <a:solidFill>
                            <a:srgbClr val="0A017F"/>
                          </a:solidFill>
                          <a:effectLst/>
                          <a:latin typeface="Helvetica" pitchFamily="-105" charset="0"/>
                        </a:rPr>
                        <a:t>Graphics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
                          <a:schemeClr val="hlink"/>
                        </a:buClr>
                        <a:buSzPct val="85000"/>
                        <a:buFont typeface="Helvetica CE" pitchFamily="-105" charset="-18"/>
                        <a:buNone/>
                        <a:tabLst/>
                      </a:pPr>
                      <a:r>
                        <a:rPr kumimoji="0" lang="en-US" sz="1800" b="0" i="0" u="none" strike="noStrike" cap="none" normalizeH="0" baseline="0" dirty="0">
                          <a:ln>
                            <a:noFill/>
                          </a:ln>
                          <a:solidFill>
                            <a:srgbClr val="0A017F"/>
                          </a:solidFill>
                          <a:effectLst/>
                          <a:latin typeface="Helvetica" pitchFamily="-105" charset="0"/>
                        </a:rPr>
                        <a:t>Graphical elements can be </a:t>
                      </a:r>
                      <a:r>
                        <a:rPr kumimoji="0" lang="en-US" sz="1800" b="0" i="1" u="none" strike="noStrike" cap="none" normalizeH="0" baseline="0" dirty="0">
                          <a:ln>
                            <a:noFill/>
                          </a:ln>
                          <a:solidFill>
                            <a:srgbClr val="7F0101"/>
                          </a:solidFill>
                          <a:effectLst/>
                          <a:latin typeface="Helvetica" pitchFamily="-105" charset="0"/>
                        </a:rPr>
                        <a:t>commands</a:t>
                      </a:r>
                      <a:r>
                        <a:rPr kumimoji="0" lang="en-US" sz="1800" b="0" i="0" u="none" strike="noStrike" cap="none" normalizeH="0" baseline="0" dirty="0">
                          <a:ln>
                            <a:noFill/>
                          </a:ln>
                          <a:solidFill>
                            <a:srgbClr val="0A017F"/>
                          </a:solidFill>
                          <a:effectLst/>
                          <a:latin typeface="Helvetica" pitchFamily="-105" charset="0"/>
                        </a:rPr>
                        <a:t> on the same display.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9" name="Rectangle 2"/>
          <p:cNvSpPr>
            <a:spLocks noGrp="1" noChangeArrowheads="1"/>
          </p:cNvSpPr>
          <p:nvPr>
            <p:ph type="title"/>
          </p:nvPr>
        </p:nvSpPr>
        <p:spPr/>
        <p:txBody>
          <a:bodyPr/>
          <a:lstStyle/>
          <a:p>
            <a:pPr eaLnBrk="1" hangingPunct="1"/>
            <a:r>
              <a:rPr lang="en-US"/>
              <a:t>GUIs</a:t>
            </a:r>
          </a:p>
        </p:txBody>
      </p:sp>
      <p:sp>
        <p:nvSpPr>
          <p:cNvPr id="36870" name="Rectangle 3"/>
          <p:cNvSpPr>
            <a:spLocks noGrp="1" noChangeArrowheads="1"/>
          </p:cNvSpPr>
          <p:nvPr>
            <p:ph idx="1"/>
          </p:nvPr>
        </p:nvSpPr>
        <p:spPr>
          <a:xfrm>
            <a:off x="768096" y="1772816"/>
            <a:ext cx="7980368" cy="4824536"/>
          </a:xfrm>
        </p:spPr>
        <p:txBody>
          <a:bodyPr>
            <a:normAutofit fontScale="92500" lnSpcReduction="10000"/>
          </a:bodyPr>
          <a:lstStyle/>
          <a:p>
            <a:pPr marL="342900" indent="-342900" eaLnBrk="1" hangingPunct="1">
              <a:buFont typeface="Helvetica CE" pitchFamily="-105" charset="0"/>
              <a:buNone/>
            </a:pPr>
            <a:r>
              <a:rPr lang="en-US" sz="2800" b="1" i="1" dirty="0"/>
              <a:t>Advantages</a:t>
            </a:r>
          </a:p>
          <a:p>
            <a:pPr marL="342900" indent="-342900" eaLnBrk="1" hangingPunct="1"/>
            <a:r>
              <a:rPr lang="en-US" sz="2800" dirty="0"/>
              <a:t>They are </a:t>
            </a:r>
            <a:r>
              <a:rPr lang="en-US" sz="2800" i="1" dirty="0">
                <a:solidFill>
                  <a:srgbClr val="7F0101"/>
                </a:solidFill>
              </a:rPr>
              <a:t>easy to learn</a:t>
            </a:r>
            <a:r>
              <a:rPr lang="en-US" sz="2800" dirty="0"/>
              <a:t> and use.</a:t>
            </a:r>
          </a:p>
          <a:p>
            <a:pPr marL="742950" lvl="1" indent="-285750" eaLnBrk="1" hangingPunct="1"/>
            <a:r>
              <a:rPr lang="en-US" sz="2400" dirty="0"/>
              <a:t>Users without experience can learn to use the system quickly.</a:t>
            </a:r>
          </a:p>
          <a:p>
            <a:pPr marL="342900" indent="-342900" eaLnBrk="1" hangingPunct="1"/>
            <a:r>
              <a:rPr lang="en-US" sz="2800" dirty="0"/>
              <a:t>The user may </a:t>
            </a:r>
            <a:r>
              <a:rPr lang="en-US" sz="2800" i="1" dirty="0">
                <a:solidFill>
                  <a:srgbClr val="7F0101"/>
                </a:solidFill>
              </a:rPr>
              <a:t>switch attention</a:t>
            </a:r>
            <a:r>
              <a:rPr lang="en-US" sz="2800" dirty="0"/>
              <a:t> between tasks and applications.</a:t>
            </a:r>
          </a:p>
          <a:p>
            <a:pPr marL="342900" indent="-342900" eaLnBrk="1" hangingPunct="1"/>
            <a:r>
              <a:rPr lang="en-US" sz="2800" i="1" dirty="0">
                <a:solidFill>
                  <a:srgbClr val="7F0101"/>
                </a:solidFill>
              </a:rPr>
              <a:t>Fast, full-screen interaction</a:t>
            </a:r>
            <a:r>
              <a:rPr lang="en-US" sz="2800" dirty="0"/>
              <a:t> is possible with immediate access to the entire screen</a:t>
            </a:r>
          </a:p>
          <a:p>
            <a:pPr marL="342900" indent="-342900" eaLnBrk="1" hangingPunct="1">
              <a:buFont typeface="Helvetica CE" pitchFamily="-105" charset="0"/>
              <a:buNone/>
            </a:pPr>
            <a:r>
              <a:rPr lang="en-US" sz="2800" b="1" i="1" dirty="0"/>
              <a:t>Problems</a:t>
            </a:r>
            <a:endParaRPr lang="en-US" sz="2800" dirty="0"/>
          </a:p>
          <a:p>
            <a:pPr marL="342900" indent="-342900" eaLnBrk="1" hangingPunct="1"/>
            <a:r>
              <a:rPr lang="en-US" sz="2800" dirty="0"/>
              <a:t>A GUI is not automatically a good interface</a:t>
            </a:r>
          </a:p>
          <a:p>
            <a:pPr marL="742950" lvl="1" indent="-285750" eaLnBrk="1" hangingPunct="1"/>
            <a:r>
              <a:rPr lang="en-US" sz="2400" dirty="0"/>
              <a:t>Many software systems are </a:t>
            </a:r>
            <a:r>
              <a:rPr lang="en-US" sz="2400" i="1" dirty="0">
                <a:solidFill>
                  <a:srgbClr val="7F0101"/>
                </a:solidFill>
              </a:rPr>
              <a:t>never used</a:t>
            </a:r>
            <a:r>
              <a:rPr lang="en-US" sz="2400" dirty="0"/>
              <a:t> due to poor UI design</a:t>
            </a:r>
          </a:p>
          <a:p>
            <a:pPr marL="742950" lvl="1" indent="-285750" eaLnBrk="1" hangingPunct="1"/>
            <a:r>
              <a:rPr lang="en-US" sz="2400" dirty="0"/>
              <a:t>A poorly designed UI can cause a user to make </a:t>
            </a:r>
            <a:r>
              <a:rPr lang="en-US" sz="2400" i="1" dirty="0">
                <a:solidFill>
                  <a:srgbClr val="7F0101"/>
                </a:solidFill>
              </a:rPr>
              <a:t>catastrophic errors</a:t>
            </a: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7" name="Rectangle 2"/>
          <p:cNvSpPr>
            <a:spLocks noGrp="1" noChangeArrowheads="1"/>
          </p:cNvSpPr>
          <p:nvPr>
            <p:ph type="title"/>
          </p:nvPr>
        </p:nvSpPr>
        <p:spPr>
          <a:xfrm>
            <a:off x="179512" y="404664"/>
            <a:ext cx="7290054" cy="1499616"/>
          </a:xfrm>
        </p:spPr>
        <p:txBody>
          <a:bodyPr/>
          <a:lstStyle/>
          <a:p>
            <a:pPr eaLnBrk="1" hangingPunct="1"/>
            <a:r>
              <a:rPr lang="en-US" dirty="0"/>
              <a:t>Direct Manipulation</a:t>
            </a:r>
          </a:p>
        </p:txBody>
      </p:sp>
      <p:sp>
        <p:nvSpPr>
          <p:cNvPr id="38918" name="Rectangle 3"/>
          <p:cNvSpPr>
            <a:spLocks noGrp="1" noChangeArrowheads="1"/>
          </p:cNvSpPr>
          <p:nvPr>
            <p:ph idx="1"/>
          </p:nvPr>
        </p:nvSpPr>
        <p:spPr>
          <a:xfrm>
            <a:off x="323528" y="2286000"/>
            <a:ext cx="8280920" cy="4455368"/>
          </a:xfrm>
        </p:spPr>
        <p:txBody>
          <a:bodyPr>
            <a:normAutofit fontScale="92500" lnSpcReduction="10000"/>
          </a:bodyPr>
          <a:lstStyle/>
          <a:p>
            <a:pPr marL="342900" indent="-342900" eaLnBrk="1" hangingPunct="1">
              <a:lnSpc>
                <a:spcPct val="90000"/>
              </a:lnSpc>
              <a:buFont typeface="Helvetica CE" pitchFamily="-105" charset="0"/>
              <a:buNone/>
            </a:pPr>
            <a:r>
              <a:rPr lang="en-US" sz="2400" b="1" i="1" dirty="0"/>
              <a:t>Advantages</a:t>
            </a:r>
            <a:endParaRPr lang="en-US" sz="2400" dirty="0"/>
          </a:p>
          <a:p>
            <a:pPr marL="342900" indent="-342900" eaLnBrk="1" hangingPunct="1">
              <a:lnSpc>
                <a:spcPct val="90000"/>
              </a:lnSpc>
            </a:pPr>
            <a:r>
              <a:rPr lang="en-US" sz="2400" dirty="0"/>
              <a:t>Users </a:t>
            </a:r>
            <a:r>
              <a:rPr lang="en-US" sz="2400" i="1" dirty="0">
                <a:solidFill>
                  <a:srgbClr val="7F0101"/>
                </a:solidFill>
              </a:rPr>
              <a:t>feel in control</a:t>
            </a:r>
            <a:r>
              <a:rPr lang="en-US" sz="2400" dirty="0"/>
              <a:t> and are less likely to be intimidated by the system</a:t>
            </a:r>
          </a:p>
          <a:p>
            <a:pPr marL="342900" indent="-342900" eaLnBrk="1" hangingPunct="1">
              <a:lnSpc>
                <a:spcPct val="90000"/>
              </a:lnSpc>
            </a:pPr>
            <a:r>
              <a:rPr lang="en-US" sz="2400" dirty="0"/>
              <a:t>User </a:t>
            </a:r>
            <a:r>
              <a:rPr lang="en-US" sz="2400" i="1" dirty="0">
                <a:solidFill>
                  <a:srgbClr val="7F0101"/>
                </a:solidFill>
              </a:rPr>
              <a:t>learning time</a:t>
            </a:r>
            <a:r>
              <a:rPr lang="en-US" sz="2400" dirty="0"/>
              <a:t> is relatively short</a:t>
            </a:r>
          </a:p>
          <a:p>
            <a:pPr marL="342900" indent="-342900" eaLnBrk="1" hangingPunct="1">
              <a:lnSpc>
                <a:spcPct val="90000"/>
              </a:lnSpc>
            </a:pPr>
            <a:r>
              <a:rPr lang="en-US" sz="2400" dirty="0"/>
              <a:t>Users get </a:t>
            </a:r>
            <a:r>
              <a:rPr lang="en-US" sz="2400" i="1" dirty="0">
                <a:solidFill>
                  <a:srgbClr val="7F0101"/>
                </a:solidFill>
              </a:rPr>
              <a:t>immediate feedback</a:t>
            </a:r>
            <a:r>
              <a:rPr lang="en-US" sz="2400" dirty="0"/>
              <a:t> on their actions </a:t>
            </a:r>
          </a:p>
          <a:p>
            <a:pPr marL="342900" indent="-342900" eaLnBrk="1" hangingPunct="1">
              <a:lnSpc>
                <a:spcPct val="90000"/>
              </a:lnSpc>
            </a:pPr>
            <a:r>
              <a:rPr lang="en-US" sz="2400" dirty="0"/>
              <a:t>mistakes can be quickly detected and corrected</a:t>
            </a:r>
          </a:p>
          <a:p>
            <a:pPr marL="342900" indent="-342900" eaLnBrk="1" hangingPunct="1">
              <a:lnSpc>
                <a:spcPct val="90000"/>
              </a:lnSpc>
            </a:pPr>
            <a:endParaRPr lang="en-US" sz="2400" dirty="0"/>
          </a:p>
          <a:p>
            <a:pPr marL="342900" indent="-342900" eaLnBrk="1" hangingPunct="1">
              <a:lnSpc>
                <a:spcPct val="90000"/>
              </a:lnSpc>
              <a:buFont typeface="Helvetica CE" pitchFamily="-105" charset="0"/>
              <a:buNone/>
            </a:pPr>
            <a:r>
              <a:rPr lang="en-US" sz="2400" b="1" i="1" dirty="0"/>
              <a:t>Problems</a:t>
            </a:r>
            <a:endParaRPr lang="en-US" sz="2400" dirty="0"/>
          </a:p>
          <a:p>
            <a:pPr marL="342900" indent="-342900" eaLnBrk="1" hangingPunct="1">
              <a:lnSpc>
                <a:spcPct val="90000"/>
              </a:lnSpc>
            </a:pPr>
            <a:r>
              <a:rPr lang="en-US" sz="2400" dirty="0"/>
              <a:t>Finding the right user </a:t>
            </a:r>
            <a:r>
              <a:rPr lang="en-US" sz="2400" i="1" dirty="0">
                <a:solidFill>
                  <a:srgbClr val="7F0101"/>
                </a:solidFill>
              </a:rPr>
              <a:t>metaphor</a:t>
            </a:r>
            <a:r>
              <a:rPr lang="en-US" sz="2400" dirty="0"/>
              <a:t> may be difficult</a:t>
            </a:r>
          </a:p>
          <a:p>
            <a:pPr marL="342900" indent="-342900" eaLnBrk="1" hangingPunct="1">
              <a:lnSpc>
                <a:spcPct val="90000"/>
              </a:lnSpc>
            </a:pPr>
            <a:r>
              <a:rPr lang="en-US" sz="2400" dirty="0"/>
              <a:t>It can be </a:t>
            </a:r>
            <a:r>
              <a:rPr lang="en-US" sz="2400" i="1" dirty="0">
                <a:solidFill>
                  <a:srgbClr val="7F0101"/>
                </a:solidFill>
              </a:rPr>
              <a:t>hard to navigate</a:t>
            </a:r>
            <a:r>
              <a:rPr lang="en-US" sz="2400" dirty="0"/>
              <a:t> efficiently in a large information space.</a:t>
            </a:r>
          </a:p>
          <a:p>
            <a:pPr marL="342900" indent="-342900" eaLnBrk="1" hangingPunct="1">
              <a:lnSpc>
                <a:spcPct val="90000"/>
              </a:lnSpc>
            </a:pPr>
            <a:r>
              <a:rPr lang="en-US" sz="2400" dirty="0"/>
              <a:t>It can be </a:t>
            </a:r>
            <a:r>
              <a:rPr lang="en-US" sz="2400" i="1" dirty="0">
                <a:solidFill>
                  <a:srgbClr val="7F0101"/>
                </a:solidFill>
              </a:rPr>
              <a:t>complex to program</a:t>
            </a:r>
            <a:r>
              <a:rPr lang="en-US" sz="2400" dirty="0"/>
              <a:t> and demanding to execute</a:t>
            </a:r>
          </a:p>
        </p:txBody>
      </p:sp>
      <p:pic>
        <p:nvPicPr>
          <p:cNvPr id="38919" name="Picture 4" descr="Picture 1"/>
          <p:cNvPicPr>
            <a:picLocks noChangeAspect="1" noChangeArrowheads="1"/>
          </p:cNvPicPr>
          <p:nvPr/>
        </p:nvPicPr>
        <p:blipFill>
          <a:blip r:embed="rId3"/>
          <a:srcRect/>
          <a:stretch>
            <a:fillRect/>
          </a:stretch>
        </p:blipFill>
        <p:spPr bwMode="auto">
          <a:xfrm>
            <a:off x="7391400" y="3200400"/>
            <a:ext cx="1352550" cy="1344613"/>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5" name="Rectangle 2"/>
          <p:cNvSpPr>
            <a:spLocks noGrp="1" noChangeArrowheads="1"/>
          </p:cNvSpPr>
          <p:nvPr>
            <p:ph type="title"/>
          </p:nvPr>
        </p:nvSpPr>
        <p:spPr>
          <a:xfrm>
            <a:off x="450298" y="476672"/>
            <a:ext cx="7290054" cy="1499616"/>
          </a:xfrm>
        </p:spPr>
        <p:txBody>
          <a:bodyPr/>
          <a:lstStyle/>
          <a:p>
            <a:pPr eaLnBrk="1" hangingPunct="1"/>
            <a:r>
              <a:rPr lang="en-US" dirty="0"/>
              <a:t>Menu Systems</a:t>
            </a:r>
          </a:p>
        </p:txBody>
      </p:sp>
      <p:sp>
        <p:nvSpPr>
          <p:cNvPr id="40966" name="Rectangle 3"/>
          <p:cNvSpPr>
            <a:spLocks noGrp="1" noChangeArrowheads="1"/>
          </p:cNvSpPr>
          <p:nvPr>
            <p:ph idx="1"/>
          </p:nvPr>
        </p:nvSpPr>
        <p:spPr>
          <a:xfrm>
            <a:off x="539750" y="1828800"/>
            <a:ext cx="4110038" cy="2466975"/>
          </a:xfrm>
        </p:spPr>
        <p:txBody>
          <a:bodyPr>
            <a:normAutofit fontScale="92500" lnSpcReduction="10000"/>
          </a:bodyPr>
          <a:lstStyle/>
          <a:p>
            <a:pPr eaLnBrk="1" hangingPunct="1">
              <a:lnSpc>
                <a:spcPct val="80000"/>
              </a:lnSpc>
              <a:buFont typeface="Helvetica CE" pitchFamily="-105" charset="0"/>
              <a:buNone/>
            </a:pPr>
            <a:r>
              <a:rPr lang="en-US" b="1" i="1" dirty="0"/>
              <a:t>Advantages</a:t>
            </a:r>
            <a:r>
              <a:rPr lang="en-US" dirty="0"/>
              <a:t> </a:t>
            </a:r>
          </a:p>
          <a:p>
            <a:pPr eaLnBrk="1" hangingPunct="1">
              <a:lnSpc>
                <a:spcPct val="80000"/>
              </a:lnSpc>
            </a:pPr>
            <a:r>
              <a:rPr lang="en-US" dirty="0"/>
              <a:t>Users don’t need to remember command names</a:t>
            </a:r>
          </a:p>
          <a:p>
            <a:pPr eaLnBrk="1" hangingPunct="1">
              <a:lnSpc>
                <a:spcPct val="80000"/>
              </a:lnSpc>
            </a:pPr>
            <a:r>
              <a:rPr lang="en-US" dirty="0"/>
              <a:t>Typing effort is minimal</a:t>
            </a:r>
          </a:p>
          <a:p>
            <a:pPr eaLnBrk="1" hangingPunct="1">
              <a:lnSpc>
                <a:spcPct val="80000"/>
              </a:lnSpc>
            </a:pPr>
            <a:r>
              <a:rPr lang="en-US" dirty="0"/>
              <a:t>User errors are trapped by the interface</a:t>
            </a:r>
          </a:p>
          <a:p>
            <a:pPr eaLnBrk="1" hangingPunct="1">
              <a:lnSpc>
                <a:spcPct val="80000"/>
              </a:lnSpc>
            </a:pPr>
            <a:r>
              <a:rPr lang="en-US" dirty="0"/>
              <a:t>Context-dependent help can be provided (based on the current menu selection)</a:t>
            </a:r>
          </a:p>
        </p:txBody>
      </p:sp>
      <p:pic>
        <p:nvPicPr>
          <p:cNvPr id="40967" name="Picture 4" descr="Picture 2"/>
          <p:cNvPicPr>
            <a:picLocks noChangeAspect="1" noChangeArrowheads="1"/>
          </p:cNvPicPr>
          <p:nvPr/>
        </p:nvPicPr>
        <p:blipFill>
          <a:blip r:embed="rId3"/>
          <a:srcRect/>
          <a:stretch>
            <a:fillRect/>
          </a:stretch>
        </p:blipFill>
        <p:spPr bwMode="auto">
          <a:xfrm>
            <a:off x="4921250" y="2062163"/>
            <a:ext cx="3917950" cy="1747837"/>
          </a:xfrm>
          <a:prstGeom prst="rect">
            <a:avLst/>
          </a:prstGeom>
          <a:noFill/>
          <a:ln w="9525">
            <a:noFill/>
            <a:miter lim="800000"/>
            <a:headEnd/>
            <a:tailEnd/>
          </a:ln>
        </p:spPr>
      </p:pic>
      <p:sp>
        <p:nvSpPr>
          <p:cNvPr id="40968" name="Rectangle 5"/>
          <p:cNvSpPr>
            <a:spLocks noChangeArrowheads="1"/>
          </p:cNvSpPr>
          <p:nvPr/>
        </p:nvSpPr>
        <p:spPr bwMode="auto">
          <a:xfrm>
            <a:off x="457200" y="4565104"/>
            <a:ext cx="8229600" cy="1600200"/>
          </a:xfrm>
          <a:prstGeom prst="rect">
            <a:avLst/>
          </a:prstGeom>
          <a:noFill/>
          <a:ln w="9525">
            <a:noFill/>
            <a:miter lim="800000"/>
            <a:headEnd/>
            <a:tailEnd/>
          </a:ln>
        </p:spPr>
        <p:txBody>
          <a:bodyPr>
            <a:prstTxWarp prst="textNoShape">
              <a:avLst/>
            </a:prstTxWarp>
          </a:bodyPr>
          <a:lstStyle/>
          <a:p>
            <a:pPr marL="419100" indent="-419100" eaLnBrk="1" hangingPunct="1">
              <a:lnSpc>
                <a:spcPct val="80000"/>
              </a:lnSpc>
              <a:spcBef>
                <a:spcPct val="20000"/>
              </a:spcBef>
              <a:buClr>
                <a:schemeClr val="hlink"/>
              </a:buClr>
              <a:buSzPct val="85000"/>
              <a:buFont typeface="Helvetica CE" pitchFamily="-105" charset="0"/>
              <a:buNone/>
            </a:pPr>
            <a:r>
              <a:rPr lang="en-US" sz="2400" b="1" i="1" dirty="0">
                <a:solidFill>
                  <a:srgbClr val="0A017F"/>
                </a:solidFill>
              </a:rPr>
              <a:t>Problems</a:t>
            </a:r>
            <a:r>
              <a:rPr lang="en-US" sz="2400" dirty="0">
                <a:solidFill>
                  <a:srgbClr val="0A017F"/>
                </a:solidFill>
              </a:rPr>
              <a:t> </a:t>
            </a:r>
          </a:p>
          <a:p>
            <a:pPr marL="419100" indent="-419100" eaLnBrk="1" hangingPunct="1">
              <a:lnSpc>
                <a:spcPct val="80000"/>
              </a:lnSpc>
              <a:spcBef>
                <a:spcPct val="20000"/>
              </a:spcBef>
              <a:buClr>
                <a:schemeClr val="hlink"/>
              </a:buClr>
              <a:buSzPct val="85000"/>
              <a:buFont typeface="Helvetica CE" pitchFamily="-105" charset="0"/>
              <a:buChar char="&gt;"/>
            </a:pPr>
            <a:r>
              <a:rPr lang="en-US" sz="2400" dirty="0">
                <a:solidFill>
                  <a:srgbClr val="0A017F"/>
                </a:solidFill>
              </a:rPr>
              <a:t>If there are many choices, some </a:t>
            </a:r>
            <a:r>
              <a:rPr lang="en-US" sz="2400" i="1" dirty="0">
                <a:solidFill>
                  <a:srgbClr val="7F0101"/>
                </a:solidFill>
              </a:rPr>
              <a:t>menu structuring</a:t>
            </a:r>
            <a:r>
              <a:rPr lang="en-US" sz="2400" dirty="0">
                <a:solidFill>
                  <a:srgbClr val="0A017F"/>
                </a:solidFill>
              </a:rPr>
              <a:t> facility must be used</a:t>
            </a:r>
          </a:p>
          <a:p>
            <a:pPr marL="419100" indent="-419100" eaLnBrk="1" hangingPunct="1">
              <a:lnSpc>
                <a:spcPct val="80000"/>
              </a:lnSpc>
              <a:spcBef>
                <a:spcPct val="20000"/>
              </a:spcBef>
              <a:buClr>
                <a:schemeClr val="hlink"/>
              </a:buClr>
              <a:buSzPct val="85000"/>
              <a:buFont typeface="Helvetica CE" pitchFamily="-105" charset="0"/>
              <a:buChar char="&gt;"/>
            </a:pPr>
            <a:r>
              <a:rPr lang="en-US" sz="2400" i="1" dirty="0">
                <a:solidFill>
                  <a:srgbClr val="7F0101"/>
                </a:solidFill>
              </a:rPr>
              <a:t>Experienced users find menus slower</a:t>
            </a:r>
            <a:r>
              <a:rPr lang="en-US" sz="2400" dirty="0">
                <a:solidFill>
                  <a:srgbClr val="0A017F"/>
                </a:solidFill>
              </a:rPr>
              <a:t> than command language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3" name="Rectangle 2"/>
          <p:cNvSpPr>
            <a:spLocks noGrp="1" noChangeArrowheads="1"/>
          </p:cNvSpPr>
          <p:nvPr>
            <p:ph type="title"/>
          </p:nvPr>
        </p:nvSpPr>
        <p:spPr>
          <a:xfrm>
            <a:off x="251520" y="332656"/>
            <a:ext cx="7290054" cy="1499616"/>
          </a:xfrm>
        </p:spPr>
        <p:txBody>
          <a:bodyPr/>
          <a:lstStyle/>
          <a:p>
            <a:pPr eaLnBrk="1" hangingPunct="1"/>
            <a:r>
              <a:rPr lang="en-US" dirty="0"/>
              <a:t>Menu Structuring</a:t>
            </a:r>
          </a:p>
        </p:txBody>
      </p:sp>
      <p:sp>
        <p:nvSpPr>
          <p:cNvPr id="43014" name="Rectangle 3"/>
          <p:cNvSpPr>
            <a:spLocks noGrp="1" noChangeArrowheads="1"/>
          </p:cNvSpPr>
          <p:nvPr>
            <p:ph idx="1"/>
          </p:nvPr>
        </p:nvSpPr>
        <p:spPr>
          <a:xfrm>
            <a:off x="323528" y="1628800"/>
            <a:ext cx="8352928" cy="5040560"/>
          </a:xfrm>
        </p:spPr>
        <p:txBody>
          <a:bodyPr>
            <a:normAutofit fontScale="92500" lnSpcReduction="20000"/>
          </a:bodyPr>
          <a:lstStyle/>
          <a:p>
            <a:pPr marL="342900" indent="-342900" eaLnBrk="1" hangingPunct="1">
              <a:lnSpc>
                <a:spcPct val="85000"/>
              </a:lnSpc>
              <a:buFont typeface="Helvetica CE" pitchFamily="-105" charset="0"/>
              <a:buNone/>
            </a:pPr>
            <a:r>
              <a:rPr lang="en-US" sz="2400" b="1" i="1" dirty="0"/>
              <a:t>Scrolling menus</a:t>
            </a:r>
            <a:endParaRPr lang="en-US" sz="2400" dirty="0"/>
          </a:p>
          <a:p>
            <a:pPr marL="342900" indent="-342900" eaLnBrk="1" hangingPunct="1">
              <a:lnSpc>
                <a:spcPct val="85000"/>
              </a:lnSpc>
            </a:pPr>
            <a:r>
              <a:rPr lang="en-US" sz="2400" dirty="0"/>
              <a:t>The menu can be scrolled to reveal additional choices</a:t>
            </a:r>
          </a:p>
          <a:p>
            <a:pPr marL="342900" indent="-342900" eaLnBrk="1" hangingPunct="1">
              <a:lnSpc>
                <a:spcPct val="85000"/>
              </a:lnSpc>
            </a:pPr>
            <a:r>
              <a:rPr lang="en-US" sz="2400" dirty="0"/>
              <a:t>Not practical if there is a very large number of choices</a:t>
            </a:r>
          </a:p>
          <a:p>
            <a:pPr marL="342900" indent="-342900" eaLnBrk="1" hangingPunct="1">
              <a:lnSpc>
                <a:spcPct val="85000"/>
              </a:lnSpc>
              <a:buFont typeface="Helvetica CE" pitchFamily="-105" charset="0"/>
              <a:buNone/>
            </a:pPr>
            <a:endParaRPr lang="en-US" sz="2400" b="1" i="1" dirty="0"/>
          </a:p>
          <a:p>
            <a:pPr marL="342900" indent="-342900" eaLnBrk="1" hangingPunct="1">
              <a:lnSpc>
                <a:spcPct val="85000"/>
              </a:lnSpc>
              <a:buFont typeface="Helvetica CE" pitchFamily="-105" charset="0"/>
              <a:buNone/>
            </a:pPr>
            <a:r>
              <a:rPr lang="en-US" sz="2400" b="1" i="1" dirty="0"/>
              <a:t>Hierarchical menus</a:t>
            </a:r>
            <a:endParaRPr lang="en-US" sz="2400" dirty="0"/>
          </a:p>
          <a:p>
            <a:pPr marL="342900" indent="-342900" eaLnBrk="1" hangingPunct="1">
              <a:lnSpc>
                <a:spcPct val="85000"/>
              </a:lnSpc>
            </a:pPr>
            <a:r>
              <a:rPr lang="en-US" sz="2400" dirty="0"/>
              <a:t>Selecting a menu item displays a sub-menu</a:t>
            </a:r>
          </a:p>
          <a:p>
            <a:pPr marL="342900" indent="-342900" eaLnBrk="1" hangingPunct="1">
              <a:lnSpc>
                <a:spcPct val="85000"/>
              </a:lnSpc>
              <a:buFont typeface="Helvetica CE" pitchFamily="-105" charset="0"/>
              <a:buNone/>
            </a:pPr>
            <a:endParaRPr lang="en-US" sz="2400" b="1" i="1" dirty="0"/>
          </a:p>
          <a:p>
            <a:pPr marL="342900" indent="-342900" eaLnBrk="1" hangingPunct="1">
              <a:lnSpc>
                <a:spcPct val="85000"/>
              </a:lnSpc>
              <a:buFont typeface="Helvetica CE" pitchFamily="-105" charset="0"/>
              <a:buNone/>
            </a:pPr>
            <a:r>
              <a:rPr lang="en-US" sz="2400" b="1" i="1" dirty="0"/>
              <a:t>Walking menus</a:t>
            </a:r>
            <a:endParaRPr lang="en-US" sz="2400" dirty="0"/>
          </a:p>
          <a:p>
            <a:pPr marL="342900" indent="-342900" eaLnBrk="1" hangingPunct="1">
              <a:lnSpc>
                <a:spcPct val="85000"/>
              </a:lnSpc>
            </a:pPr>
            <a:r>
              <a:rPr lang="en-US" sz="2400" dirty="0"/>
              <a:t>A menu selection causes another menu to be revealed</a:t>
            </a:r>
          </a:p>
          <a:p>
            <a:pPr marL="342900" indent="-342900" eaLnBrk="1" hangingPunct="1">
              <a:lnSpc>
                <a:spcPct val="85000"/>
              </a:lnSpc>
              <a:buFont typeface="Helvetica CE" pitchFamily="-105" charset="0"/>
              <a:buNone/>
            </a:pPr>
            <a:endParaRPr lang="en-US" sz="2400" b="1" i="1" dirty="0"/>
          </a:p>
          <a:p>
            <a:pPr marL="342900" indent="-342900" eaLnBrk="1" hangingPunct="1">
              <a:lnSpc>
                <a:spcPct val="85000"/>
              </a:lnSpc>
              <a:buFont typeface="Helvetica CE" pitchFamily="-105" charset="0"/>
              <a:buNone/>
            </a:pPr>
            <a:r>
              <a:rPr lang="en-US" sz="2400" b="1" i="1" dirty="0"/>
              <a:t>Associated control panels</a:t>
            </a:r>
            <a:endParaRPr lang="en-US" sz="2400" dirty="0"/>
          </a:p>
          <a:p>
            <a:pPr marL="342900" indent="-342900" eaLnBrk="1" hangingPunct="1">
              <a:lnSpc>
                <a:spcPct val="85000"/>
              </a:lnSpc>
            </a:pPr>
            <a:r>
              <a:rPr lang="en-US" sz="2400" dirty="0"/>
              <a:t>When a menu item is selected, a control panel pops-up with further options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8" name="Rectangle 3"/>
          <p:cNvSpPr>
            <a:spLocks noGrp="1" noChangeArrowheads="1"/>
          </p:cNvSpPr>
          <p:nvPr>
            <p:ph idx="1"/>
          </p:nvPr>
        </p:nvSpPr>
        <p:spPr>
          <a:xfrm>
            <a:off x="768096" y="2286000"/>
            <a:ext cx="7908360" cy="4023360"/>
          </a:xfrm>
        </p:spPr>
        <p:txBody>
          <a:bodyPr>
            <a:normAutofit/>
          </a:bodyPr>
          <a:lstStyle/>
          <a:p>
            <a:pPr marL="488950" indent="-488950" defTabSz="962025" eaLnBrk="1" hangingPunct="1">
              <a:lnSpc>
                <a:spcPct val="90000"/>
              </a:lnSpc>
            </a:pPr>
            <a:r>
              <a:rPr lang="en-US" sz="3200" dirty="0"/>
              <a:t>UI design is an </a:t>
            </a:r>
            <a:r>
              <a:rPr lang="en-US" sz="3200" i="1" dirty="0">
                <a:solidFill>
                  <a:srgbClr val="7F0101"/>
                </a:solidFill>
              </a:rPr>
              <a:t>iterative process</a:t>
            </a:r>
            <a:r>
              <a:rPr lang="en-US" sz="3200" dirty="0"/>
              <a:t> involving close liaisons between users and designers.</a:t>
            </a:r>
          </a:p>
          <a:p>
            <a:pPr marL="488950" indent="-488950" defTabSz="962025" eaLnBrk="1" hangingPunct="1">
              <a:lnSpc>
                <a:spcPct val="90000"/>
              </a:lnSpc>
            </a:pPr>
            <a:r>
              <a:rPr lang="en-US" sz="3200" dirty="0"/>
              <a:t>The 3 core activities in this process are:</a:t>
            </a:r>
          </a:p>
          <a:p>
            <a:pPr marL="1089025" lvl="1" indent="-479425" defTabSz="962025" eaLnBrk="1" hangingPunct="1">
              <a:lnSpc>
                <a:spcPct val="90000"/>
              </a:lnSpc>
            </a:pPr>
            <a:r>
              <a:rPr lang="en-US" sz="2400" i="1" dirty="0">
                <a:solidFill>
                  <a:srgbClr val="7F0101"/>
                </a:solidFill>
              </a:rPr>
              <a:t>User analysis</a:t>
            </a:r>
            <a:r>
              <a:rPr lang="en-US" sz="2400" dirty="0"/>
              <a:t>. Understand what the users will do with the system;</a:t>
            </a:r>
          </a:p>
          <a:p>
            <a:pPr marL="1089025" lvl="1" indent="-479425" defTabSz="962025" eaLnBrk="1" hangingPunct="1">
              <a:lnSpc>
                <a:spcPct val="90000"/>
              </a:lnSpc>
            </a:pPr>
            <a:r>
              <a:rPr lang="en-US" sz="2400" i="1" dirty="0">
                <a:solidFill>
                  <a:srgbClr val="7F0101"/>
                </a:solidFill>
              </a:rPr>
              <a:t>System prototyping</a:t>
            </a:r>
            <a:r>
              <a:rPr lang="en-US" sz="2400" dirty="0"/>
              <a:t>. Develop a series of prototypes for experiment;</a:t>
            </a:r>
          </a:p>
          <a:p>
            <a:pPr marL="1089025" lvl="1" indent="-479425" defTabSz="962025" eaLnBrk="1" hangingPunct="1">
              <a:lnSpc>
                <a:spcPct val="90000"/>
              </a:lnSpc>
            </a:pPr>
            <a:r>
              <a:rPr lang="en-US" sz="2400" i="1" dirty="0">
                <a:solidFill>
                  <a:srgbClr val="7F0101"/>
                </a:solidFill>
              </a:rPr>
              <a:t>Interface evaluation</a:t>
            </a:r>
            <a:r>
              <a:rPr lang="en-US" sz="2400" dirty="0"/>
              <a:t>. Experiment with these prototypes with users.</a:t>
            </a:r>
          </a:p>
          <a:p>
            <a:pPr marL="1089025" lvl="1" indent="-479425" defTabSz="962025" eaLnBrk="1" hangingPunct="1">
              <a:lnSpc>
                <a:spcPct val="90000"/>
              </a:lnSpc>
            </a:pPr>
            <a:endParaRPr lang="en-US" sz="2400" dirty="0"/>
          </a:p>
        </p:txBody>
      </p:sp>
      <p:sp>
        <p:nvSpPr>
          <p:cNvPr id="3" name="Title 2">
            <a:extLst>
              <a:ext uri="{FF2B5EF4-FFF2-40B4-BE49-F238E27FC236}">
                <a16:creationId xmlns:a16="http://schemas.microsoft.com/office/drawing/2014/main" id="{1FA8FFEE-1D27-EB3C-15F7-175435A6763D}"/>
              </a:ext>
            </a:extLst>
          </p:cNvPr>
          <p:cNvSpPr>
            <a:spLocks noGrp="1"/>
          </p:cNvSpPr>
          <p:nvPr>
            <p:ph type="title"/>
          </p:nvPr>
        </p:nvSpPr>
        <p:spPr/>
        <p:txBody>
          <a:bodyPr/>
          <a:lstStyle/>
          <a:p>
            <a:r>
              <a:rPr lang="en-US" dirty="0"/>
              <a:t>UI Design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61" name="Rectangle 2"/>
          <p:cNvSpPr>
            <a:spLocks noGrp="1" noChangeArrowheads="1"/>
          </p:cNvSpPr>
          <p:nvPr>
            <p:ph type="title"/>
          </p:nvPr>
        </p:nvSpPr>
        <p:spPr/>
        <p:txBody>
          <a:bodyPr/>
          <a:lstStyle/>
          <a:p>
            <a:pPr eaLnBrk="1" hangingPunct="1"/>
            <a:r>
              <a:rPr lang="en-US"/>
              <a:t>Command Interfaces</a:t>
            </a:r>
          </a:p>
        </p:txBody>
      </p:sp>
      <p:sp>
        <p:nvSpPr>
          <p:cNvPr id="45062" name="Rectangle 3"/>
          <p:cNvSpPr>
            <a:spLocks noGrp="1" noChangeArrowheads="1"/>
          </p:cNvSpPr>
          <p:nvPr>
            <p:ph idx="1"/>
          </p:nvPr>
        </p:nvSpPr>
        <p:spPr>
          <a:xfrm>
            <a:off x="768096" y="2286000"/>
            <a:ext cx="7980368" cy="4023360"/>
          </a:xfrm>
        </p:spPr>
        <p:txBody>
          <a:bodyPr>
            <a:normAutofit fontScale="92500" lnSpcReduction="10000"/>
          </a:bodyPr>
          <a:lstStyle/>
          <a:p>
            <a:pPr marL="342900" indent="-342900" eaLnBrk="1" hangingPunct="1">
              <a:buFont typeface="Helvetica CE" pitchFamily="-105" charset="0"/>
              <a:buNone/>
            </a:pPr>
            <a:r>
              <a:rPr lang="en-US" sz="2800" dirty="0"/>
              <a:t>With a </a:t>
            </a:r>
            <a:r>
              <a:rPr lang="en-US" sz="2800" u="sng" dirty="0"/>
              <a:t>command language</a:t>
            </a:r>
            <a:r>
              <a:rPr lang="en-US" sz="2800" dirty="0"/>
              <a:t>, the user types commands to give instructions to the system </a:t>
            </a:r>
          </a:p>
          <a:p>
            <a:pPr marL="342900" indent="-342900" eaLnBrk="1" hangingPunct="1"/>
            <a:endParaRPr lang="en-US" sz="2800" dirty="0"/>
          </a:p>
          <a:p>
            <a:pPr marL="342900" indent="-342900" eaLnBrk="1" hangingPunct="1"/>
            <a:r>
              <a:rPr lang="en-US" sz="2800" dirty="0"/>
              <a:t>May be implemented using </a:t>
            </a:r>
            <a:r>
              <a:rPr lang="en-US" sz="2800" i="1" dirty="0">
                <a:solidFill>
                  <a:srgbClr val="7F0101"/>
                </a:solidFill>
              </a:rPr>
              <a:t>cheap terminals</a:t>
            </a:r>
            <a:endParaRPr lang="en-US" sz="2800" dirty="0"/>
          </a:p>
          <a:p>
            <a:pPr marL="342900" indent="-342900" eaLnBrk="1" hangingPunct="1"/>
            <a:r>
              <a:rPr lang="en-US" sz="2800" i="1" dirty="0">
                <a:solidFill>
                  <a:srgbClr val="7F0101"/>
                </a:solidFill>
              </a:rPr>
              <a:t>Easy to process</a:t>
            </a:r>
            <a:r>
              <a:rPr lang="en-US" sz="2800" dirty="0"/>
              <a:t> using compiler techniques</a:t>
            </a:r>
          </a:p>
          <a:p>
            <a:pPr marL="342900" indent="-342900" eaLnBrk="1" hangingPunct="1"/>
            <a:r>
              <a:rPr lang="en-US" sz="2800" dirty="0"/>
              <a:t>Commands of </a:t>
            </a:r>
            <a:r>
              <a:rPr lang="en-US" sz="2800" i="1" dirty="0">
                <a:solidFill>
                  <a:srgbClr val="7F0101"/>
                </a:solidFill>
              </a:rPr>
              <a:t>arbitrary complexity</a:t>
            </a:r>
            <a:r>
              <a:rPr lang="en-US" sz="2800" dirty="0"/>
              <a:t> can be created by command combination</a:t>
            </a:r>
          </a:p>
          <a:p>
            <a:pPr marL="342900" indent="-342900" eaLnBrk="1" hangingPunct="1"/>
            <a:r>
              <a:rPr lang="en-US" sz="2800" i="1" dirty="0">
                <a:solidFill>
                  <a:srgbClr val="7F0101"/>
                </a:solidFill>
              </a:rPr>
              <a:t>Concise interfaces</a:t>
            </a:r>
            <a:r>
              <a:rPr lang="en-US" sz="2800" dirty="0"/>
              <a:t> requiring minimal typing can be created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9" name="Rectangle 2"/>
          <p:cNvSpPr>
            <a:spLocks noGrp="1" noChangeArrowheads="1"/>
          </p:cNvSpPr>
          <p:nvPr>
            <p:ph type="title"/>
          </p:nvPr>
        </p:nvSpPr>
        <p:spPr/>
        <p:txBody>
          <a:bodyPr/>
          <a:lstStyle/>
          <a:p>
            <a:pPr eaLnBrk="1" hangingPunct="1"/>
            <a:r>
              <a:rPr lang="en-US"/>
              <a:t>Command Interfaces</a:t>
            </a:r>
          </a:p>
        </p:txBody>
      </p:sp>
      <p:sp>
        <p:nvSpPr>
          <p:cNvPr id="47110" name="Rectangle 3"/>
          <p:cNvSpPr>
            <a:spLocks noGrp="1" noChangeArrowheads="1"/>
          </p:cNvSpPr>
          <p:nvPr>
            <p:ph idx="1"/>
          </p:nvPr>
        </p:nvSpPr>
        <p:spPr>
          <a:xfrm>
            <a:off x="467544" y="2286000"/>
            <a:ext cx="8064896" cy="4239344"/>
          </a:xfrm>
        </p:spPr>
        <p:txBody>
          <a:bodyPr>
            <a:normAutofit fontScale="92500" lnSpcReduction="20000"/>
          </a:bodyPr>
          <a:lstStyle/>
          <a:p>
            <a:pPr marL="342900" indent="-342900" eaLnBrk="1" hangingPunct="1">
              <a:lnSpc>
                <a:spcPct val="90000"/>
              </a:lnSpc>
              <a:buFont typeface="Helvetica CE" pitchFamily="-105" charset="0"/>
              <a:buNone/>
            </a:pPr>
            <a:r>
              <a:rPr lang="en-US" sz="2800" b="1" i="1" dirty="0"/>
              <a:t>Advantages</a:t>
            </a:r>
            <a:endParaRPr lang="en-US" sz="2800" dirty="0"/>
          </a:p>
          <a:p>
            <a:pPr marL="342900" indent="-342900" eaLnBrk="1" hangingPunct="1">
              <a:lnSpc>
                <a:spcPct val="90000"/>
              </a:lnSpc>
            </a:pPr>
            <a:r>
              <a:rPr lang="en-US" sz="2800" dirty="0"/>
              <a:t>Allow experienced users to </a:t>
            </a:r>
            <a:r>
              <a:rPr lang="en-US" sz="2800" i="1" dirty="0">
                <a:solidFill>
                  <a:srgbClr val="7F0101"/>
                </a:solidFill>
              </a:rPr>
              <a:t>interact quickly</a:t>
            </a:r>
            <a:r>
              <a:rPr lang="en-US" sz="2800" dirty="0"/>
              <a:t> with the system</a:t>
            </a:r>
          </a:p>
          <a:p>
            <a:pPr marL="342900" indent="-342900" eaLnBrk="1" hangingPunct="1">
              <a:lnSpc>
                <a:spcPct val="90000"/>
              </a:lnSpc>
            </a:pPr>
            <a:r>
              <a:rPr lang="en-US" sz="2800" dirty="0"/>
              <a:t>Commands can be </a:t>
            </a:r>
            <a:r>
              <a:rPr lang="en-US" sz="2800" i="1" dirty="0">
                <a:solidFill>
                  <a:srgbClr val="7F0101"/>
                </a:solidFill>
              </a:rPr>
              <a:t>scripted</a:t>
            </a:r>
            <a:r>
              <a:rPr lang="en-US" sz="2800" dirty="0"/>
              <a:t> (!)</a:t>
            </a:r>
          </a:p>
          <a:p>
            <a:pPr marL="342900" indent="-342900" eaLnBrk="1" hangingPunct="1">
              <a:lnSpc>
                <a:spcPct val="90000"/>
              </a:lnSpc>
              <a:buFont typeface="Helvetica CE" pitchFamily="-105" charset="0"/>
              <a:buNone/>
            </a:pPr>
            <a:endParaRPr lang="en-US" sz="2800" b="1" i="1" dirty="0"/>
          </a:p>
          <a:p>
            <a:pPr marL="342900" indent="-342900" eaLnBrk="1" hangingPunct="1">
              <a:lnSpc>
                <a:spcPct val="90000"/>
              </a:lnSpc>
              <a:buFont typeface="Helvetica CE" pitchFamily="-105" charset="0"/>
              <a:buNone/>
            </a:pPr>
            <a:r>
              <a:rPr lang="en-US" sz="2800" b="1" i="1" dirty="0"/>
              <a:t>Problems</a:t>
            </a:r>
            <a:endParaRPr lang="en-US" sz="2800" dirty="0"/>
          </a:p>
          <a:p>
            <a:pPr marL="342900" indent="-342900" eaLnBrk="1" hangingPunct="1">
              <a:lnSpc>
                <a:spcPct val="90000"/>
              </a:lnSpc>
            </a:pPr>
            <a:r>
              <a:rPr lang="en-US" sz="2800" dirty="0"/>
              <a:t>Users have to </a:t>
            </a:r>
            <a:r>
              <a:rPr lang="en-US" sz="2800" i="1" dirty="0">
                <a:solidFill>
                  <a:srgbClr val="7F0101"/>
                </a:solidFill>
              </a:rPr>
              <a:t>learn and remember</a:t>
            </a:r>
            <a:r>
              <a:rPr lang="en-US" sz="2800" dirty="0"/>
              <a:t> a command language</a:t>
            </a:r>
          </a:p>
          <a:p>
            <a:pPr marL="342900" indent="-342900" eaLnBrk="1" hangingPunct="1">
              <a:lnSpc>
                <a:spcPct val="90000"/>
              </a:lnSpc>
            </a:pPr>
            <a:r>
              <a:rPr lang="en-US" sz="2800" dirty="0"/>
              <a:t>Not suitable for </a:t>
            </a:r>
            <a:r>
              <a:rPr lang="en-US" sz="2800" i="1" dirty="0">
                <a:solidFill>
                  <a:srgbClr val="7F0101"/>
                </a:solidFill>
              </a:rPr>
              <a:t>occasional</a:t>
            </a:r>
            <a:r>
              <a:rPr lang="en-US" sz="2800" dirty="0"/>
              <a:t> or inexperienced users</a:t>
            </a:r>
          </a:p>
          <a:p>
            <a:pPr marL="342900" indent="-342900" eaLnBrk="1" hangingPunct="1">
              <a:lnSpc>
                <a:spcPct val="90000"/>
              </a:lnSpc>
            </a:pPr>
            <a:r>
              <a:rPr lang="en-US" sz="2800" dirty="0"/>
              <a:t>An </a:t>
            </a:r>
            <a:r>
              <a:rPr lang="en-US" sz="2800" i="1" dirty="0">
                <a:solidFill>
                  <a:srgbClr val="7F0101"/>
                </a:solidFill>
              </a:rPr>
              <a:t>error detection</a:t>
            </a:r>
            <a:r>
              <a:rPr lang="en-US" sz="2800" dirty="0"/>
              <a:t> and recovery system is required</a:t>
            </a:r>
          </a:p>
          <a:p>
            <a:pPr marL="342900" indent="-342900" eaLnBrk="1" hangingPunct="1">
              <a:lnSpc>
                <a:spcPct val="90000"/>
              </a:lnSpc>
            </a:pPr>
            <a:r>
              <a:rPr lang="en-US" sz="2800" i="1" dirty="0">
                <a:solidFill>
                  <a:srgbClr val="7F0101"/>
                </a:solidFill>
              </a:rPr>
              <a:t>Typing ability</a:t>
            </a:r>
            <a:r>
              <a:rPr lang="en-US" sz="2800" dirty="0"/>
              <a:t> is required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7" name="Rectangle 2"/>
          <p:cNvSpPr>
            <a:spLocks noGrp="1" noChangeArrowheads="1"/>
          </p:cNvSpPr>
          <p:nvPr>
            <p:ph type="title"/>
          </p:nvPr>
        </p:nvSpPr>
        <p:spPr>
          <a:xfrm>
            <a:off x="395536" y="332656"/>
            <a:ext cx="7290054" cy="1499616"/>
          </a:xfrm>
        </p:spPr>
        <p:txBody>
          <a:bodyPr/>
          <a:lstStyle/>
          <a:p>
            <a:pPr eaLnBrk="1" hangingPunct="1"/>
            <a:r>
              <a:rPr lang="en-US" dirty="0"/>
              <a:t>Analogue vs. Digital Presentation</a:t>
            </a:r>
          </a:p>
        </p:txBody>
      </p:sp>
      <p:sp>
        <p:nvSpPr>
          <p:cNvPr id="49158" name="Rectangle 3"/>
          <p:cNvSpPr>
            <a:spLocks noGrp="1" noChangeArrowheads="1"/>
          </p:cNvSpPr>
          <p:nvPr>
            <p:ph idx="1"/>
          </p:nvPr>
        </p:nvSpPr>
        <p:spPr>
          <a:xfrm>
            <a:off x="539750" y="1654174"/>
            <a:ext cx="8061325" cy="3431009"/>
          </a:xfrm>
        </p:spPr>
        <p:txBody>
          <a:bodyPr>
            <a:normAutofit fontScale="92500" lnSpcReduction="20000"/>
          </a:bodyPr>
          <a:lstStyle/>
          <a:p>
            <a:pPr marL="342900" indent="-342900" eaLnBrk="1" hangingPunct="1">
              <a:lnSpc>
                <a:spcPct val="90000"/>
              </a:lnSpc>
              <a:buFont typeface="Helvetica CE" pitchFamily="-105" charset="0"/>
              <a:buNone/>
            </a:pPr>
            <a:r>
              <a:rPr lang="en-US" sz="2400" b="1" i="1" dirty="0"/>
              <a:t>Digital presentation</a:t>
            </a:r>
          </a:p>
          <a:p>
            <a:pPr marL="342900" indent="-342900" eaLnBrk="1" hangingPunct="1">
              <a:lnSpc>
                <a:spcPct val="90000"/>
              </a:lnSpc>
            </a:pPr>
            <a:r>
              <a:rPr lang="en-US" sz="2400" i="1" dirty="0">
                <a:solidFill>
                  <a:srgbClr val="7F0101"/>
                </a:solidFill>
              </a:rPr>
              <a:t>Compact</a:t>
            </a:r>
            <a:r>
              <a:rPr lang="en-US" sz="2400" dirty="0"/>
              <a:t> — takes up little screen space</a:t>
            </a:r>
          </a:p>
          <a:p>
            <a:pPr marL="342900" indent="-342900" eaLnBrk="1" hangingPunct="1">
              <a:lnSpc>
                <a:spcPct val="90000"/>
              </a:lnSpc>
            </a:pPr>
            <a:r>
              <a:rPr lang="en-US" sz="2400" i="1" dirty="0">
                <a:solidFill>
                  <a:srgbClr val="7F0101"/>
                </a:solidFill>
              </a:rPr>
              <a:t>Precise values</a:t>
            </a:r>
            <a:r>
              <a:rPr lang="en-US" sz="2400" dirty="0"/>
              <a:t> can be communicated</a:t>
            </a:r>
          </a:p>
          <a:p>
            <a:pPr marL="342900" indent="-342900" eaLnBrk="1" hangingPunct="1">
              <a:lnSpc>
                <a:spcPct val="90000"/>
              </a:lnSpc>
            </a:pPr>
            <a:endParaRPr lang="en-US" sz="2400" dirty="0"/>
          </a:p>
          <a:p>
            <a:pPr marL="342900" indent="-342900" eaLnBrk="1" hangingPunct="1">
              <a:lnSpc>
                <a:spcPct val="90000"/>
              </a:lnSpc>
              <a:buFont typeface="Helvetica CE" pitchFamily="-105" charset="0"/>
              <a:buNone/>
            </a:pPr>
            <a:r>
              <a:rPr lang="en-US" sz="2400" b="1" i="1" dirty="0"/>
              <a:t>Analogue presentation</a:t>
            </a:r>
          </a:p>
          <a:p>
            <a:pPr marL="342900" indent="-342900" eaLnBrk="1" hangingPunct="1">
              <a:lnSpc>
                <a:spcPct val="90000"/>
              </a:lnSpc>
            </a:pPr>
            <a:r>
              <a:rPr lang="en-US" sz="2400" dirty="0"/>
              <a:t>Easier to get an 'at a glance' </a:t>
            </a:r>
            <a:r>
              <a:rPr lang="en-US" sz="2400" i="1" dirty="0">
                <a:solidFill>
                  <a:srgbClr val="7F0101"/>
                </a:solidFill>
              </a:rPr>
              <a:t>impression</a:t>
            </a:r>
            <a:r>
              <a:rPr lang="en-US" sz="2400" dirty="0"/>
              <a:t> of a value</a:t>
            </a:r>
          </a:p>
          <a:p>
            <a:pPr marL="342900" indent="-342900" eaLnBrk="1" hangingPunct="1">
              <a:lnSpc>
                <a:spcPct val="90000"/>
              </a:lnSpc>
            </a:pPr>
            <a:r>
              <a:rPr lang="en-US" sz="2400" dirty="0"/>
              <a:t>Possible to show </a:t>
            </a:r>
            <a:r>
              <a:rPr lang="en-US" sz="2400" i="1" dirty="0">
                <a:solidFill>
                  <a:srgbClr val="7F0101"/>
                </a:solidFill>
              </a:rPr>
              <a:t>relative values</a:t>
            </a:r>
            <a:endParaRPr lang="en-US" sz="2400" dirty="0"/>
          </a:p>
          <a:p>
            <a:pPr marL="342900" indent="-342900" eaLnBrk="1" hangingPunct="1">
              <a:lnSpc>
                <a:spcPct val="90000"/>
              </a:lnSpc>
            </a:pPr>
            <a:r>
              <a:rPr lang="en-US" sz="2400" dirty="0"/>
              <a:t>Easier to see </a:t>
            </a:r>
            <a:r>
              <a:rPr lang="en-US" sz="2400" i="1" dirty="0">
                <a:solidFill>
                  <a:srgbClr val="7F0101"/>
                </a:solidFill>
              </a:rPr>
              <a:t>exceptional</a:t>
            </a:r>
            <a:r>
              <a:rPr lang="en-US" sz="2400" dirty="0"/>
              <a:t> data values</a:t>
            </a:r>
          </a:p>
        </p:txBody>
      </p:sp>
      <p:pic>
        <p:nvPicPr>
          <p:cNvPr id="49159" name="Picture 4"/>
          <p:cNvPicPr>
            <a:picLocks noChangeArrowheads="1"/>
          </p:cNvPicPr>
          <p:nvPr/>
        </p:nvPicPr>
        <p:blipFill>
          <a:blip r:embed="rId3"/>
          <a:srcRect/>
          <a:stretch>
            <a:fillRect/>
          </a:stretch>
        </p:blipFill>
        <p:spPr bwMode="auto">
          <a:xfrm>
            <a:off x="1752600" y="5229200"/>
            <a:ext cx="5638800" cy="1371600"/>
          </a:xfrm>
          <a:prstGeom prst="rect">
            <a:avLst/>
          </a:prstGeom>
          <a:noFill/>
          <a:ln w="12700">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5" name="Rectangle 3"/>
          <p:cNvSpPr>
            <a:spLocks noGrp="1" noChangeArrowheads="1"/>
          </p:cNvSpPr>
          <p:nvPr>
            <p:ph type="title"/>
          </p:nvPr>
        </p:nvSpPr>
        <p:spPr>
          <a:xfrm>
            <a:off x="323528" y="332656"/>
            <a:ext cx="7290054" cy="1499616"/>
          </a:xfrm>
        </p:spPr>
        <p:txBody>
          <a:bodyPr/>
          <a:lstStyle/>
          <a:p>
            <a:pPr eaLnBrk="1" hangingPunct="1"/>
            <a:r>
              <a:rPr lang="en-US" dirty="0"/>
              <a:t>Colour Use Guidelines</a:t>
            </a:r>
          </a:p>
        </p:txBody>
      </p:sp>
      <p:sp>
        <p:nvSpPr>
          <p:cNvPr id="51206" name="Rectangle 4"/>
          <p:cNvSpPr>
            <a:spLocks noGrp="1" noChangeArrowheads="1"/>
          </p:cNvSpPr>
          <p:nvPr>
            <p:ph idx="1"/>
          </p:nvPr>
        </p:nvSpPr>
        <p:spPr>
          <a:xfrm>
            <a:off x="395536" y="1844824"/>
            <a:ext cx="8280920" cy="4752528"/>
          </a:xfrm>
        </p:spPr>
        <p:txBody>
          <a:bodyPr>
            <a:normAutofit fontScale="92500" lnSpcReduction="20000"/>
          </a:bodyPr>
          <a:lstStyle/>
          <a:p>
            <a:pPr marL="342900" indent="-342900" eaLnBrk="1" hangingPunct="1">
              <a:lnSpc>
                <a:spcPct val="90000"/>
              </a:lnSpc>
              <a:buFont typeface="Helvetica CE" pitchFamily="-105" charset="0"/>
              <a:buNone/>
            </a:pPr>
            <a:r>
              <a:rPr lang="en-US" sz="2800" b="1" dirty="0"/>
              <a:t>Colour can help the user </a:t>
            </a:r>
            <a:r>
              <a:rPr lang="en-US" sz="2800" b="1" i="1" dirty="0">
                <a:solidFill>
                  <a:srgbClr val="7F0101"/>
                </a:solidFill>
              </a:rPr>
              <a:t>understand complex information structures.</a:t>
            </a:r>
          </a:p>
          <a:p>
            <a:pPr marL="342900" indent="-342900" eaLnBrk="1" hangingPunct="1">
              <a:lnSpc>
                <a:spcPct val="90000"/>
              </a:lnSpc>
            </a:pPr>
            <a:r>
              <a:rPr lang="en-US" sz="2800" dirty="0"/>
              <a:t>Don’t use (only) colour to </a:t>
            </a:r>
            <a:r>
              <a:rPr lang="en-US" sz="2800" i="1" dirty="0">
                <a:solidFill>
                  <a:srgbClr val="7F0101"/>
                </a:solidFill>
              </a:rPr>
              <a:t>communicate meaning</a:t>
            </a:r>
            <a:r>
              <a:rPr lang="en-US" sz="2800" dirty="0"/>
              <a:t>!</a:t>
            </a:r>
          </a:p>
          <a:p>
            <a:pPr marL="742950" lvl="1" indent="-285750" eaLnBrk="1" hangingPunct="1">
              <a:lnSpc>
                <a:spcPct val="90000"/>
              </a:lnSpc>
            </a:pPr>
            <a:r>
              <a:rPr lang="en-US" sz="2400" dirty="0"/>
              <a:t>Open to </a:t>
            </a:r>
            <a:r>
              <a:rPr lang="en-US" sz="2400" i="1" dirty="0">
                <a:solidFill>
                  <a:srgbClr val="7F0101"/>
                </a:solidFill>
              </a:rPr>
              <a:t>misinterpretation</a:t>
            </a:r>
            <a:r>
              <a:rPr lang="en-US" sz="2400" dirty="0"/>
              <a:t> (colour-blindness, cultural differences ...)</a:t>
            </a:r>
          </a:p>
          <a:p>
            <a:pPr marL="742950" lvl="1" indent="-285750" eaLnBrk="1" hangingPunct="1">
              <a:lnSpc>
                <a:spcPct val="90000"/>
              </a:lnSpc>
            </a:pPr>
            <a:r>
              <a:rPr lang="en-US" sz="2400" i="1" dirty="0">
                <a:solidFill>
                  <a:srgbClr val="7F0101"/>
                </a:solidFill>
              </a:rPr>
              <a:t>Design for monochrome then add colour</a:t>
            </a:r>
            <a:endParaRPr lang="en-US" sz="2400" dirty="0"/>
          </a:p>
          <a:p>
            <a:pPr marL="342900" indent="-342900" eaLnBrk="1" hangingPunct="1">
              <a:lnSpc>
                <a:spcPct val="90000"/>
              </a:lnSpc>
            </a:pPr>
            <a:r>
              <a:rPr lang="en-US" sz="2800" dirty="0"/>
              <a:t>Use colour coding to support user tasks</a:t>
            </a:r>
          </a:p>
          <a:p>
            <a:pPr marL="742950" lvl="1" indent="-285750" eaLnBrk="1" hangingPunct="1">
              <a:lnSpc>
                <a:spcPct val="90000"/>
              </a:lnSpc>
            </a:pPr>
            <a:r>
              <a:rPr lang="en-US" sz="2400" dirty="0"/>
              <a:t>highlight exceptional events</a:t>
            </a:r>
          </a:p>
          <a:p>
            <a:pPr marL="742950" lvl="1" indent="-285750" eaLnBrk="1" hangingPunct="1">
              <a:lnSpc>
                <a:spcPct val="90000"/>
              </a:lnSpc>
            </a:pPr>
            <a:r>
              <a:rPr lang="en-US" sz="2400" dirty="0"/>
              <a:t>allow users to control colour coding</a:t>
            </a:r>
          </a:p>
          <a:p>
            <a:pPr marL="342900" indent="-342900" eaLnBrk="1" hangingPunct="1">
              <a:lnSpc>
                <a:spcPct val="90000"/>
              </a:lnSpc>
            </a:pPr>
            <a:r>
              <a:rPr lang="en-US" sz="2800" dirty="0"/>
              <a:t>Use </a:t>
            </a:r>
            <a:r>
              <a:rPr lang="en-US" sz="2800" i="1" dirty="0">
                <a:solidFill>
                  <a:srgbClr val="7F0101"/>
                </a:solidFill>
              </a:rPr>
              <a:t>colour change</a:t>
            </a:r>
            <a:r>
              <a:rPr lang="en-US" sz="2800" dirty="0"/>
              <a:t> to show </a:t>
            </a:r>
            <a:r>
              <a:rPr lang="en-US" sz="2800" i="1" dirty="0">
                <a:solidFill>
                  <a:srgbClr val="7F0101"/>
                </a:solidFill>
              </a:rPr>
              <a:t>status change</a:t>
            </a:r>
            <a:endParaRPr lang="en-US" sz="2800" dirty="0"/>
          </a:p>
          <a:p>
            <a:pPr marL="342900" indent="-342900" eaLnBrk="1" hangingPunct="1">
              <a:lnSpc>
                <a:spcPct val="90000"/>
              </a:lnSpc>
            </a:pPr>
            <a:r>
              <a:rPr lang="en-US" sz="2800" dirty="0"/>
              <a:t>Don't use </a:t>
            </a:r>
            <a:r>
              <a:rPr lang="en-US" sz="2800" dirty="0">
                <a:solidFill>
                  <a:srgbClr val="FF6C00"/>
                </a:solidFill>
              </a:rPr>
              <a:t>t</a:t>
            </a:r>
            <a:r>
              <a:rPr lang="en-US" sz="2800" dirty="0">
                <a:solidFill>
                  <a:srgbClr val="FF08D5"/>
                </a:solidFill>
              </a:rPr>
              <a:t>o</a:t>
            </a:r>
            <a:r>
              <a:rPr lang="en-US" sz="2800" dirty="0">
                <a:solidFill>
                  <a:srgbClr val="087F02"/>
                </a:solidFill>
              </a:rPr>
              <a:t>o</a:t>
            </a:r>
            <a:r>
              <a:rPr lang="en-US" sz="2800" dirty="0">
                <a:solidFill>
                  <a:srgbClr val="FF6C00"/>
                </a:solidFill>
              </a:rPr>
              <a:t> </a:t>
            </a:r>
            <a:r>
              <a:rPr lang="en-US" sz="2800" dirty="0">
                <a:solidFill>
                  <a:schemeClr val="accent2"/>
                </a:solidFill>
              </a:rPr>
              <a:t>m</a:t>
            </a:r>
            <a:r>
              <a:rPr lang="en-US" sz="2800" dirty="0">
                <a:solidFill>
                  <a:srgbClr val="FF08D5"/>
                </a:solidFill>
              </a:rPr>
              <a:t>a</a:t>
            </a:r>
            <a:r>
              <a:rPr lang="en-US" sz="2800" dirty="0">
                <a:solidFill>
                  <a:srgbClr val="FF6C00"/>
                </a:solidFill>
              </a:rPr>
              <a:t>n</a:t>
            </a:r>
            <a:r>
              <a:rPr lang="en-US" sz="2800" dirty="0">
                <a:solidFill>
                  <a:srgbClr val="7F0101"/>
                </a:solidFill>
              </a:rPr>
              <a:t>y</a:t>
            </a:r>
            <a:r>
              <a:rPr lang="en-US" sz="2800" dirty="0"/>
              <a:t> colours</a:t>
            </a:r>
          </a:p>
          <a:p>
            <a:pPr marL="742950" lvl="1" indent="-285750" eaLnBrk="1" hangingPunct="1">
              <a:lnSpc>
                <a:spcPct val="90000"/>
              </a:lnSpc>
            </a:pPr>
            <a:r>
              <a:rPr lang="en-US" sz="2400" dirty="0"/>
              <a:t>Avoid colour pairings </a:t>
            </a:r>
            <a:r>
              <a:rPr lang="en-US" sz="2400" dirty="0">
                <a:solidFill>
                  <a:srgbClr val="FF0202"/>
                </a:solidFill>
              </a:rPr>
              <a:t>which clash</a:t>
            </a:r>
            <a:endParaRPr lang="en-US" sz="2400" dirty="0"/>
          </a:p>
          <a:p>
            <a:pPr marL="342900" indent="-342900" eaLnBrk="1" hangingPunct="1">
              <a:lnSpc>
                <a:spcPct val="90000"/>
              </a:lnSpc>
            </a:pPr>
            <a:r>
              <a:rPr lang="en-US" sz="2800" dirty="0"/>
              <a:t>Use colour coding </a:t>
            </a:r>
            <a:r>
              <a:rPr lang="en-US" sz="2800" i="1" dirty="0">
                <a:solidFill>
                  <a:srgbClr val="7F0101"/>
                </a:solidFill>
              </a:rPr>
              <a:t>consistently</a:t>
            </a:r>
            <a:endParaRPr lang="en-US" sz="2800" dirty="0"/>
          </a:p>
        </p:txBody>
      </p:sp>
      <p:sp>
        <p:nvSpPr>
          <p:cNvPr id="51207" name="Rectangle 2"/>
          <p:cNvSpPr>
            <a:spLocks noChangeArrowheads="1"/>
          </p:cNvSpPr>
          <p:nvPr/>
        </p:nvSpPr>
        <p:spPr bwMode="auto">
          <a:xfrm>
            <a:off x="4355976" y="5212432"/>
            <a:ext cx="1266825" cy="304800"/>
          </a:xfrm>
          <a:prstGeom prst="rect">
            <a:avLst/>
          </a:prstGeom>
          <a:solidFill>
            <a:srgbClr val="087F02"/>
          </a:solidFill>
          <a:ln w="9525">
            <a:noFill/>
            <a:miter lim="800000"/>
            <a:headEnd/>
            <a:tailEnd/>
          </a:ln>
        </p:spPr>
        <p:txBody>
          <a:bodyPr wrap="none" anchor="ctr">
            <a:prstTxWarp prst="textNoShape">
              <a:avLst/>
            </a:prstTxWarp>
          </a:bodyPr>
          <a:lstStyle/>
          <a:p>
            <a:pPr algn="ctr"/>
            <a:r>
              <a:rPr lang="en-US" sz="1800" dirty="0">
                <a:solidFill>
                  <a:srgbClr val="FF0202"/>
                </a:solidFill>
              </a:rPr>
              <a:t>which clash</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9CAB6-7FDC-1550-096D-9F785A9FAC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5932739-417C-A621-E74B-E856822536F5}"/>
              </a:ext>
            </a:extLst>
          </p:cNvPr>
          <p:cNvSpPr>
            <a:spLocks noGrp="1"/>
          </p:cNvSpPr>
          <p:nvPr>
            <p:ph idx="1"/>
          </p:nvPr>
        </p:nvSpPr>
        <p:spPr/>
        <p:txBody>
          <a:bodyPr/>
          <a:lstStyle/>
          <a:p>
            <a:endParaRPr lang="en-US"/>
          </a:p>
        </p:txBody>
      </p:sp>
      <p:pic>
        <p:nvPicPr>
          <p:cNvPr id="7170" name="Picture 2" descr="bad colors">
            <a:extLst>
              <a:ext uri="{FF2B5EF4-FFF2-40B4-BE49-F238E27FC236}">
                <a16:creationId xmlns:a16="http://schemas.microsoft.com/office/drawing/2014/main" id="{443061BF-BB59-47C4-B0FC-759BC55548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693" y="495561"/>
            <a:ext cx="8416859" cy="5752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319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3" name="Rectangle 2"/>
          <p:cNvSpPr>
            <a:spLocks noGrp="1" noChangeArrowheads="1"/>
          </p:cNvSpPr>
          <p:nvPr>
            <p:ph type="title"/>
          </p:nvPr>
        </p:nvSpPr>
        <p:spPr/>
        <p:txBody>
          <a:bodyPr/>
          <a:lstStyle/>
          <a:p>
            <a:pPr eaLnBrk="1" hangingPunct="1"/>
            <a:r>
              <a:rPr lang="en-US"/>
              <a:t>Usability Testing</a:t>
            </a:r>
          </a:p>
        </p:txBody>
      </p:sp>
      <p:sp>
        <p:nvSpPr>
          <p:cNvPr id="63494" name="Rectangle 4"/>
          <p:cNvSpPr>
            <a:spLocks noGrp="1" noChangeArrowheads="1"/>
          </p:cNvSpPr>
          <p:nvPr>
            <p:ph idx="1"/>
          </p:nvPr>
        </p:nvSpPr>
        <p:spPr/>
        <p:txBody>
          <a:bodyPr>
            <a:normAutofit/>
          </a:bodyPr>
          <a:lstStyle/>
          <a:p>
            <a:pPr eaLnBrk="1" hangingPunct="1"/>
            <a:r>
              <a:rPr lang="en-US" sz="3600" dirty="0"/>
              <a:t>Observe a group of test subjects performing a pre-defined scenario</a:t>
            </a:r>
          </a:p>
          <a:p>
            <a:pPr eaLnBrk="1" hangingPunct="1"/>
            <a:endParaRPr lang="en-US" sz="3600" dirty="0"/>
          </a:p>
          <a:p>
            <a:pPr lvl="1" eaLnBrk="1" hangingPunct="1"/>
            <a:r>
              <a:rPr lang="en-US" sz="2800" dirty="0"/>
              <a:t>Which test subjects?</a:t>
            </a:r>
          </a:p>
          <a:p>
            <a:pPr lvl="1" eaLnBrk="1" hangingPunct="1"/>
            <a:r>
              <a:rPr lang="en-US" sz="2800" dirty="0"/>
              <a:t>How many test subjects?</a:t>
            </a:r>
          </a:p>
          <a:p>
            <a:pPr lvl="1" eaLnBrk="1" hangingPunct="1"/>
            <a:r>
              <a:rPr lang="en-US" sz="2800" dirty="0"/>
              <a:t>Which scenarios?</a:t>
            </a:r>
          </a:p>
          <a:p>
            <a:pPr lvl="1" eaLnBrk="1" hangingPunct="1"/>
            <a:r>
              <a:rPr lang="en-US" sz="2800" dirty="0"/>
              <a:t>What to observe?</a:t>
            </a:r>
          </a:p>
        </p:txBody>
      </p:sp>
      <p:sp>
        <p:nvSpPr>
          <p:cNvPr id="63495" name="Rectangle 5"/>
          <p:cNvSpPr>
            <a:spLocks noChangeArrowheads="1"/>
          </p:cNvSpPr>
          <p:nvPr/>
        </p:nvSpPr>
        <p:spPr bwMode="auto">
          <a:xfrm>
            <a:off x="5867400" y="6172200"/>
            <a:ext cx="2686050" cy="274638"/>
          </a:xfrm>
          <a:prstGeom prst="rect">
            <a:avLst/>
          </a:prstGeom>
          <a:solidFill>
            <a:schemeClr val="accent1"/>
          </a:solidFill>
          <a:ln w="9525">
            <a:noFill/>
            <a:miter lim="800000"/>
            <a:headEnd/>
            <a:tailEnd/>
          </a:ln>
        </p:spPr>
        <p:txBody>
          <a:bodyPr wrap="none">
            <a:prstTxWarp prst="textNoShape">
              <a:avLst/>
            </a:prstTxWarp>
            <a:spAutoFit/>
          </a:bodyPr>
          <a:lstStyle/>
          <a:p>
            <a:r>
              <a:rPr lang="en-US" sz="1200"/>
              <a:t>Jakob Nielsen, </a:t>
            </a:r>
            <a:r>
              <a:rPr lang="en-US" sz="1200" i="1"/>
              <a:t>Usability Engineering</a:t>
            </a:r>
            <a:endParaRPr lang="en-US" sz="1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81" name="Rectangle 2"/>
          <p:cNvSpPr>
            <a:spLocks noGrp="1" noChangeArrowheads="1"/>
          </p:cNvSpPr>
          <p:nvPr>
            <p:ph type="title"/>
          </p:nvPr>
        </p:nvSpPr>
        <p:spPr/>
        <p:txBody>
          <a:bodyPr/>
          <a:lstStyle/>
          <a:p>
            <a:pPr eaLnBrk="1" hangingPunct="1"/>
            <a:r>
              <a:rPr lang="en-US"/>
              <a:t>Usability laboratories (!)</a:t>
            </a:r>
          </a:p>
        </p:txBody>
      </p:sp>
      <p:sp>
        <p:nvSpPr>
          <p:cNvPr id="75779" name="Footer Placeholder 3"/>
          <p:cNvSpPr>
            <a:spLocks noGrp="1"/>
          </p:cNvSpPr>
          <p:nvPr>
            <p:ph type="ftr" sz="quarter" idx="11"/>
          </p:nvPr>
        </p:nvSpPr>
        <p:spPr>
          <a:noFill/>
        </p:spPr>
        <p:txBody>
          <a:bodyPr/>
          <a:lstStyle/>
          <a:p>
            <a:r>
              <a:rPr lang="de-CH">
                <a:latin typeface="Helvetica" charset="0"/>
              </a:rPr>
              <a:t>ESE — User Interface Design</a:t>
            </a:r>
          </a:p>
        </p:txBody>
      </p:sp>
      <p:pic>
        <p:nvPicPr>
          <p:cNvPr id="75782" name="Picture 8" descr="Scan-071113-0001"/>
          <p:cNvPicPr>
            <a:picLocks noChangeAspect="1" noChangeArrowheads="1"/>
          </p:cNvPicPr>
          <p:nvPr/>
        </p:nvPicPr>
        <p:blipFill>
          <a:blip r:embed="rId3"/>
          <a:srcRect/>
          <a:stretch>
            <a:fillRect/>
          </a:stretch>
        </p:blipFill>
        <p:spPr bwMode="auto">
          <a:xfrm>
            <a:off x="608207" y="1600200"/>
            <a:ext cx="7926193" cy="4747039"/>
          </a:xfrm>
          <a:prstGeom prst="rect">
            <a:avLst/>
          </a:prstGeom>
          <a:noFill/>
          <a:ln w="9525">
            <a:noFill/>
            <a:miter lim="800000"/>
            <a:headEnd/>
            <a:tailEnd/>
          </a:ln>
        </p:spPr>
      </p:pic>
      <p:sp>
        <p:nvSpPr>
          <p:cNvPr id="75783" name="Rectangle 9"/>
          <p:cNvSpPr>
            <a:spLocks noChangeArrowheads="1"/>
          </p:cNvSpPr>
          <p:nvPr/>
        </p:nvSpPr>
        <p:spPr bwMode="auto">
          <a:xfrm>
            <a:off x="5410200" y="6400800"/>
            <a:ext cx="2686050" cy="274638"/>
          </a:xfrm>
          <a:prstGeom prst="rect">
            <a:avLst/>
          </a:prstGeom>
          <a:solidFill>
            <a:schemeClr val="accent1"/>
          </a:solidFill>
          <a:ln w="9525">
            <a:noFill/>
            <a:miter lim="800000"/>
            <a:headEnd/>
            <a:tailEnd/>
          </a:ln>
        </p:spPr>
        <p:txBody>
          <a:bodyPr wrap="none">
            <a:prstTxWarp prst="textNoShape">
              <a:avLst/>
            </a:prstTxWarp>
            <a:spAutoFit/>
          </a:bodyPr>
          <a:lstStyle/>
          <a:p>
            <a:r>
              <a:rPr lang="en-US" sz="1200"/>
              <a:t>Jakob Nielsen, </a:t>
            </a:r>
            <a:r>
              <a:rPr lang="en-US" sz="1200" i="1"/>
              <a:t>Usability Engineering</a:t>
            </a:r>
            <a:endParaRPr lang="en-US" sz="1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378290" y="585216"/>
            <a:ext cx="7290054" cy="1499616"/>
          </a:xfrm>
        </p:spPr>
        <p:txBody>
          <a:bodyPr/>
          <a:lstStyle/>
          <a:p>
            <a:pPr eaLnBrk="1" hangingPunct="1"/>
            <a:r>
              <a:rPr lang="en-GB" dirty="0"/>
              <a:t>User interface evaluation</a:t>
            </a:r>
            <a:endParaRPr lang="en-US" dirty="0"/>
          </a:p>
        </p:txBody>
      </p:sp>
      <p:sp>
        <p:nvSpPr>
          <p:cNvPr id="65542" name="Rectangle 3"/>
          <p:cNvSpPr>
            <a:spLocks noGrp="1" noChangeArrowheads="1"/>
          </p:cNvSpPr>
          <p:nvPr>
            <p:ph idx="1"/>
          </p:nvPr>
        </p:nvSpPr>
        <p:spPr>
          <a:xfrm>
            <a:off x="251520" y="2286000"/>
            <a:ext cx="8496944" cy="4023360"/>
          </a:xfrm>
        </p:spPr>
        <p:txBody>
          <a:bodyPr>
            <a:normAutofit/>
          </a:bodyPr>
          <a:lstStyle/>
          <a:p>
            <a:pPr eaLnBrk="1" hangingPunct="1"/>
            <a:r>
              <a:rPr lang="en-GB" sz="3200" dirty="0"/>
              <a:t>Some evaluation of a user interface design </a:t>
            </a:r>
            <a:br>
              <a:rPr lang="en-GB" sz="3200" dirty="0"/>
            </a:br>
            <a:r>
              <a:rPr lang="en-GB" sz="3200" dirty="0"/>
              <a:t>should be carried out to assess its </a:t>
            </a:r>
            <a:r>
              <a:rPr lang="en-GB" sz="3200" i="1" dirty="0">
                <a:solidFill>
                  <a:srgbClr val="7F0101"/>
                </a:solidFill>
              </a:rPr>
              <a:t>usability</a:t>
            </a:r>
            <a:r>
              <a:rPr lang="en-GB" sz="3200" dirty="0"/>
              <a:t>.</a:t>
            </a:r>
          </a:p>
          <a:p>
            <a:pPr eaLnBrk="1" hangingPunct="1"/>
            <a:r>
              <a:rPr lang="en-GB" sz="3200" dirty="0"/>
              <a:t>Full scale evaluation is very </a:t>
            </a:r>
            <a:r>
              <a:rPr lang="en-GB" sz="3200" i="1" dirty="0">
                <a:solidFill>
                  <a:srgbClr val="7F0101"/>
                </a:solidFill>
              </a:rPr>
              <a:t>expensive</a:t>
            </a:r>
            <a:r>
              <a:rPr lang="en-GB" sz="3200" dirty="0"/>
              <a:t> and </a:t>
            </a:r>
            <a:br>
              <a:rPr lang="en-GB" sz="3200" dirty="0"/>
            </a:br>
            <a:r>
              <a:rPr lang="en-GB" sz="3200" i="1" dirty="0">
                <a:solidFill>
                  <a:srgbClr val="7F0101"/>
                </a:solidFill>
              </a:rPr>
              <a:t>impractical</a:t>
            </a:r>
            <a:r>
              <a:rPr lang="en-GB" sz="3200" dirty="0"/>
              <a:t> for most systems.</a:t>
            </a:r>
          </a:p>
          <a:p>
            <a:pPr eaLnBrk="1" hangingPunct="1"/>
            <a:r>
              <a:rPr lang="en-GB" sz="3200" dirty="0"/>
              <a:t>Ideally, an interface should be evaluated against a </a:t>
            </a:r>
            <a:r>
              <a:rPr lang="en-GB" sz="3200" i="1" dirty="0">
                <a:solidFill>
                  <a:srgbClr val="7F0101"/>
                </a:solidFill>
              </a:rPr>
              <a:t>usability specification</a:t>
            </a:r>
            <a:r>
              <a:rPr lang="en-GB" sz="3200" dirty="0"/>
              <a:t>. However, it is rare for such specifications to be produced.</a:t>
            </a:r>
            <a:endParaRPr lang="en-US" sz="3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9" name="Rectangle 2"/>
          <p:cNvSpPr>
            <a:spLocks noGrp="1" noChangeArrowheads="1"/>
          </p:cNvSpPr>
          <p:nvPr>
            <p:ph type="title"/>
          </p:nvPr>
        </p:nvSpPr>
        <p:spPr/>
        <p:txBody>
          <a:bodyPr/>
          <a:lstStyle/>
          <a:p>
            <a:pPr eaLnBrk="1" hangingPunct="1"/>
            <a:r>
              <a:rPr lang="en-GB"/>
              <a:t>Simple evaluation techniques</a:t>
            </a:r>
            <a:endParaRPr lang="en-US"/>
          </a:p>
        </p:txBody>
      </p:sp>
      <p:sp>
        <p:nvSpPr>
          <p:cNvPr id="67590" name="Rectangle 3"/>
          <p:cNvSpPr>
            <a:spLocks noGrp="1" noChangeArrowheads="1"/>
          </p:cNvSpPr>
          <p:nvPr>
            <p:ph idx="1"/>
          </p:nvPr>
        </p:nvSpPr>
        <p:spPr/>
        <p:txBody>
          <a:bodyPr>
            <a:normAutofit/>
          </a:bodyPr>
          <a:lstStyle/>
          <a:p>
            <a:pPr eaLnBrk="1" hangingPunct="1"/>
            <a:r>
              <a:rPr lang="en-GB" sz="2800" i="1" dirty="0">
                <a:solidFill>
                  <a:srgbClr val="7F0101"/>
                </a:solidFill>
              </a:rPr>
              <a:t>Questionnaires</a:t>
            </a:r>
            <a:r>
              <a:rPr lang="en-GB" sz="2800" dirty="0"/>
              <a:t> for user feedback.</a:t>
            </a:r>
          </a:p>
          <a:p>
            <a:pPr eaLnBrk="1" hangingPunct="1"/>
            <a:r>
              <a:rPr lang="en-GB" sz="2800" i="1" dirty="0">
                <a:solidFill>
                  <a:srgbClr val="7F0101"/>
                </a:solidFill>
              </a:rPr>
              <a:t>Video recording</a:t>
            </a:r>
            <a:r>
              <a:rPr lang="en-GB" sz="2800" dirty="0"/>
              <a:t> of system use and subsequent evaluation.</a:t>
            </a:r>
          </a:p>
          <a:p>
            <a:pPr eaLnBrk="1" hangingPunct="1"/>
            <a:r>
              <a:rPr lang="en-GB" sz="2800" i="1" dirty="0">
                <a:solidFill>
                  <a:srgbClr val="7F0101"/>
                </a:solidFill>
              </a:rPr>
              <a:t>Instrumentation</a:t>
            </a:r>
            <a:r>
              <a:rPr lang="en-GB" sz="2800" dirty="0"/>
              <a:t> of code to collect information about facility use and user errors.</a:t>
            </a:r>
          </a:p>
          <a:p>
            <a:pPr eaLnBrk="1" hangingPunct="1"/>
            <a:r>
              <a:rPr lang="en-GB" sz="2800" dirty="0"/>
              <a:t>The provision of code in the software to collect </a:t>
            </a:r>
            <a:r>
              <a:rPr lang="en-GB" sz="2800" i="1" dirty="0">
                <a:solidFill>
                  <a:srgbClr val="7F0101"/>
                </a:solidFill>
              </a:rPr>
              <a:t>on-line user feedback</a:t>
            </a:r>
            <a:r>
              <a:rPr lang="en-GB" sz="2800" dirty="0"/>
              <a:t>.</a:t>
            </a:r>
            <a:endParaRPr lang="en-US" sz="2800" dirty="0"/>
          </a:p>
        </p:txBody>
      </p:sp>
      <p:pic>
        <p:nvPicPr>
          <p:cNvPr id="67591" name="Picture 4" descr="Picture 3"/>
          <p:cNvPicPr>
            <a:picLocks noChangeAspect="1" noChangeArrowheads="1"/>
          </p:cNvPicPr>
          <p:nvPr/>
        </p:nvPicPr>
        <p:blipFill>
          <a:blip r:embed="rId3"/>
          <a:srcRect/>
          <a:stretch>
            <a:fillRect/>
          </a:stretch>
        </p:blipFill>
        <p:spPr bwMode="auto">
          <a:xfrm>
            <a:off x="6400800" y="5257800"/>
            <a:ext cx="2097088" cy="1020763"/>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7" name="Rectangle 2"/>
          <p:cNvSpPr>
            <a:spLocks noGrp="1" noChangeArrowheads="1"/>
          </p:cNvSpPr>
          <p:nvPr>
            <p:ph type="title"/>
          </p:nvPr>
        </p:nvSpPr>
        <p:spPr/>
        <p:txBody>
          <a:bodyPr/>
          <a:lstStyle/>
          <a:p>
            <a:pPr eaLnBrk="1" hangingPunct="1"/>
            <a:r>
              <a:rPr lang="en-US"/>
              <a:t>Hints</a:t>
            </a:r>
          </a:p>
        </p:txBody>
      </p:sp>
      <p:sp>
        <p:nvSpPr>
          <p:cNvPr id="69638" name="Rectangle 3"/>
          <p:cNvSpPr>
            <a:spLocks noGrp="1" noChangeArrowheads="1"/>
          </p:cNvSpPr>
          <p:nvPr>
            <p:ph idx="1"/>
          </p:nvPr>
        </p:nvSpPr>
        <p:spPr>
          <a:xfrm>
            <a:off x="768096" y="2286000"/>
            <a:ext cx="7908360" cy="4023360"/>
          </a:xfrm>
        </p:spPr>
        <p:txBody>
          <a:bodyPr>
            <a:normAutofit lnSpcReduction="10000"/>
          </a:bodyPr>
          <a:lstStyle/>
          <a:p>
            <a:pPr eaLnBrk="1" hangingPunct="1"/>
            <a:r>
              <a:rPr lang="en-US" sz="2800" dirty="0"/>
              <a:t>Establish concrete goals — what do you want to achieve?</a:t>
            </a:r>
          </a:p>
          <a:p>
            <a:pPr lvl="1" eaLnBrk="1" hangingPunct="1"/>
            <a:r>
              <a:rPr lang="en-US" sz="2000" dirty="0"/>
              <a:t>What criteria will you use to establish “success”?</a:t>
            </a:r>
          </a:p>
          <a:p>
            <a:pPr lvl="1" eaLnBrk="1" hangingPunct="1"/>
            <a:r>
              <a:rPr lang="en-US" sz="2000" dirty="0"/>
              <a:t>What data will you collect?</a:t>
            </a:r>
          </a:p>
          <a:p>
            <a:pPr lvl="1" eaLnBrk="1" hangingPunct="1"/>
            <a:r>
              <a:rPr lang="en-US" sz="2000" dirty="0"/>
              <a:t>Choose representative test tasks.</a:t>
            </a:r>
          </a:p>
          <a:p>
            <a:pPr eaLnBrk="1" hangingPunct="1"/>
            <a:r>
              <a:rPr lang="en-US" sz="2800" dirty="0"/>
              <a:t>Carry out a pilot test first.</a:t>
            </a:r>
          </a:p>
          <a:p>
            <a:pPr eaLnBrk="1" hangingPunct="1"/>
            <a:r>
              <a:rPr lang="en-US" sz="2800" dirty="0"/>
              <a:t>Test users should truly represent the intended users.</a:t>
            </a:r>
          </a:p>
          <a:p>
            <a:pPr eaLnBrk="1" hangingPunct="1"/>
            <a:r>
              <a:rPr lang="en-US" sz="2800" dirty="0"/>
              <a:t>Use experienced experimenters. (Get trained!)</a:t>
            </a:r>
          </a:p>
          <a:p>
            <a:pPr lvl="1" eaLnBrk="1" hangingPunct="1"/>
            <a:r>
              <a:rPr lang="en-US" sz="2000" dirty="0"/>
              <a:t>Make the test subjects feel comfortable.</a:t>
            </a:r>
          </a:p>
          <a:p>
            <a:pPr lvl="1" eaLnBrk="1" hangingPunct="1"/>
            <a:r>
              <a:rPr lang="en-US" sz="2000" dirty="0"/>
              <a:t>Don’t bias the results.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p:txBody>
          <a:bodyPr/>
          <a:lstStyle/>
          <a:p>
            <a:pPr eaLnBrk="1" hangingPunct="1"/>
            <a:r>
              <a:rPr lang="en-US"/>
              <a:t>The design process</a:t>
            </a:r>
          </a:p>
        </p:txBody>
      </p:sp>
      <p:pic>
        <p:nvPicPr>
          <p:cNvPr id="20487" name="Picture 8" descr="p1"/>
          <p:cNvPicPr>
            <a:picLocks noChangeAspect="1" noChangeArrowheads="1"/>
          </p:cNvPicPr>
          <p:nvPr/>
        </p:nvPicPr>
        <p:blipFill>
          <a:blip r:embed="rId3"/>
          <a:srcRect/>
          <a:stretch>
            <a:fillRect/>
          </a:stretch>
        </p:blipFill>
        <p:spPr bwMode="auto">
          <a:xfrm>
            <a:off x="762000" y="2133600"/>
            <a:ext cx="7620000" cy="359410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5" name="Rectangle 2"/>
          <p:cNvSpPr>
            <a:spLocks noGrp="1" noChangeArrowheads="1"/>
          </p:cNvSpPr>
          <p:nvPr>
            <p:ph type="title"/>
          </p:nvPr>
        </p:nvSpPr>
        <p:spPr/>
        <p:txBody>
          <a:bodyPr/>
          <a:lstStyle/>
          <a:p>
            <a:pPr eaLnBrk="1" hangingPunct="1"/>
            <a:r>
              <a:rPr lang="en-US"/>
              <a:t>Usability Attributes</a:t>
            </a:r>
          </a:p>
        </p:txBody>
      </p:sp>
      <p:graphicFrame>
        <p:nvGraphicFramePr>
          <p:cNvPr id="628765" name="Group 29"/>
          <p:cNvGraphicFramePr>
            <a:graphicFrameLocks noGrp="1"/>
          </p:cNvGraphicFramePr>
          <p:nvPr>
            <p:ph type="tbl" idx="1"/>
            <p:extLst>
              <p:ext uri="{D42A27DB-BD31-4B8C-83A1-F6EECF244321}">
                <p14:modId xmlns:p14="http://schemas.microsoft.com/office/powerpoint/2010/main" val="844475666"/>
              </p:ext>
            </p:extLst>
          </p:nvPr>
        </p:nvGraphicFramePr>
        <p:xfrm>
          <a:off x="539750" y="2076800"/>
          <a:ext cx="8061325" cy="3584448"/>
        </p:xfrm>
        <a:graphic>
          <a:graphicData uri="http://schemas.openxmlformats.org/drawingml/2006/table">
            <a:tbl>
              <a:tblPr/>
              <a:tblGrid>
                <a:gridCol w="2687638">
                  <a:extLst>
                    <a:ext uri="{9D8B030D-6E8A-4147-A177-3AD203B41FA5}">
                      <a16:colId xmlns:a16="http://schemas.microsoft.com/office/drawing/2014/main" val="20000"/>
                    </a:ext>
                  </a:extLst>
                </a:gridCol>
                <a:gridCol w="5373687">
                  <a:extLst>
                    <a:ext uri="{9D8B030D-6E8A-4147-A177-3AD203B41FA5}">
                      <a16:colId xmlns:a16="http://schemas.microsoft.com/office/drawing/2014/main" val="20001"/>
                    </a:ext>
                  </a:extLst>
                </a:gridCol>
              </a:tblGrid>
              <a:tr h="360363">
                <a:tc>
                  <a:txBody>
                    <a:bodyPr/>
                    <a:lstStyle/>
                    <a:p>
                      <a:pPr marL="0" marR="0" lvl="0" indent="0" algn="ctr" defTabSz="914400" rtl="0" eaLnBrk="1" fontAlgn="base" latinLnBrk="0" hangingPunct="1">
                        <a:lnSpc>
                          <a:spcPct val="95000"/>
                        </a:lnSpc>
                        <a:spcBef>
                          <a:spcPct val="20000"/>
                        </a:spcBef>
                        <a:spcAft>
                          <a:spcPct val="0"/>
                        </a:spcAft>
                        <a:buClr>
                          <a:schemeClr val="hlink"/>
                        </a:buClr>
                        <a:buSzPct val="85000"/>
                        <a:buFont typeface="Helvetica CE" pitchFamily="-105" charset="-18"/>
                        <a:buNone/>
                        <a:tabLst/>
                      </a:pPr>
                      <a:r>
                        <a:rPr kumimoji="0" lang="en-US" sz="2400" b="1" i="1" u="none" strike="noStrike" cap="none" normalizeH="0" baseline="0">
                          <a:ln>
                            <a:noFill/>
                          </a:ln>
                          <a:solidFill>
                            <a:srgbClr val="0A017F"/>
                          </a:solidFill>
                          <a:effectLst/>
                          <a:latin typeface="Helvetica" pitchFamily="-105" charset="0"/>
                        </a:rPr>
                        <a:t>Attribute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20000"/>
                        </a:spcBef>
                        <a:spcAft>
                          <a:spcPct val="0"/>
                        </a:spcAft>
                        <a:buClr>
                          <a:schemeClr val="hlink"/>
                        </a:buClr>
                        <a:buSzPct val="85000"/>
                        <a:buFont typeface="Helvetica CE" pitchFamily="-105" charset="-18"/>
                        <a:buNone/>
                        <a:tabLst/>
                      </a:pPr>
                      <a:r>
                        <a:rPr kumimoji="0" lang="en-US" sz="2400" b="1" i="1" u="none" strike="noStrike" cap="none" normalizeH="0" baseline="0" dirty="0">
                          <a:ln>
                            <a:noFill/>
                          </a:ln>
                          <a:solidFill>
                            <a:srgbClr val="0A017F"/>
                          </a:solidFill>
                          <a:effectLst/>
                          <a:latin typeface="Helvetica" pitchFamily="-105" charset="0"/>
                        </a:rPr>
                        <a:t>Description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0375">
                <a:tc>
                  <a:txBody>
                    <a:bodyPr/>
                    <a:lstStyle/>
                    <a:p>
                      <a:pPr marL="0" marR="0" lvl="0" indent="0" algn="ctr" defTabSz="914400" rtl="0" eaLnBrk="1" fontAlgn="base" latinLnBrk="0" hangingPunct="1">
                        <a:lnSpc>
                          <a:spcPct val="95000"/>
                        </a:lnSpc>
                        <a:spcBef>
                          <a:spcPct val="20000"/>
                        </a:spcBef>
                        <a:spcAft>
                          <a:spcPct val="0"/>
                        </a:spcAft>
                        <a:buClr>
                          <a:schemeClr val="hlink"/>
                        </a:buClr>
                        <a:buSzPct val="85000"/>
                        <a:buFont typeface="Helvetica CE" pitchFamily="-105" charset="-18"/>
                        <a:buNone/>
                        <a:tabLst/>
                      </a:pPr>
                      <a:r>
                        <a:rPr kumimoji="0" lang="en-US" sz="2400" b="0" i="1" u="none" strike="noStrike" cap="none" normalizeH="0" baseline="0">
                          <a:ln>
                            <a:noFill/>
                          </a:ln>
                          <a:solidFill>
                            <a:srgbClr val="0A017F"/>
                          </a:solidFill>
                          <a:effectLst/>
                          <a:latin typeface="Helvetica" pitchFamily="-105" charset="0"/>
                        </a:rPr>
                        <a:t>Learnability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
                          <a:schemeClr val="hlink"/>
                        </a:buClr>
                        <a:buSzPct val="85000"/>
                        <a:buFont typeface="Helvetica CE" pitchFamily="-105" charset="-18"/>
                        <a:buNone/>
                        <a:tabLst/>
                      </a:pPr>
                      <a:r>
                        <a:rPr kumimoji="0" lang="en-US" sz="2400" b="0" i="0" u="none" strike="noStrike" cap="none" normalizeH="0" baseline="0" dirty="0">
                          <a:ln>
                            <a:noFill/>
                          </a:ln>
                          <a:solidFill>
                            <a:srgbClr val="0A017F"/>
                          </a:solidFill>
                          <a:effectLst/>
                          <a:latin typeface="Helvetica" pitchFamily="-105" charset="0"/>
                        </a:rPr>
                        <a:t>How long does it take a new user to become </a:t>
                      </a:r>
                      <a:r>
                        <a:rPr kumimoji="0" lang="en-US" sz="2400" b="0" i="1" u="none" strike="noStrike" cap="none" normalizeH="0" baseline="0" dirty="0">
                          <a:ln>
                            <a:noFill/>
                          </a:ln>
                          <a:solidFill>
                            <a:srgbClr val="7F0101"/>
                          </a:solidFill>
                          <a:effectLst/>
                          <a:latin typeface="Helvetica" pitchFamily="-105" charset="0"/>
                        </a:rPr>
                        <a:t>productive</a:t>
                      </a:r>
                      <a:r>
                        <a:rPr kumimoji="0" lang="en-US" sz="2400" b="0" i="0" u="none" strike="noStrike" cap="none" normalizeH="0" baseline="0" dirty="0">
                          <a:ln>
                            <a:noFill/>
                          </a:ln>
                          <a:solidFill>
                            <a:srgbClr val="0A017F"/>
                          </a:solidFill>
                          <a:effectLst/>
                          <a:latin typeface="Helvetica" pitchFamily="-105" charset="0"/>
                        </a:rPr>
                        <a:t> with the system?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0375">
                <a:tc>
                  <a:txBody>
                    <a:bodyPr/>
                    <a:lstStyle/>
                    <a:p>
                      <a:pPr marL="0" marR="0" lvl="0" indent="0" algn="ctr" defTabSz="914400" rtl="0" eaLnBrk="1" fontAlgn="base" latinLnBrk="0" hangingPunct="1">
                        <a:lnSpc>
                          <a:spcPct val="95000"/>
                        </a:lnSpc>
                        <a:spcBef>
                          <a:spcPct val="20000"/>
                        </a:spcBef>
                        <a:spcAft>
                          <a:spcPct val="0"/>
                        </a:spcAft>
                        <a:buClr>
                          <a:schemeClr val="hlink"/>
                        </a:buClr>
                        <a:buSzPct val="85000"/>
                        <a:buFont typeface="Helvetica CE" pitchFamily="-105" charset="-18"/>
                        <a:buNone/>
                        <a:tabLst/>
                      </a:pPr>
                      <a:r>
                        <a:rPr kumimoji="0" lang="en-US" sz="2400" b="0" i="1" u="none" strike="noStrike" cap="none" normalizeH="0" baseline="0">
                          <a:ln>
                            <a:noFill/>
                          </a:ln>
                          <a:solidFill>
                            <a:srgbClr val="0A017F"/>
                          </a:solidFill>
                          <a:effectLst/>
                          <a:latin typeface="Helvetica" pitchFamily="-105" charset="0"/>
                        </a:rPr>
                        <a:t>Speed of operation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
                          <a:schemeClr val="hlink"/>
                        </a:buClr>
                        <a:buSzPct val="85000"/>
                        <a:buFont typeface="Helvetica CE" pitchFamily="-105" charset="-18"/>
                        <a:buNone/>
                        <a:tabLst/>
                      </a:pPr>
                      <a:r>
                        <a:rPr kumimoji="0" lang="en-US" sz="2400" b="0" i="0" u="none" strike="noStrike" cap="none" normalizeH="0" baseline="0">
                          <a:ln>
                            <a:noFill/>
                          </a:ln>
                          <a:solidFill>
                            <a:srgbClr val="0A017F"/>
                          </a:solidFill>
                          <a:effectLst/>
                          <a:latin typeface="Helvetica" pitchFamily="-105" charset="0"/>
                        </a:rPr>
                        <a:t>How well does the system </a:t>
                      </a:r>
                      <a:r>
                        <a:rPr kumimoji="0" lang="en-US" sz="2400" b="0" i="1" u="none" strike="noStrike" cap="none" normalizeH="0" baseline="0">
                          <a:ln>
                            <a:noFill/>
                          </a:ln>
                          <a:solidFill>
                            <a:srgbClr val="7F0101"/>
                          </a:solidFill>
                          <a:effectLst/>
                          <a:latin typeface="Helvetica" pitchFamily="-105" charset="0"/>
                        </a:rPr>
                        <a:t>response</a:t>
                      </a:r>
                      <a:r>
                        <a:rPr kumimoji="0" lang="en-US" sz="2400" b="0" i="0" u="none" strike="noStrike" cap="none" normalizeH="0" baseline="0">
                          <a:ln>
                            <a:noFill/>
                          </a:ln>
                          <a:solidFill>
                            <a:srgbClr val="0A017F"/>
                          </a:solidFill>
                          <a:effectLst/>
                          <a:latin typeface="Helvetica" pitchFamily="-105" charset="0"/>
                        </a:rPr>
                        <a:t> match the user’s work </a:t>
                      </a:r>
                      <a:r>
                        <a:rPr kumimoji="0" lang="en-US" sz="2400" b="0" i="1" u="none" strike="noStrike" cap="none" normalizeH="0" baseline="0">
                          <a:ln>
                            <a:noFill/>
                          </a:ln>
                          <a:solidFill>
                            <a:srgbClr val="7F0101"/>
                          </a:solidFill>
                          <a:effectLst/>
                          <a:latin typeface="Helvetica" pitchFamily="-105" charset="0"/>
                        </a:rPr>
                        <a:t>practice</a:t>
                      </a:r>
                      <a:r>
                        <a:rPr kumimoji="0" lang="en-US" sz="2400" b="0" i="0" u="none" strike="noStrike" cap="none" normalizeH="0" baseline="0">
                          <a:ln>
                            <a:noFill/>
                          </a:ln>
                          <a:solidFill>
                            <a:srgbClr val="0A017F"/>
                          </a:solidFill>
                          <a:effectLst/>
                          <a:latin typeface="Helvetica" pitchFamily="-105"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0363">
                <a:tc>
                  <a:txBody>
                    <a:bodyPr/>
                    <a:lstStyle/>
                    <a:p>
                      <a:pPr marL="0" marR="0" lvl="0" indent="0" algn="ctr" defTabSz="914400" rtl="0" eaLnBrk="1" fontAlgn="base" latinLnBrk="0" hangingPunct="1">
                        <a:lnSpc>
                          <a:spcPct val="95000"/>
                        </a:lnSpc>
                        <a:spcBef>
                          <a:spcPct val="20000"/>
                        </a:spcBef>
                        <a:spcAft>
                          <a:spcPct val="0"/>
                        </a:spcAft>
                        <a:buClr>
                          <a:schemeClr val="hlink"/>
                        </a:buClr>
                        <a:buSzPct val="85000"/>
                        <a:buFont typeface="Helvetica CE" pitchFamily="-105" charset="-18"/>
                        <a:buNone/>
                        <a:tabLst/>
                      </a:pPr>
                      <a:r>
                        <a:rPr kumimoji="0" lang="en-US" sz="2400" b="0" i="1" u="none" strike="noStrike" cap="none" normalizeH="0" baseline="0" dirty="0">
                          <a:ln>
                            <a:noFill/>
                          </a:ln>
                          <a:solidFill>
                            <a:srgbClr val="0A017F"/>
                          </a:solidFill>
                          <a:effectLst/>
                          <a:latin typeface="Helvetica" pitchFamily="-105" charset="0"/>
                        </a:rPr>
                        <a:t>Robustness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
                          <a:schemeClr val="hlink"/>
                        </a:buClr>
                        <a:buSzPct val="85000"/>
                        <a:buFont typeface="Helvetica CE" pitchFamily="-105" charset="-18"/>
                        <a:buNone/>
                        <a:tabLst/>
                      </a:pPr>
                      <a:r>
                        <a:rPr kumimoji="0" lang="en-US" sz="2400" b="0" i="0" u="none" strike="noStrike" cap="none" normalizeH="0" baseline="0">
                          <a:ln>
                            <a:noFill/>
                          </a:ln>
                          <a:solidFill>
                            <a:srgbClr val="0A017F"/>
                          </a:solidFill>
                          <a:effectLst/>
                          <a:latin typeface="Helvetica" pitchFamily="-105" charset="0"/>
                        </a:rPr>
                        <a:t>How </a:t>
                      </a:r>
                      <a:r>
                        <a:rPr kumimoji="0" lang="en-US" sz="2400" b="0" i="1" u="none" strike="noStrike" cap="none" normalizeH="0" baseline="0">
                          <a:ln>
                            <a:noFill/>
                          </a:ln>
                          <a:solidFill>
                            <a:srgbClr val="7F0101"/>
                          </a:solidFill>
                          <a:effectLst/>
                          <a:latin typeface="Helvetica" pitchFamily="-105" charset="0"/>
                        </a:rPr>
                        <a:t>tolerant</a:t>
                      </a:r>
                      <a:r>
                        <a:rPr kumimoji="0" lang="en-US" sz="2400" b="0" i="0" u="none" strike="noStrike" cap="none" normalizeH="0" baseline="0">
                          <a:ln>
                            <a:noFill/>
                          </a:ln>
                          <a:solidFill>
                            <a:srgbClr val="0A017F"/>
                          </a:solidFill>
                          <a:effectLst/>
                          <a:latin typeface="Helvetica" pitchFamily="-105" charset="0"/>
                        </a:rPr>
                        <a:t> is the system of user error?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0363">
                <a:tc>
                  <a:txBody>
                    <a:bodyPr/>
                    <a:lstStyle/>
                    <a:p>
                      <a:pPr marL="0" marR="0" lvl="0" indent="0" algn="ctr" defTabSz="914400" rtl="0" eaLnBrk="1" fontAlgn="base" latinLnBrk="0" hangingPunct="1">
                        <a:lnSpc>
                          <a:spcPct val="95000"/>
                        </a:lnSpc>
                        <a:spcBef>
                          <a:spcPct val="20000"/>
                        </a:spcBef>
                        <a:spcAft>
                          <a:spcPct val="0"/>
                        </a:spcAft>
                        <a:buClr>
                          <a:schemeClr val="hlink"/>
                        </a:buClr>
                        <a:buSzPct val="85000"/>
                        <a:buFont typeface="Helvetica CE" pitchFamily="-105" charset="-18"/>
                        <a:buNone/>
                        <a:tabLst/>
                      </a:pPr>
                      <a:r>
                        <a:rPr kumimoji="0" lang="en-US" sz="2400" b="0" i="1" u="none" strike="noStrike" cap="none" normalizeH="0" baseline="0" dirty="0">
                          <a:ln>
                            <a:noFill/>
                          </a:ln>
                          <a:solidFill>
                            <a:srgbClr val="0A017F"/>
                          </a:solidFill>
                          <a:effectLst/>
                          <a:latin typeface="Helvetica" pitchFamily="-105" charset="0"/>
                        </a:rPr>
                        <a:t>Recoverability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
                          <a:schemeClr val="hlink"/>
                        </a:buClr>
                        <a:buSzPct val="85000"/>
                        <a:buFont typeface="Helvetica CE" pitchFamily="-105" charset="-18"/>
                        <a:buNone/>
                        <a:tabLst/>
                      </a:pPr>
                      <a:r>
                        <a:rPr kumimoji="0" lang="en-US" sz="2400" b="0" i="0" u="none" strike="noStrike" cap="none" normalizeH="0" baseline="0" dirty="0">
                          <a:ln>
                            <a:noFill/>
                          </a:ln>
                          <a:solidFill>
                            <a:srgbClr val="0A017F"/>
                          </a:solidFill>
                          <a:effectLst/>
                          <a:latin typeface="Helvetica" pitchFamily="-105" charset="0"/>
                        </a:rPr>
                        <a:t>How good is the system at </a:t>
                      </a:r>
                      <a:r>
                        <a:rPr kumimoji="0" lang="en-US" sz="2400" b="0" i="1" u="none" strike="noStrike" cap="none" normalizeH="0" baseline="0" dirty="0">
                          <a:ln>
                            <a:noFill/>
                          </a:ln>
                          <a:solidFill>
                            <a:srgbClr val="7F0101"/>
                          </a:solidFill>
                          <a:effectLst/>
                          <a:latin typeface="Helvetica" pitchFamily="-105" charset="0"/>
                        </a:rPr>
                        <a:t>recovering</a:t>
                      </a:r>
                      <a:r>
                        <a:rPr kumimoji="0" lang="en-US" sz="2400" b="0" i="0" u="none" strike="noStrike" cap="none" normalizeH="0" baseline="0" dirty="0">
                          <a:ln>
                            <a:noFill/>
                          </a:ln>
                          <a:solidFill>
                            <a:srgbClr val="0A017F"/>
                          </a:solidFill>
                          <a:effectLst/>
                          <a:latin typeface="Helvetica" pitchFamily="-105" charset="0"/>
                        </a:rPr>
                        <a:t> from user errors?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3" name="Rectangle 2"/>
          <p:cNvSpPr>
            <a:spLocks noGrp="1" noChangeArrowheads="1"/>
          </p:cNvSpPr>
          <p:nvPr>
            <p:ph type="title"/>
          </p:nvPr>
        </p:nvSpPr>
        <p:spPr/>
        <p:txBody>
          <a:bodyPr/>
          <a:lstStyle/>
          <a:p>
            <a:pPr eaLnBrk="1" hangingPunct="1"/>
            <a:r>
              <a:rPr lang="en-US"/>
              <a:t>Why you only need to test with 5 users</a:t>
            </a:r>
          </a:p>
        </p:txBody>
      </p:sp>
      <p:pic>
        <p:nvPicPr>
          <p:cNvPr id="73734" name="Picture 4"/>
          <p:cNvPicPr>
            <a:picLocks noChangeAspect="1" noChangeArrowheads="1"/>
          </p:cNvPicPr>
          <p:nvPr/>
        </p:nvPicPr>
        <p:blipFill>
          <a:blip r:embed="rId3"/>
          <a:srcRect/>
          <a:stretch>
            <a:fillRect/>
          </a:stretch>
        </p:blipFill>
        <p:spPr bwMode="auto">
          <a:xfrm>
            <a:off x="1524000" y="1828800"/>
            <a:ext cx="6248400" cy="3733800"/>
          </a:xfrm>
          <a:prstGeom prst="rect">
            <a:avLst/>
          </a:prstGeom>
          <a:noFill/>
          <a:ln w="9525">
            <a:noFill/>
            <a:miter lim="800000"/>
            <a:headEnd/>
            <a:tailEnd/>
          </a:ln>
        </p:spPr>
      </p:pic>
      <p:sp>
        <p:nvSpPr>
          <p:cNvPr id="73735" name="Rectangle 5"/>
          <p:cNvSpPr>
            <a:spLocks noChangeArrowheads="1"/>
          </p:cNvSpPr>
          <p:nvPr/>
        </p:nvSpPr>
        <p:spPr bwMode="auto">
          <a:xfrm>
            <a:off x="400050" y="5973763"/>
            <a:ext cx="3181350" cy="274637"/>
          </a:xfrm>
          <a:prstGeom prst="rect">
            <a:avLst/>
          </a:prstGeom>
          <a:solidFill>
            <a:schemeClr val="accent1"/>
          </a:solidFill>
          <a:ln w="9525">
            <a:noFill/>
            <a:miter lim="800000"/>
            <a:headEnd/>
            <a:tailEnd/>
          </a:ln>
        </p:spPr>
        <p:txBody>
          <a:bodyPr wrap="none">
            <a:prstTxWarp prst="textNoShape">
              <a:avLst/>
            </a:prstTxWarp>
            <a:spAutoFit/>
          </a:bodyPr>
          <a:lstStyle/>
          <a:p>
            <a:r>
              <a:rPr lang="en-US" sz="1200"/>
              <a:t>http://www.useit.com/alertbox/20000319.html</a:t>
            </a:r>
          </a:p>
        </p:txBody>
      </p:sp>
      <p:sp>
        <p:nvSpPr>
          <p:cNvPr id="73736" name="Rectangle 6"/>
          <p:cNvSpPr>
            <a:spLocks noChangeArrowheads="1"/>
          </p:cNvSpPr>
          <p:nvPr/>
        </p:nvSpPr>
        <p:spPr bwMode="auto">
          <a:xfrm>
            <a:off x="3976688" y="5867400"/>
            <a:ext cx="4481512" cy="549275"/>
          </a:xfrm>
          <a:prstGeom prst="rect">
            <a:avLst/>
          </a:prstGeom>
          <a:solidFill>
            <a:schemeClr val="accent1"/>
          </a:solidFill>
          <a:ln w="9525">
            <a:noFill/>
            <a:miter lim="800000"/>
            <a:headEnd/>
            <a:tailEnd/>
          </a:ln>
        </p:spPr>
        <p:txBody>
          <a:bodyPr>
            <a:prstTxWarp prst="textNoShape">
              <a:avLst/>
            </a:prstTxWarp>
            <a:spAutoFit/>
          </a:bodyPr>
          <a:lstStyle/>
          <a:p>
            <a:r>
              <a:rPr lang="en-US" sz="1000"/>
              <a:t>Nielsen, Jakob, and Landauer, Thomas K.: "A mathematical model of the finding of usability problems," </a:t>
            </a:r>
            <a:r>
              <a:rPr lang="en-US" sz="1000" i="1"/>
              <a:t>Proceedings of ACM INTERCHI'93 Conference</a:t>
            </a:r>
            <a:r>
              <a:rPr lang="en-US" sz="1000"/>
              <a:t> (Amsterdam, The Netherlands, 24-29 April 1993), pp. 206-213.</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693" name="Rectangle 2"/>
          <p:cNvSpPr>
            <a:spLocks noGrp="1" noChangeArrowheads="1"/>
          </p:cNvSpPr>
          <p:nvPr>
            <p:ph type="title"/>
          </p:nvPr>
        </p:nvSpPr>
        <p:spPr/>
        <p:txBody>
          <a:bodyPr/>
          <a:lstStyle/>
          <a:p>
            <a:pPr eaLnBrk="1" hangingPunct="1"/>
            <a:r>
              <a:rPr lang="en-GB"/>
              <a:t>Key points</a:t>
            </a:r>
            <a:endParaRPr lang="en-US"/>
          </a:p>
        </p:txBody>
      </p:sp>
      <p:sp>
        <p:nvSpPr>
          <p:cNvPr id="114694" name="Rectangle 3"/>
          <p:cNvSpPr>
            <a:spLocks noGrp="1" noChangeArrowheads="1"/>
          </p:cNvSpPr>
          <p:nvPr>
            <p:ph idx="1"/>
          </p:nvPr>
        </p:nvSpPr>
        <p:spPr/>
        <p:txBody>
          <a:bodyPr>
            <a:normAutofit lnSpcReduction="10000"/>
          </a:bodyPr>
          <a:lstStyle/>
          <a:p>
            <a:pPr eaLnBrk="1" hangingPunct="1">
              <a:lnSpc>
                <a:spcPct val="90000"/>
              </a:lnSpc>
            </a:pPr>
            <a:r>
              <a:rPr lang="en-GB" sz="2000"/>
              <a:t>The user interface design process involves </a:t>
            </a:r>
            <a:r>
              <a:rPr lang="en-GB" sz="2000" i="1">
                <a:solidFill>
                  <a:srgbClr val="7F0101"/>
                </a:solidFill>
              </a:rPr>
              <a:t>user analysis</a:t>
            </a:r>
            <a:r>
              <a:rPr lang="en-GB" sz="2000"/>
              <a:t>, </a:t>
            </a:r>
            <a:r>
              <a:rPr lang="en-GB" sz="2000" i="1">
                <a:solidFill>
                  <a:srgbClr val="7F0101"/>
                </a:solidFill>
              </a:rPr>
              <a:t>system prototyping</a:t>
            </a:r>
            <a:r>
              <a:rPr lang="en-GB" sz="2000"/>
              <a:t> and </a:t>
            </a:r>
            <a:r>
              <a:rPr lang="en-GB" sz="2000" i="1">
                <a:solidFill>
                  <a:srgbClr val="7F0101"/>
                </a:solidFill>
              </a:rPr>
              <a:t>prototype evaluation</a:t>
            </a:r>
            <a:r>
              <a:rPr lang="en-GB" sz="2000"/>
              <a:t>.</a:t>
            </a:r>
          </a:p>
          <a:p>
            <a:pPr eaLnBrk="1" hangingPunct="1"/>
            <a:r>
              <a:rPr lang="en-GB" sz="2000" i="1">
                <a:solidFill>
                  <a:srgbClr val="7F0101"/>
                </a:solidFill>
              </a:rPr>
              <a:t>User interface</a:t>
            </a:r>
            <a:r>
              <a:rPr lang="en-GB" sz="2000"/>
              <a:t> </a:t>
            </a:r>
            <a:r>
              <a:rPr lang="en-GB" sz="2000" i="1">
                <a:solidFill>
                  <a:srgbClr val="7F0101"/>
                </a:solidFill>
              </a:rPr>
              <a:t>design principles</a:t>
            </a:r>
            <a:r>
              <a:rPr lang="en-GB" sz="2000"/>
              <a:t> should help guide the design of user interfaces.</a:t>
            </a:r>
          </a:p>
          <a:p>
            <a:pPr eaLnBrk="1" hangingPunct="1"/>
            <a:r>
              <a:rPr lang="en-GB" sz="2000" i="1">
                <a:solidFill>
                  <a:srgbClr val="7F0101"/>
                </a:solidFill>
              </a:rPr>
              <a:t>Interaction styles</a:t>
            </a:r>
            <a:r>
              <a:rPr lang="en-GB" sz="2000"/>
              <a:t> include direct manipulation, menu systems form fill-in, command languages and natural language.</a:t>
            </a:r>
          </a:p>
          <a:p>
            <a:pPr eaLnBrk="1" hangingPunct="1"/>
            <a:r>
              <a:rPr lang="en-GB" sz="2000" i="1">
                <a:solidFill>
                  <a:srgbClr val="7F0101"/>
                </a:solidFill>
              </a:rPr>
              <a:t>Graphical displays</a:t>
            </a:r>
            <a:r>
              <a:rPr lang="en-GB" sz="2000"/>
              <a:t> should be used to present trends and approximate values. </a:t>
            </a:r>
            <a:r>
              <a:rPr lang="en-GB" sz="2000" i="1">
                <a:solidFill>
                  <a:srgbClr val="7F0101"/>
                </a:solidFill>
              </a:rPr>
              <a:t>Digital displays</a:t>
            </a:r>
            <a:r>
              <a:rPr lang="en-GB" sz="2000"/>
              <a:t> when precision is required.</a:t>
            </a:r>
          </a:p>
          <a:p>
            <a:pPr eaLnBrk="1" hangingPunct="1"/>
            <a:r>
              <a:rPr lang="en-GB" sz="2000" i="1">
                <a:solidFill>
                  <a:srgbClr val="7F0101"/>
                </a:solidFill>
              </a:rPr>
              <a:t>Colour</a:t>
            </a:r>
            <a:r>
              <a:rPr lang="en-GB" sz="2000"/>
              <a:t> should be used </a:t>
            </a:r>
            <a:r>
              <a:rPr lang="en-GB" sz="2000" i="1">
                <a:solidFill>
                  <a:srgbClr val="7F0101"/>
                </a:solidFill>
              </a:rPr>
              <a:t>sparingly and consistently</a:t>
            </a:r>
            <a:r>
              <a:rPr lang="en-GB" sz="2000"/>
              <a:t>.</a:t>
            </a:r>
          </a:p>
          <a:p>
            <a:pPr eaLnBrk="1" hangingPunct="1">
              <a:lnSpc>
                <a:spcPct val="90000"/>
              </a:lnSpc>
            </a:pPr>
            <a:r>
              <a:rPr lang="en-GB" sz="2000"/>
              <a:t>The goals of </a:t>
            </a:r>
            <a:r>
              <a:rPr lang="en-GB" sz="2000" i="1">
                <a:solidFill>
                  <a:srgbClr val="7F0101"/>
                </a:solidFill>
              </a:rPr>
              <a:t>UI evaluation</a:t>
            </a:r>
            <a:r>
              <a:rPr lang="en-GB" sz="2000"/>
              <a:t> are to </a:t>
            </a:r>
            <a:r>
              <a:rPr lang="en-GB" sz="2000" i="1">
                <a:solidFill>
                  <a:srgbClr val="7F0101"/>
                </a:solidFill>
              </a:rPr>
              <a:t>obtain feedback</a:t>
            </a:r>
            <a:r>
              <a:rPr lang="en-GB" sz="2000"/>
              <a:t> on how to improve the interface design and to assess if the interface meets its </a:t>
            </a:r>
            <a:r>
              <a:rPr lang="en-GB" sz="2000" i="1">
                <a:solidFill>
                  <a:srgbClr val="7F0101"/>
                </a:solidFill>
              </a:rPr>
              <a:t>usability requirements</a:t>
            </a:r>
            <a:r>
              <a:rPr lang="en-GB" sz="2000"/>
              <a:t>.</a:t>
            </a:r>
            <a:endParaRPr lang="en-US" sz="20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789" name="Rectangle 4"/>
          <p:cNvSpPr>
            <a:spLocks noGrp="1" noChangeArrowheads="1"/>
          </p:cNvSpPr>
          <p:nvPr>
            <p:ph type="title"/>
          </p:nvPr>
        </p:nvSpPr>
        <p:spPr/>
        <p:txBody>
          <a:bodyPr/>
          <a:lstStyle/>
          <a:p>
            <a:pPr eaLnBrk="1" hangingPunct="1"/>
            <a:r>
              <a:rPr lang="en-US"/>
              <a:t>Can you answer the following questions?</a:t>
            </a:r>
          </a:p>
        </p:txBody>
      </p:sp>
      <p:sp>
        <p:nvSpPr>
          <p:cNvPr id="118790" name="Rectangle 5"/>
          <p:cNvSpPr>
            <a:spLocks noGrp="1" noChangeArrowheads="1"/>
          </p:cNvSpPr>
          <p:nvPr>
            <p:ph idx="1"/>
          </p:nvPr>
        </p:nvSpPr>
        <p:spPr/>
        <p:txBody>
          <a:bodyPr/>
          <a:lstStyle/>
          <a:p>
            <a:pPr eaLnBrk="1" hangingPunct="1"/>
            <a:r>
              <a:rPr lang="en-US" dirty="0"/>
              <a:t>Why is it important to offer “keyboard short-cuts” for equivalent mouse actions?</a:t>
            </a:r>
          </a:p>
          <a:p>
            <a:pPr eaLnBrk="1" hangingPunct="1"/>
            <a:r>
              <a:rPr lang="en-US" dirty="0"/>
              <a:t>What is the worst UI you every used? Which design principles did it violate?</a:t>
            </a:r>
          </a:p>
          <a:p>
            <a:pPr eaLnBrk="1" hangingPunct="1"/>
            <a:r>
              <a:rPr lang="en-US" dirty="0"/>
              <a:t>What’s the worst web site you’ve used recently? How would you fix it?</a:t>
            </a:r>
          </a:p>
          <a:p>
            <a:pPr eaLnBrk="1" hangingPunct="1"/>
            <a:r>
              <a:rPr lang="en-US" dirty="0"/>
              <a:t>What’s good or bad about the MS-Word help system?</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82B58-471C-EB45-C3E4-1EB03B3731EE}"/>
              </a:ext>
            </a:extLst>
          </p:cNvPr>
          <p:cNvSpPr>
            <a:spLocks noGrp="1"/>
          </p:cNvSpPr>
          <p:nvPr>
            <p:ph type="title"/>
          </p:nvPr>
        </p:nvSpPr>
        <p:spPr>
          <a:xfrm>
            <a:off x="768096" y="116632"/>
            <a:ext cx="7290054" cy="1499616"/>
          </a:xfrm>
        </p:spPr>
        <p:txBody>
          <a:bodyPr/>
          <a:lstStyle/>
          <a:p>
            <a:r>
              <a:rPr lang="en-US" dirty="0"/>
              <a:t>UI vs. </a:t>
            </a:r>
            <a:r>
              <a:rPr lang="en-US" dirty="0" err="1"/>
              <a:t>ux</a:t>
            </a:r>
            <a:endParaRPr lang="en-US" dirty="0"/>
          </a:p>
        </p:txBody>
      </p:sp>
      <p:sp>
        <p:nvSpPr>
          <p:cNvPr id="3" name="Content Placeholder 2">
            <a:extLst>
              <a:ext uri="{FF2B5EF4-FFF2-40B4-BE49-F238E27FC236}">
                <a16:creationId xmlns:a16="http://schemas.microsoft.com/office/drawing/2014/main" id="{6F71A55E-0831-07B2-B9BB-FB8D8CCCEB19}"/>
              </a:ext>
            </a:extLst>
          </p:cNvPr>
          <p:cNvSpPr>
            <a:spLocks noGrp="1"/>
          </p:cNvSpPr>
          <p:nvPr>
            <p:ph idx="1"/>
          </p:nvPr>
        </p:nvSpPr>
        <p:spPr/>
        <p:txBody>
          <a:bodyPr>
            <a:normAutofit/>
          </a:bodyPr>
          <a:lstStyle/>
          <a:p>
            <a:r>
              <a:rPr lang="en-US" sz="2400" b="0" i="0" dirty="0">
                <a:solidFill>
                  <a:srgbClr val="1F1F1F"/>
                </a:solidFill>
                <a:effectLst/>
                <a:latin typeface="Source Sans Pro" panose="020B0503030403020204" pitchFamily="34" charset="0"/>
              </a:rPr>
              <a:t>UI refers to the screens, buttons, toggles, icons, and other visual elements that you interact with when using a website, app, or other electronic device. </a:t>
            </a:r>
          </a:p>
          <a:p>
            <a:endParaRPr lang="en-US" sz="2400" dirty="0">
              <a:solidFill>
                <a:srgbClr val="1F1F1F"/>
              </a:solidFill>
              <a:latin typeface="Source Sans Pro" panose="020B0503030403020204" pitchFamily="34" charset="0"/>
            </a:endParaRPr>
          </a:p>
          <a:p>
            <a:r>
              <a:rPr lang="en-US" sz="2400" b="0" i="0" dirty="0">
                <a:solidFill>
                  <a:srgbClr val="1F1F1F"/>
                </a:solidFill>
                <a:effectLst/>
                <a:latin typeface="Source Sans Pro" panose="020B0503030403020204" pitchFamily="34" charset="0"/>
              </a:rPr>
              <a:t>UX refers to the entire interaction you have with a product, including how you feel about the interaction. </a:t>
            </a:r>
          </a:p>
          <a:p>
            <a:endParaRPr lang="en-US" sz="2400" dirty="0">
              <a:solidFill>
                <a:srgbClr val="1F1F1F"/>
              </a:solidFill>
              <a:latin typeface="Source Sans Pro" panose="020B0503030403020204" pitchFamily="34" charset="0"/>
            </a:endParaRPr>
          </a:p>
          <a:p>
            <a:r>
              <a:rPr lang="en-US" sz="2400" b="0" i="0" dirty="0">
                <a:solidFill>
                  <a:srgbClr val="1F1F1F"/>
                </a:solidFill>
                <a:effectLst/>
                <a:latin typeface="Source Sans Pro" panose="020B0503030403020204" pitchFamily="34" charset="0"/>
              </a:rPr>
              <a:t>While UI can certainly have an impact on UX, the two are distinct, as are the roles that designers play.</a:t>
            </a:r>
            <a:endParaRPr lang="en-US" sz="2400" dirty="0"/>
          </a:p>
        </p:txBody>
      </p:sp>
      <p:sp>
        <p:nvSpPr>
          <p:cNvPr id="8" name="TextBox 7">
            <a:extLst>
              <a:ext uri="{FF2B5EF4-FFF2-40B4-BE49-F238E27FC236}">
                <a16:creationId xmlns:a16="http://schemas.microsoft.com/office/drawing/2014/main" id="{06FEBED2-878A-88DB-912D-DC494F7DEDB9}"/>
              </a:ext>
            </a:extLst>
          </p:cNvPr>
          <p:cNvSpPr txBox="1"/>
          <p:nvPr/>
        </p:nvSpPr>
        <p:spPr>
          <a:xfrm>
            <a:off x="4067944" y="6309360"/>
            <a:ext cx="5310336" cy="369332"/>
          </a:xfrm>
          <a:prstGeom prst="rect">
            <a:avLst/>
          </a:prstGeom>
          <a:noFill/>
        </p:spPr>
        <p:txBody>
          <a:bodyPr wrap="square">
            <a:spAutoFit/>
          </a:bodyPr>
          <a:lstStyle/>
          <a:p>
            <a:r>
              <a:rPr lang="en-US" dirty="0"/>
              <a:t>https://www.coursera.org/articles/ui-vs-ux-design</a:t>
            </a:r>
          </a:p>
        </p:txBody>
      </p:sp>
    </p:spTree>
    <p:extLst>
      <p:ext uri="{BB962C8B-B14F-4D97-AF65-F5344CB8AC3E}">
        <p14:creationId xmlns:p14="http://schemas.microsoft.com/office/powerpoint/2010/main" val="23658685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59E57-D7BB-EBA8-0051-74969728B824}"/>
              </a:ext>
            </a:extLst>
          </p:cNvPr>
          <p:cNvSpPr>
            <a:spLocks noGrp="1"/>
          </p:cNvSpPr>
          <p:nvPr>
            <p:ph type="title"/>
          </p:nvPr>
        </p:nvSpPr>
        <p:spPr>
          <a:xfrm>
            <a:off x="768096" y="-27384"/>
            <a:ext cx="7290054" cy="1499616"/>
          </a:xfrm>
        </p:spPr>
        <p:txBody>
          <a:bodyPr/>
          <a:lstStyle/>
          <a:p>
            <a:r>
              <a:rPr lang="en-US" dirty="0"/>
              <a:t>UX designers</a:t>
            </a:r>
          </a:p>
        </p:txBody>
      </p:sp>
      <p:sp>
        <p:nvSpPr>
          <p:cNvPr id="3" name="Content Placeholder 2">
            <a:extLst>
              <a:ext uri="{FF2B5EF4-FFF2-40B4-BE49-F238E27FC236}">
                <a16:creationId xmlns:a16="http://schemas.microsoft.com/office/drawing/2014/main" id="{D0E5FFD6-89EF-0C46-831E-598963596A98}"/>
              </a:ext>
            </a:extLst>
          </p:cNvPr>
          <p:cNvSpPr>
            <a:spLocks noGrp="1"/>
          </p:cNvSpPr>
          <p:nvPr>
            <p:ph idx="1"/>
          </p:nvPr>
        </p:nvSpPr>
        <p:spPr>
          <a:xfrm>
            <a:off x="768096" y="2286000"/>
            <a:ext cx="8090154" cy="4023360"/>
          </a:xfrm>
        </p:spPr>
        <p:txBody>
          <a:bodyPr>
            <a:normAutofit lnSpcReduction="10000"/>
          </a:bodyPr>
          <a:lstStyle/>
          <a:p>
            <a:r>
              <a:rPr lang="en-US" sz="2800" dirty="0"/>
              <a:t>Focus their work on the experience a user has with a product. </a:t>
            </a:r>
          </a:p>
          <a:p>
            <a:r>
              <a:rPr lang="en-US" sz="2800" dirty="0"/>
              <a:t>The goal is to make products that are functional, accessible, and enjoyable to use. </a:t>
            </a:r>
          </a:p>
          <a:p>
            <a:endParaRPr lang="en-US" sz="2800" dirty="0"/>
          </a:p>
          <a:p>
            <a:pPr lvl="1">
              <a:buFont typeface="Wingdings" panose="05000000000000000000" pitchFamily="2" charset="2"/>
              <a:buChar char="§"/>
            </a:pPr>
            <a:r>
              <a:rPr lang="en-US" sz="2000" dirty="0"/>
              <a:t>Identify any goals, needs, behaviors, and pain points</a:t>
            </a:r>
          </a:p>
          <a:p>
            <a:pPr lvl="1">
              <a:buFont typeface="Wingdings" panose="05000000000000000000" pitchFamily="2" charset="2"/>
              <a:buChar char="§"/>
            </a:pPr>
            <a:r>
              <a:rPr lang="en-US" sz="2000" dirty="0"/>
              <a:t>User personas based on target customers</a:t>
            </a:r>
          </a:p>
          <a:p>
            <a:pPr lvl="1">
              <a:buFont typeface="Wingdings" panose="05000000000000000000" pitchFamily="2" charset="2"/>
              <a:buChar char="§"/>
            </a:pPr>
            <a:r>
              <a:rPr lang="en-US" sz="2000" dirty="0"/>
              <a:t>User journey maps</a:t>
            </a:r>
          </a:p>
          <a:p>
            <a:pPr lvl="1">
              <a:buFont typeface="Wingdings" panose="05000000000000000000" pitchFamily="2" charset="2"/>
              <a:buChar char="§"/>
            </a:pPr>
            <a:r>
              <a:rPr lang="en-US" sz="2000" dirty="0"/>
              <a:t>Wireframes and prototypes</a:t>
            </a:r>
          </a:p>
          <a:p>
            <a:pPr lvl="1">
              <a:buFont typeface="Wingdings" panose="05000000000000000000" pitchFamily="2" charset="2"/>
              <a:buChar char="§"/>
            </a:pPr>
            <a:r>
              <a:rPr lang="en-US" sz="2000" dirty="0"/>
              <a:t>User testing to validate design decisions and identify problems</a:t>
            </a:r>
          </a:p>
          <a:p>
            <a:pPr marL="0" indent="0">
              <a:buNone/>
            </a:pPr>
            <a:endParaRPr lang="en-US" sz="2800" dirty="0"/>
          </a:p>
        </p:txBody>
      </p:sp>
    </p:spTree>
    <p:extLst>
      <p:ext uri="{BB962C8B-B14F-4D97-AF65-F5344CB8AC3E}">
        <p14:creationId xmlns:p14="http://schemas.microsoft.com/office/powerpoint/2010/main" val="35113333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B27E-58C0-F12D-460A-32F7735FFA5A}"/>
              </a:ext>
            </a:extLst>
          </p:cNvPr>
          <p:cNvSpPr>
            <a:spLocks noGrp="1"/>
          </p:cNvSpPr>
          <p:nvPr>
            <p:ph type="title"/>
          </p:nvPr>
        </p:nvSpPr>
        <p:spPr>
          <a:xfrm>
            <a:off x="768096" y="-27384"/>
            <a:ext cx="7290054" cy="1499616"/>
          </a:xfrm>
        </p:spPr>
        <p:txBody>
          <a:bodyPr/>
          <a:lstStyle/>
          <a:p>
            <a:r>
              <a:rPr lang="en-US" dirty="0"/>
              <a:t>UI designers</a:t>
            </a:r>
          </a:p>
        </p:txBody>
      </p:sp>
      <p:sp>
        <p:nvSpPr>
          <p:cNvPr id="3" name="Content Placeholder 2">
            <a:extLst>
              <a:ext uri="{FF2B5EF4-FFF2-40B4-BE49-F238E27FC236}">
                <a16:creationId xmlns:a16="http://schemas.microsoft.com/office/drawing/2014/main" id="{DD82EA56-64CE-E72B-C114-796B90FCF936}"/>
              </a:ext>
            </a:extLst>
          </p:cNvPr>
          <p:cNvSpPr>
            <a:spLocks noGrp="1"/>
          </p:cNvSpPr>
          <p:nvPr>
            <p:ph idx="1"/>
          </p:nvPr>
        </p:nvSpPr>
        <p:spPr>
          <a:xfrm>
            <a:off x="768096" y="2286000"/>
            <a:ext cx="7764344" cy="4023360"/>
          </a:xfrm>
        </p:spPr>
        <p:txBody>
          <a:bodyPr>
            <a:normAutofit fontScale="92500" lnSpcReduction="10000"/>
          </a:bodyPr>
          <a:lstStyle/>
          <a:p>
            <a:r>
              <a:rPr lang="en-US" dirty="0"/>
              <a:t>Create the graphical portions of mobile apps, websites, and devices—the elements that a user directly interacts with. </a:t>
            </a:r>
          </a:p>
          <a:p>
            <a:r>
              <a:rPr lang="en-US" dirty="0"/>
              <a:t>Make apps and websites both visually appealing and easy to navigate.</a:t>
            </a:r>
          </a:p>
          <a:p>
            <a:endParaRPr lang="en-US" dirty="0"/>
          </a:p>
          <a:p>
            <a:pPr algn="l">
              <a:buFont typeface="Arial" panose="020B0604020202020204" pitchFamily="34" charset="0"/>
              <a:buChar char="•"/>
            </a:pPr>
            <a:r>
              <a:rPr lang="en-US" b="0" i="0" dirty="0">
                <a:solidFill>
                  <a:srgbClr val="1F1F1F"/>
                </a:solidFill>
                <a:effectLst/>
                <a:latin typeface="var(--cds-font-family-source-sans-pro)"/>
              </a:rPr>
              <a:t>Organizing page layouts</a:t>
            </a:r>
          </a:p>
          <a:p>
            <a:pPr algn="l">
              <a:buFont typeface="Arial" panose="020B0604020202020204" pitchFamily="34" charset="0"/>
              <a:buChar char="•"/>
            </a:pPr>
            <a:r>
              <a:rPr lang="en-US" b="0" i="0" dirty="0">
                <a:solidFill>
                  <a:srgbClr val="1F1F1F"/>
                </a:solidFill>
                <a:effectLst/>
                <a:latin typeface="var(--cds-font-family-source-sans-pro)"/>
              </a:rPr>
              <a:t>Choosing color palettes and fonts</a:t>
            </a:r>
          </a:p>
          <a:p>
            <a:pPr algn="l">
              <a:buFont typeface="Arial" panose="020B0604020202020204" pitchFamily="34" charset="0"/>
              <a:buChar char="•"/>
            </a:pPr>
            <a:r>
              <a:rPr lang="en-US" b="0" i="0" dirty="0">
                <a:solidFill>
                  <a:srgbClr val="1F1F1F"/>
                </a:solidFill>
                <a:effectLst/>
                <a:latin typeface="var(--cds-font-family-source-sans-pro)"/>
              </a:rPr>
              <a:t>Designing interactive elements, such as scrollers, buttons, toggles, drop-down menus, and text fields</a:t>
            </a:r>
          </a:p>
          <a:p>
            <a:pPr algn="l">
              <a:buFont typeface="Arial" panose="020B0604020202020204" pitchFamily="34" charset="0"/>
              <a:buChar char="•"/>
            </a:pPr>
            <a:r>
              <a:rPr lang="en-US" b="0" i="0" dirty="0">
                <a:solidFill>
                  <a:srgbClr val="1F1F1F"/>
                </a:solidFill>
                <a:effectLst/>
                <a:latin typeface="var(--cds-font-family-source-sans-pro)"/>
              </a:rPr>
              <a:t>Making high-fidelity wireframes and layouts to show what the final design will look like</a:t>
            </a:r>
          </a:p>
          <a:p>
            <a:pPr algn="l">
              <a:buFont typeface="Arial" panose="020B0604020202020204" pitchFamily="34" charset="0"/>
              <a:buChar char="•"/>
            </a:pPr>
            <a:r>
              <a:rPr lang="en-US" b="0" i="0" dirty="0">
                <a:solidFill>
                  <a:srgbClr val="1F1F1F"/>
                </a:solidFill>
                <a:effectLst/>
                <a:latin typeface="var(--cds-font-family-source-sans-pro)"/>
              </a:rPr>
              <a:t>Working closely with developers to convert designs into a working product</a:t>
            </a:r>
          </a:p>
          <a:p>
            <a:endParaRPr lang="en-US" dirty="0"/>
          </a:p>
        </p:txBody>
      </p:sp>
    </p:spTree>
    <p:extLst>
      <p:ext uri="{BB962C8B-B14F-4D97-AF65-F5344CB8AC3E}">
        <p14:creationId xmlns:p14="http://schemas.microsoft.com/office/powerpoint/2010/main" val="36922919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3563C-57B6-1D02-FE6D-BA691A757B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5426ABD-D531-AF41-649B-131362CE0C6F}"/>
              </a:ext>
            </a:extLst>
          </p:cNvPr>
          <p:cNvSpPr>
            <a:spLocks noGrp="1"/>
          </p:cNvSpPr>
          <p:nvPr>
            <p:ph idx="1"/>
          </p:nvPr>
        </p:nvSpPr>
        <p:spPr/>
        <p:txBody>
          <a:bodyPr/>
          <a:lstStyle/>
          <a:p>
            <a:endParaRPr lang="en-US"/>
          </a:p>
        </p:txBody>
      </p:sp>
      <p:pic>
        <p:nvPicPr>
          <p:cNvPr id="1026" name="Picture 2" descr="Black text on a white background that reads: UX vs. UI designers. UX designers: Interaction designers, Charts the user pathway, Plans information architecture, Expert in wireframes, prototypes, and research. UI designers: Visual designer, Chooses color and typography, Plans visual aesthetic, Expert in mockups, graphics, and layouts.">
            <a:extLst>
              <a:ext uri="{FF2B5EF4-FFF2-40B4-BE49-F238E27FC236}">
                <a16:creationId xmlns:a16="http://schemas.microsoft.com/office/drawing/2014/main" id="{945A4E7B-7C45-B0A5-F740-54F1BE8B16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36638"/>
            <a:ext cx="9144000" cy="4784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1571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01FD5-77D6-B6BD-9C6E-052178C06D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9C2518-B1F5-A87D-F783-53E38708D36B}"/>
              </a:ext>
            </a:extLst>
          </p:cNvPr>
          <p:cNvSpPr>
            <a:spLocks noGrp="1"/>
          </p:cNvSpPr>
          <p:nvPr>
            <p:ph idx="1"/>
          </p:nvPr>
        </p:nvSpPr>
        <p:spPr/>
        <p:txBody>
          <a:bodyPr/>
          <a:lstStyle/>
          <a:p>
            <a:endParaRPr lang="en-US"/>
          </a:p>
        </p:txBody>
      </p:sp>
      <p:pic>
        <p:nvPicPr>
          <p:cNvPr id="2050" name="Picture 2" descr="Blue and white Venn diagram detailing overlap of skills for UX and UI. UX skills: Product strategy, user research, information architecture, testing and iteration. UI skills: color theory, typography, design patterns, interactivity and animation. Shared skills: empathy, collaboration, design thinking, prototyping.">
            <a:extLst>
              <a:ext uri="{FF2B5EF4-FFF2-40B4-BE49-F238E27FC236}">
                <a16:creationId xmlns:a16="http://schemas.microsoft.com/office/drawing/2014/main" id="{1F6852B0-ABE1-846F-A045-40FCC7589E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36638"/>
            <a:ext cx="9144000" cy="4784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9342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7F24-B80D-813E-BA11-D72BC8A8F02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76C1C07-ED56-0E31-3295-83398B30F2F8}"/>
              </a:ext>
            </a:extLst>
          </p:cNvPr>
          <p:cNvSpPr>
            <a:spLocks noGrp="1"/>
          </p:cNvSpPr>
          <p:nvPr>
            <p:ph idx="1"/>
          </p:nvPr>
        </p:nvSpPr>
        <p:spPr/>
        <p:txBody>
          <a:bodyPr/>
          <a:lstStyle/>
          <a:p>
            <a:endParaRPr lang="en-US"/>
          </a:p>
        </p:txBody>
      </p:sp>
      <p:pic>
        <p:nvPicPr>
          <p:cNvPr id="3074" name="Picture 2" descr="Side-by-side comparison of a user's interaction with a save button where the good ux generates a loading icon and informs the user of a successful save while the bad UX abruptly transforms from save to saved.">
            <a:extLst>
              <a:ext uri="{FF2B5EF4-FFF2-40B4-BE49-F238E27FC236}">
                <a16:creationId xmlns:a16="http://schemas.microsoft.com/office/drawing/2014/main" id="{251627D0-D28A-22DA-D28E-59DDCBD944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3000"/>
            <a:ext cx="9144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234323E-108C-1FC1-B25D-85EA6AD968BB}"/>
              </a:ext>
            </a:extLst>
          </p:cNvPr>
          <p:cNvSpPr txBox="1"/>
          <p:nvPr/>
        </p:nvSpPr>
        <p:spPr>
          <a:xfrm>
            <a:off x="542924" y="6272784"/>
            <a:ext cx="7740398" cy="369332"/>
          </a:xfrm>
          <a:prstGeom prst="rect">
            <a:avLst/>
          </a:prstGeom>
          <a:noFill/>
        </p:spPr>
        <p:txBody>
          <a:bodyPr wrap="square">
            <a:spAutoFit/>
          </a:bodyPr>
          <a:lstStyle/>
          <a:p>
            <a:r>
              <a:rPr lang="en-US" dirty="0"/>
              <a:t>https://www.mwanmobile.com/eye-opening-examples-of-good-bad-ux-design/</a:t>
            </a:r>
          </a:p>
        </p:txBody>
      </p:sp>
    </p:spTree>
    <p:extLst>
      <p:ext uri="{BB962C8B-B14F-4D97-AF65-F5344CB8AC3E}">
        <p14:creationId xmlns:p14="http://schemas.microsoft.com/office/powerpoint/2010/main" val="477601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p:txBody>
          <a:bodyPr/>
          <a:lstStyle/>
          <a:p>
            <a:pPr eaLnBrk="1" hangingPunct="1"/>
            <a:r>
              <a:rPr lang="en-US"/>
              <a:t>Interface Design Models</a:t>
            </a:r>
          </a:p>
        </p:txBody>
      </p:sp>
      <p:sp>
        <p:nvSpPr>
          <p:cNvPr id="22534" name="Rectangle 3"/>
          <p:cNvSpPr>
            <a:spLocks noGrp="1" noChangeArrowheads="1"/>
          </p:cNvSpPr>
          <p:nvPr>
            <p:ph idx="1"/>
          </p:nvPr>
        </p:nvSpPr>
        <p:spPr>
          <a:xfrm>
            <a:off x="768096" y="1700808"/>
            <a:ext cx="7836352" cy="4608552"/>
          </a:xfrm>
        </p:spPr>
        <p:txBody>
          <a:bodyPr>
            <a:normAutofit fontScale="92500" lnSpcReduction="10000"/>
          </a:bodyPr>
          <a:lstStyle/>
          <a:p>
            <a:pPr marL="533400" indent="-533400" eaLnBrk="1" hangingPunct="1">
              <a:lnSpc>
                <a:spcPct val="90000"/>
              </a:lnSpc>
              <a:buFont typeface="Helvetica CE" pitchFamily="-105" charset="0"/>
              <a:buNone/>
            </a:pPr>
            <a:r>
              <a:rPr lang="en-US" sz="2400" i="1" dirty="0">
                <a:solidFill>
                  <a:srgbClr val="7F0101"/>
                </a:solidFill>
              </a:rPr>
              <a:t>Four different models occur in HCI design:</a:t>
            </a:r>
          </a:p>
          <a:p>
            <a:pPr marL="533400" indent="-533400" eaLnBrk="1" hangingPunct="1">
              <a:lnSpc>
                <a:spcPct val="90000"/>
              </a:lnSpc>
            </a:pPr>
            <a:endParaRPr lang="en-US" sz="2400" dirty="0"/>
          </a:p>
          <a:p>
            <a:pPr marL="533400" indent="-533400" eaLnBrk="1" hangingPunct="1">
              <a:lnSpc>
                <a:spcPct val="90000"/>
              </a:lnSpc>
              <a:buFontTx/>
              <a:buAutoNum type="arabicPeriod"/>
            </a:pPr>
            <a:r>
              <a:rPr lang="en-US" sz="2400" dirty="0"/>
              <a:t>The </a:t>
            </a:r>
            <a:r>
              <a:rPr lang="en-US" sz="2400" u="sng" dirty="0"/>
              <a:t>design model</a:t>
            </a:r>
            <a:r>
              <a:rPr lang="en-US" sz="2400" dirty="0"/>
              <a:t> expresses the </a:t>
            </a:r>
            <a:r>
              <a:rPr lang="en-US" sz="2400" i="1" dirty="0">
                <a:solidFill>
                  <a:srgbClr val="7F0101"/>
                </a:solidFill>
              </a:rPr>
              <a:t>software design</a:t>
            </a:r>
            <a:r>
              <a:rPr lang="en-US" sz="2400" dirty="0"/>
              <a:t>.</a:t>
            </a:r>
          </a:p>
          <a:p>
            <a:pPr marL="533400" indent="-533400" eaLnBrk="1" hangingPunct="1">
              <a:lnSpc>
                <a:spcPct val="90000"/>
              </a:lnSpc>
              <a:buFontTx/>
              <a:buAutoNum type="arabicPeriod"/>
            </a:pPr>
            <a:endParaRPr lang="en-US" sz="2400" dirty="0"/>
          </a:p>
          <a:p>
            <a:pPr marL="533400" indent="-533400" eaLnBrk="1" hangingPunct="1">
              <a:lnSpc>
                <a:spcPct val="90000"/>
              </a:lnSpc>
              <a:buFontTx/>
              <a:buAutoNum type="arabicPeriod"/>
            </a:pPr>
            <a:r>
              <a:rPr lang="en-US" sz="2400" dirty="0"/>
              <a:t>The </a:t>
            </a:r>
            <a:r>
              <a:rPr lang="en-US" sz="2400" u="sng" dirty="0"/>
              <a:t>user model</a:t>
            </a:r>
            <a:r>
              <a:rPr lang="en-US" sz="2400" dirty="0"/>
              <a:t> describes the </a:t>
            </a:r>
            <a:r>
              <a:rPr lang="en-US" sz="2400" i="1" dirty="0">
                <a:solidFill>
                  <a:srgbClr val="7F0101"/>
                </a:solidFill>
              </a:rPr>
              <a:t>profile of the end users</a:t>
            </a:r>
            <a:r>
              <a:rPr lang="en-US" sz="2400" dirty="0"/>
              <a:t>. (i.e., novices vs. experts, cultural background, etc.)</a:t>
            </a:r>
          </a:p>
          <a:p>
            <a:pPr marL="533400" indent="-533400" eaLnBrk="1" hangingPunct="1">
              <a:lnSpc>
                <a:spcPct val="90000"/>
              </a:lnSpc>
              <a:buFontTx/>
              <a:buAutoNum type="arabicPeriod"/>
            </a:pPr>
            <a:endParaRPr lang="en-US" sz="2400" dirty="0"/>
          </a:p>
          <a:p>
            <a:pPr marL="533400" indent="-533400" eaLnBrk="1" hangingPunct="1">
              <a:lnSpc>
                <a:spcPct val="90000"/>
              </a:lnSpc>
              <a:buFontTx/>
              <a:buAutoNum type="arabicPeriod"/>
            </a:pPr>
            <a:r>
              <a:rPr lang="en-US" sz="2400" dirty="0"/>
              <a:t>The </a:t>
            </a:r>
            <a:r>
              <a:rPr lang="en-US" sz="2400" u="sng" dirty="0"/>
              <a:t>user’s model</a:t>
            </a:r>
            <a:r>
              <a:rPr lang="en-US" sz="2400" dirty="0"/>
              <a:t> is the end users’ </a:t>
            </a:r>
            <a:r>
              <a:rPr lang="en-US" sz="2400" i="1" dirty="0">
                <a:solidFill>
                  <a:srgbClr val="7F0101"/>
                </a:solidFill>
              </a:rPr>
              <a:t>perception of the system.</a:t>
            </a:r>
          </a:p>
          <a:p>
            <a:pPr marL="533400" indent="-533400" eaLnBrk="1" hangingPunct="1">
              <a:lnSpc>
                <a:spcPct val="90000"/>
              </a:lnSpc>
              <a:buFontTx/>
              <a:buAutoNum type="arabicPeriod"/>
            </a:pPr>
            <a:endParaRPr lang="en-US" sz="2400" dirty="0"/>
          </a:p>
          <a:p>
            <a:pPr marL="533400" indent="-533400" eaLnBrk="1" hangingPunct="1">
              <a:lnSpc>
                <a:spcPct val="90000"/>
              </a:lnSpc>
              <a:buFontTx/>
              <a:buAutoNum type="arabicPeriod"/>
            </a:pPr>
            <a:r>
              <a:rPr lang="en-US" sz="2400" dirty="0"/>
              <a:t>The </a:t>
            </a:r>
            <a:r>
              <a:rPr lang="en-US" sz="2400" u="sng" dirty="0"/>
              <a:t>system image</a:t>
            </a:r>
            <a:r>
              <a:rPr lang="en-US" sz="2400" dirty="0"/>
              <a:t> is the </a:t>
            </a:r>
            <a:r>
              <a:rPr lang="en-US" sz="2400" i="1" dirty="0">
                <a:solidFill>
                  <a:srgbClr val="7F0101"/>
                </a:solidFill>
              </a:rPr>
              <a:t>external manifestation</a:t>
            </a:r>
            <a:r>
              <a:rPr lang="en-US" sz="2400" dirty="0"/>
              <a:t> of the system (look and feel + documentation etc.)</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A0920-7D66-F112-5106-CDEFAA34EEB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127E9A0-6F16-1EC4-991B-EBA68591D6C3}"/>
              </a:ext>
            </a:extLst>
          </p:cNvPr>
          <p:cNvSpPr>
            <a:spLocks noGrp="1"/>
          </p:cNvSpPr>
          <p:nvPr>
            <p:ph idx="1"/>
          </p:nvPr>
        </p:nvSpPr>
        <p:spPr/>
        <p:txBody>
          <a:bodyPr/>
          <a:lstStyle/>
          <a:p>
            <a:endParaRPr lang="en-US"/>
          </a:p>
        </p:txBody>
      </p:sp>
      <p:pic>
        <p:nvPicPr>
          <p:cNvPr id="4098" name="Picture 2" descr="In a software UI for a manufacturing plant, good ux provides clear understandable language: 'deploy vehicle', while bad UX overcomplicates the user option: 'initiate autonomous control sequence.'">
            <a:extLst>
              <a:ext uri="{FF2B5EF4-FFF2-40B4-BE49-F238E27FC236}">
                <a16:creationId xmlns:a16="http://schemas.microsoft.com/office/drawing/2014/main" id="{FEFF0306-370E-7613-DCAF-4485F50E85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3000"/>
            <a:ext cx="9144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5572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B0AB8-CB38-9EE0-E0EB-D64271510B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EB0181E-8312-9F41-9F2B-A318D2C4B80F}"/>
              </a:ext>
            </a:extLst>
          </p:cNvPr>
          <p:cNvSpPr>
            <a:spLocks noGrp="1"/>
          </p:cNvSpPr>
          <p:nvPr>
            <p:ph idx="1"/>
          </p:nvPr>
        </p:nvSpPr>
        <p:spPr/>
        <p:txBody>
          <a:bodyPr/>
          <a:lstStyle/>
          <a:p>
            <a:endParaRPr lang="en-US"/>
          </a:p>
        </p:txBody>
      </p:sp>
      <p:pic>
        <p:nvPicPr>
          <p:cNvPr id="5122" name="Picture 2" descr="Side-by-side comparison of a UGC prompt where the good UX uses type, color and structure to provide direction while the bad UX is just a block of text with no sense of hierarchy.">
            <a:extLst>
              <a:ext uri="{FF2B5EF4-FFF2-40B4-BE49-F238E27FC236}">
                <a16:creationId xmlns:a16="http://schemas.microsoft.com/office/drawing/2014/main" id="{7DDC1C09-7115-DAAC-AD47-5356F75560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3000"/>
            <a:ext cx="9144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11822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42318-A14D-6884-5D06-1C1BDACA06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B3B506B-557B-E3CF-4BAC-F20281B82CDD}"/>
              </a:ext>
            </a:extLst>
          </p:cNvPr>
          <p:cNvSpPr>
            <a:spLocks noGrp="1"/>
          </p:cNvSpPr>
          <p:nvPr>
            <p:ph idx="1"/>
          </p:nvPr>
        </p:nvSpPr>
        <p:spPr/>
        <p:txBody>
          <a:bodyPr/>
          <a:lstStyle/>
          <a:p>
            <a:endParaRPr lang="en-US"/>
          </a:p>
        </p:txBody>
      </p:sp>
      <p:pic>
        <p:nvPicPr>
          <p:cNvPr id="6146" name="Picture 2" descr="Examples of good and bad form error handling in UX design where the good UX is explicit about where the error occured and how to resolve it while the bad UX provides an ambiguous message without explicitly identifying which field it applies to.">
            <a:extLst>
              <a:ext uri="{FF2B5EF4-FFF2-40B4-BE49-F238E27FC236}">
                <a16:creationId xmlns:a16="http://schemas.microsoft.com/office/drawing/2014/main" id="{DDDCE521-6D0B-B3B1-C1B8-0398D1B081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3000"/>
            <a:ext cx="9144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0236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7B796-C57B-F737-1E1A-E8DFE6EDEA84}"/>
              </a:ext>
            </a:extLst>
          </p:cNvPr>
          <p:cNvSpPr>
            <a:spLocks noGrp="1"/>
          </p:cNvSpPr>
          <p:nvPr>
            <p:ph type="title"/>
          </p:nvPr>
        </p:nvSpPr>
        <p:spPr>
          <a:xfrm>
            <a:off x="768096" y="-14832"/>
            <a:ext cx="7290054" cy="1499616"/>
          </a:xfrm>
        </p:spPr>
        <p:txBody>
          <a:bodyPr/>
          <a:lstStyle/>
          <a:p>
            <a:r>
              <a:rPr lang="en-US" dirty="0"/>
              <a:t>Wireframes</a:t>
            </a:r>
          </a:p>
        </p:txBody>
      </p:sp>
      <p:sp>
        <p:nvSpPr>
          <p:cNvPr id="3" name="Content Placeholder 2">
            <a:extLst>
              <a:ext uri="{FF2B5EF4-FFF2-40B4-BE49-F238E27FC236}">
                <a16:creationId xmlns:a16="http://schemas.microsoft.com/office/drawing/2014/main" id="{2453E774-0C00-4889-A064-50FC78346343}"/>
              </a:ext>
            </a:extLst>
          </p:cNvPr>
          <p:cNvSpPr>
            <a:spLocks noGrp="1"/>
          </p:cNvSpPr>
          <p:nvPr>
            <p:ph idx="1"/>
          </p:nvPr>
        </p:nvSpPr>
        <p:spPr>
          <a:xfrm>
            <a:off x="768096" y="2286000"/>
            <a:ext cx="7692336" cy="4023360"/>
          </a:xfrm>
        </p:spPr>
        <p:txBody>
          <a:bodyPr>
            <a:normAutofit/>
          </a:bodyPr>
          <a:lstStyle/>
          <a:p>
            <a:r>
              <a:rPr lang="en-US" sz="2800" b="0" i="0" dirty="0">
                <a:solidFill>
                  <a:srgbClr val="202124"/>
                </a:solidFill>
                <a:effectLst/>
                <a:latin typeface="Google Sans"/>
              </a:rPr>
              <a:t>A </a:t>
            </a:r>
            <a:r>
              <a:rPr lang="en-US" sz="2800" b="0" i="0" dirty="0">
                <a:solidFill>
                  <a:srgbClr val="040C28"/>
                </a:solidFill>
                <a:effectLst/>
                <a:latin typeface="Google Sans"/>
              </a:rPr>
              <a:t>two-dimensional illustration of a page's interface that specifically focuses on space allocation and prioritization of content, functionalities available, and intended behaviors</a:t>
            </a:r>
            <a:r>
              <a:rPr lang="en-US" sz="2800" b="0" i="0" dirty="0">
                <a:solidFill>
                  <a:srgbClr val="202124"/>
                </a:solidFill>
                <a:effectLst/>
                <a:latin typeface="Google Sans"/>
              </a:rPr>
              <a:t>. </a:t>
            </a:r>
          </a:p>
          <a:p>
            <a:r>
              <a:rPr lang="en-US" sz="2800" b="0" i="0" dirty="0">
                <a:solidFill>
                  <a:srgbClr val="202124"/>
                </a:solidFill>
                <a:effectLst/>
                <a:latin typeface="Google Sans"/>
              </a:rPr>
              <a:t>For these reasons, wireframes typically do not include any styling, color, or graphics.</a:t>
            </a:r>
            <a:endParaRPr lang="en-US" sz="2800" dirty="0"/>
          </a:p>
        </p:txBody>
      </p:sp>
    </p:spTree>
    <p:extLst>
      <p:ext uri="{BB962C8B-B14F-4D97-AF65-F5344CB8AC3E}">
        <p14:creationId xmlns:p14="http://schemas.microsoft.com/office/powerpoint/2010/main" val="39097071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23AE-8E22-39C8-9F7B-C0A38BCD286A}"/>
              </a:ext>
            </a:extLst>
          </p:cNvPr>
          <p:cNvSpPr>
            <a:spLocks noGrp="1"/>
          </p:cNvSpPr>
          <p:nvPr>
            <p:ph type="title"/>
          </p:nvPr>
        </p:nvSpPr>
        <p:spPr>
          <a:xfrm>
            <a:off x="768096" y="44624"/>
            <a:ext cx="7290054" cy="1499616"/>
          </a:xfrm>
        </p:spPr>
        <p:txBody>
          <a:bodyPr/>
          <a:lstStyle/>
          <a:p>
            <a:r>
              <a:rPr lang="en-US" dirty="0"/>
              <a:t>Wireframes</a:t>
            </a:r>
          </a:p>
        </p:txBody>
      </p:sp>
      <p:sp>
        <p:nvSpPr>
          <p:cNvPr id="3" name="Content Placeholder 2">
            <a:extLst>
              <a:ext uri="{FF2B5EF4-FFF2-40B4-BE49-F238E27FC236}">
                <a16:creationId xmlns:a16="http://schemas.microsoft.com/office/drawing/2014/main" id="{D1FD9623-9C1D-C5D6-1051-3E705A8EDEF8}"/>
              </a:ext>
            </a:extLst>
          </p:cNvPr>
          <p:cNvSpPr>
            <a:spLocks noGrp="1"/>
          </p:cNvSpPr>
          <p:nvPr>
            <p:ph idx="1"/>
          </p:nvPr>
        </p:nvSpPr>
        <p:spPr/>
        <p:txBody>
          <a:bodyPr>
            <a:normAutofit/>
          </a:bodyPr>
          <a:lstStyle/>
          <a:p>
            <a:pPr algn="l" fontAlgn="base">
              <a:buFont typeface="Arial" panose="020B0604020202020204" pitchFamily="34" charset="0"/>
              <a:buChar char="•"/>
            </a:pPr>
            <a:r>
              <a:rPr lang="en-US" sz="2400" b="0" i="0" dirty="0">
                <a:solidFill>
                  <a:srgbClr val="333333"/>
                </a:solidFill>
                <a:effectLst/>
                <a:latin typeface="inherit"/>
              </a:rPr>
              <a:t> Connect the site’s information architecture to its visual design by showing paths between pages</a:t>
            </a:r>
          </a:p>
          <a:p>
            <a:pPr algn="l" fontAlgn="base">
              <a:buFont typeface="Arial" panose="020B0604020202020204" pitchFamily="34" charset="0"/>
              <a:buChar char="•"/>
            </a:pPr>
            <a:r>
              <a:rPr lang="en-US" sz="2400" b="0" i="0" dirty="0">
                <a:solidFill>
                  <a:srgbClr val="333333"/>
                </a:solidFill>
                <a:effectLst/>
                <a:latin typeface="inherit"/>
              </a:rPr>
              <a:t> Clarify consistent ways for displaying particular types of information on the user interface</a:t>
            </a:r>
          </a:p>
          <a:p>
            <a:pPr algn="l" fontAlgn="base">
              <a:buFont typeface="Arial" panose="020B0604020202020204" pitchFamily="34" charset="0"/>
              <a:buChar char="•"/>
            </a:pPr>
            <a:r>
              <a:rPr lang="en-US" sz="2400" b="0" i="0" dirty="0">
                <a:solidFill>
                  <a:srgbClr val="333333"/>
                </a:solidFill>
                <a:effectLst/>
                <a:latin typeface="inherit"/>
              </a:rPr>
              <a:t> Determine intended functionality in the interface</a:t>
            </a:r>
          </a:p>
          <a:p>
            <a:pPr algn="l" fontAlgn="base">
              <a:buFont typeface="Arial" panose="020B0604020202020204" pitchFamily="34" charset="0"/>
              <a:buChar char="•"/>
            </a:pPr>
            <a:r>
              <a:rPr lang="en-US" sz="2400" b="0" i="0" dirty="0">
                <a:solidFill>
                  <a:srgbClr val="333333"/>
                </a:solidFill>
                <a:effectLst/>
                <a:latin typeface="inherit"/>
              </a:rPr>
              <a:t> Prioritize content through the determination of how much space to allocate to a given item and where that item is located</a:t>
            </a:r>
          </a:p>
          <a:p>
            <a:endParaRPr lang="en-US" sz="2400" dirty="0"/>
          </a:p>
        </p:txBody>
      </p:sp>
    </p:spTree>
    <p:extLst>
      <p:ext uri="{BB962C8B-B14F-4D97-AF65-F5344CB8AC3E}">
        <p14:creationId xmlns:p14="http://schemas.microsoft.com/office/powerpoint/2010/main" val="3403832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8DE78-1C83-9A34-C75B-047B3978829D}"/>
              </a:ext>
            </a:extLst>
          </p:cNvPr>
          <p:cNvSpPr>
            <a:spLocks noGrp="1"/>
          </p:cNvSpPr>
          <p:nvPr>
            <p:ph type="title"/>
          </p:nvPr>
        </p:nvSpPr>
        <p:spPr>
          <a:xfrm>
            <a:off x="768096" y="116632"/>
            <a:ext cx="7290054" cy="1499616"/>
          </a:xfrm>
        </p:spPr>
        <p:txBody>
          <a:bodyPr/>
          <a:lstStyle/>
          <a:p>
            <a:r>
              <a:rPr lang="en-US" dirty="0"/>
              <a:t>Types of wireframes</a:t>
            </a:r>
          </a:p>
        </p:txBody>
      </p:sp>
      <p:sp>
        <p:nvSpPr>
          <p:cNvPr id="3" name="Content Placeholder 2">
            <a:extLst>
              <a:ext uri="{FF2B5EF4-FFF2-40B4-BE49-F238E27FC236}">
                <a16:creationId xmlns:a16="http://schemas.microsoft.com/office/drawing/2014/main" id="{58A6E1BA-7EA0-D714-1D96-F4331DD7025F}"/>
              </a:ext>
            </a:extLst>
          </p:cNvPr>
          <p:cNvSpPr>
            <a:spLocks noGrp="1"/>
          </p:cNvSpPr>
          <p:nvPr>
            <p:ph idx="1"/>
          </p:nvPr>
        </p:nvSpPr>
        <p:spPr/>
        <p:txBody>
          <a:bodyPr/>
          <a:lstStyle/>
          <a:p>
            <a:pPr algn="l" fontAlgn="base">
              <a:buFont typeface="Arial" panose="020B0604020202020204" pitchFamily="34" charset="0"/>
              <a:buChar char="•"/>
            </a:pPr>
            <a:r>
              <a:rPr lang="en-US" b="1" i="0" dirty="0">
                <a:solidFill>
                  <a:srgbClr val="333333"/>
                </a:solidFill>
                <a:effectLst/>
                <a:latin typeface="inherit"/>
              </a:rPr>
              <a:t>Low-fidelity wireframes</a:t>
            </a:r>
            <a:r>
              <a:rPr lang="en-US" b="0" i="0" dirty="0">
                <a:solidFill>
                  <a:srgbClr val="333333"/>
                </a:solidFill>
                <a:effectLst/>
                <a:latin typeface="inherit"/>
              </a:rPr>
              <a:t> help facilitate project team communication and are relatively quick to develop.  They tend to be more abstract because they often use simple images to block off space and implement mock content, or Latin (lorem ipsum) text as filler for content and labels.</a:t>
            </a:r>
          </a:p>
          <a:p>
            <a:pPr algn="l" fontAlgn="base">
              <a:buFont typeface="Arial" panose="020B0604020202020204" pitchFamily="34" charset="0"/>
              <a:buChar char="•"/>
            </a:pPr>
            <a:r>
              <a:rPr lang="en-US" b="1" i="0" dirty="0">
                <a:solidFill>
                  <a:srgbClr val="333333"/>
                </a:solidFill>
                <a:effectLst/>
                <a:latin typeface="inherit"/>
              </a:rPr>
              <a:t>High-fidelity wireframes</a:t>
            </a:r>
            <a:r>
              <a:rPr lang="en-US" b="0" i="0" dirty="0">
                <a:solidFill>
                  <a:srgbClr val="333333"/>
                </a:solidFill>
                <a:effectLst/>
                <a:latin typeface="inherit"/>
              </a:rPr>
              <a:t> are better for documentation because of their increased level of detail. These wireframes often include information about each particular item on the page, including dimensions, behavior, and/ or actions related to any interactive element.</a:t>
            </a:r>
          </a:p>
          <a:p>
            <a:endParaRPr lang="en-US" dirty="0"/>
          </a:p>
        </p:txBody>
      </p:sp>
      <p:sp>
        <p:nvSpPr>
          <p:cNvPr id="8" name="TextBox 7">
            <a:extLst>
              <a:ext uri="{FF2B5EF4-FFF2-40B4-BE49-F238E27FC236}">
                <a16:creationId xmlns:a16="http://schemas.microsoft.com/office/drawing/2014/main" id="{7A2D2637-FD10-4FB1-F15A-D0ADAA83ECC4}"/>
              </a:ext>
            </a:extLst>
          </p:cNvPr>
          <p:cNvSpPr txBox="1"/>
          <p:nvPr/>
        </p:nvSpPr>
        <p:spPr>
          <a:xfrm>
            <a:off x="2033464" y="6423198"/>
            <a:ext cx="7110536" cy="369332"/>
          </a:xfrm>
          <a:prstGeom prst="rect">
            <a:avLst/>
          </a:prstGeom>
          <a:noFill/>
        </p:spPr>
        <p:txBody>
          <a:bodyPr wrap="square">
            <a:spAutoFit/>
          </a:bodyPr>
          <a:lstStyle/>
          <a:p>
            <a:r>
              <a:rPr lang="en-US" dirty="0"/>
              <a:t>https://www.usability.gov/how-to-and-tools/methods/wireframing.htm</a:t>
            </a:r>
          </a:p>
        </p:txBody>
      </p:sp>
    </p:spTree>
    <p:extLst>
      <p:ext uri="{BB962C8B-B14F-4D97-AF65-F5344CB8AC3E}">
        <p14:creationId xmlns:p14="http://schemas.microsoft.com/office/powerpoint/2010/main" val="15752754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293FF-C503-51DF-4A94-87E3980FE5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09375D-55D2-4197-1C47-F6707E508C3C}"/>
              </a:ext>
            </a:extLst>
          </p:cNvPr>
          <p:cNvSpPr>
            <a:spLocks noGrp="1"/>
          </p:cNvSpPr>
          <p:nvPr>
            <p:ph idx="1"/>
          </p:nvPr>
        </p:nvSpPr>
        <p:spPr/>
        <p:txBody>
          <a:bodyPr/>
          <a:lstStyle/>
          <a:p>
            <a:endParaRPr lang="en-US"/>
          </a:p>
        </p:txBody>
      </p:sp>
      <p:pic>
        <p:nvPicPr>
          <p:cNvPr id="8194" name="Picture 2">
            <a:extLst>
              <a:ext uri="{FF2B5EF4-FFF2-40B4-BE49-F238E27FC236}">
                <a16:creationId xmlns:a16="http://schemas.microsoft.com/office/drawing/2014/main" id="{C7BD0676-AD1A-484E-8EB1-66EBB4029E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4975"/>
            <a:ext cx="9144000" cy="5986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7800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485F18-741F-E5D0-134C-9E1E04F8AFB7}"/>
              </a:ext>
            </a:extLst>
          </p:cNvPr>
          <p:cNvSpPr>
            <a:spLocks noGrp="1"/>
          </p:cNvSpPr>
          <p:nvPr>
            <p:ph idx="1"/>
          </p:nvPr>
        </p:nvSpPr>
        <p:spPr/>
        <p:txBody>
          <a:bodyPr/>
          <a:lstStyle/>
          <a:p>
            <a:endParaRPr lang="en-US"/>
          </a:p>
        </p:txBody>
      </p:sp>
      <p:pic>
        <p:nvPicPr>
          <p:cNvPr id="7170" name="Picture 2" descr="Example of a wireframe of Usability.gov">
            <a:extLst>
              <a:ext uri="{FF2B5EF4-FFF2-40B4-BE49-F238E27FC236}">
                <a16:creationId xmlns:a16="http://schemas.microsoft.com/office/drawing/2014/main" id="{97462341-C2D5-DF40-2C4B-01736845A7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3391"/>
          <a:stretch/>
        </p:blipFill>
        <p:spPr bwMode="auto">
          <a:xfrm>
            <a:off x="1907704" y="0"/>
            <a:ext cx="5140577" cy="6813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9472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75CBF-65F5-F064-DB5B-922CF825DD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1B1512-FF6A-5CDB-FAC4-8D086409F077}"/>
              </a:ext>
            </a:extLst>
          </p:cNvPr>
          <p:cNvSpPr>
            <a:spLocks noGrp="1"/>
          </p:cNvSpPr>
          <p:nvPr>
            <p:ph idx="1"/>
          </p:nvPr>
        </p:nvSpPr>
        <p:spPr/>
        <p:txBody>
          <a:bodyPr/>
          <a:lstStyle/>
          <a:p>
            <a:endParaRPr lang="en-US"/>
          </a:p>
        </p:txBody>
      </p:sp>
      <p:pic>
        <p:nvPicPr>
          <p:cNvPr id="9218" name="Picture 2" descr="A screenshot of three wireframes, showing the transition from low fidelity wireframe to high fidelity wireframe, right through to the final UI design">
            <a:extLst>
              <a:ext uri="{FF2B5EF4-FFF2-40B4-BE49-F238E27FC236}">
                <a16:creationId xmlns:a16="http://schemas.microsoft.com/office/drawing/2014/main" id="{81D53E01-0324-D9BF-C8B0-4E4A60BDD8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
            <a:ext cx="9144000" cy="62484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C6F2E4F-FFF0-DCF5-D043-C47ECBC56841}"/>
              </a:ext>
            </a:extLst>
          </p:cNvPr>
          <p:cNvSpPr txBox="1"/>
          <p:nvPr/>
        </p:nvSpPr>
        <p:spPr>
          <a:xfrm>
            <a:off x="1619672" y="6456099"/>
            <a:ext cx="8058151" cy="369332"/>
          </a:xfrm>
          <a:prstGeom prst="rect">
            <a:avLst/>
          </a:prstGeom>
          <a:noFill/>
        </p:spPr>
        <p:txBody>
          <a:bodyPr wrap="square">
            <a:spAutoFit/>
          </a:bodyPr>
          <a:lstStyle/>
          <a:p>
            <a:r>
              <a:rPr lang="en-US" dirty="0"/>
              <a:t>https://careerfoundry.com/en/blog/ux-design/what-is-a-wireframe-guide/</a:t>
            </a:r>
          </a:p>
        </p:txBody>
      </p:sp>
    </p:spTree>
    <p:extLst>
      <p:ext uri="{BB962C8B-B14F-4D97-AF65-F5344CB8AC3E}">
        <p14:creationId xmlns:p14="http://schemas.microsoft.com/office/powerpoint/2010/main" val="33191344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6D9AC-85D1-D785-6D64-FC937FCD42FA}"/>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2B12CAD4-9A27-853E-C141-9EDFE8B9F4BA}"/>
              </a:ext>
            </a:extLst>
          </p:cNvPr>
          <p:cNvSpPr>
            <a:spLocks noGrp="1"/>
          </p:cNvSpPr>
          <p:nvPr>
            <p:ph idx="1"/>
          </p:nvPr>
        </p:nvSpPr>
        <p:spPr/>
        <p:txBody>
          <a:bodyPr/>
          <a:lstStyle/>
          <a:p>
            <a:r>
              <a:rPr lang="en-US" dirty="0"/>
              <a:t>Sketch</a:t>
            </a:r>
          </a:p>
          <a:p>
            <a:r>
              <a:rPr lang="en-US" dirty="0"/>
              <a:t>Balsamiq</a:t>
            </a:r>
          </a:p>
          <a:p>
            <a:endParaRPr lang="en-US" dirty="0"/>
          </a:p>
        </p:txBody>
      </p:sp>
    </p:spTree>
    <p:extLst>
      <p:ext uri="{BB962C8B-B14F-4D97-AF65-F5344CB8AC3E}">
        <p14:creationId xmlns:p14="http://schemas.microsoft.com/office/powerpoint/2010/main" val="1298725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7" name="Rectangle 2"/>
          <p:cNvSpPr>
            <a:spLocks noGrp="1" noChangeArrowheads="1"/>
          </p:cNvSpPr>
          <p:nvPr>
            <p:ph type="title"/>
          </p:nvPr>
        </p:nvSpPr>
        <p:spPr/>
        <p:txBody>
          <a:bodyPr>
            <a:normAutofit/>
          </a:bodyPr>
          <a:lstStyle/>
          <a:p>
            <a:pPr eaLnBrk="1" hangingPunct="1"/>
            <a:r>
              <a:rPr lang="en-US"/>
              <a:t>User Interface Design Principles</a:t>
            </a:r>
          </a:p>
        </p:txBody>
      </p:sp>
      <p:graphicFrame>
        <p:nvGraphicFramePr>
          <p:cNvPr id="595991" name="Group 23"/>
          <p:cNvGraphicFramePr>
            <a:graphicFrameLocks noGrp="1"/>
          </p:cNvGraphicFramePr>
          <p:nvPr>
            <p:ph type="tbl" idx="1"/>
          </p:nvPr>
        </p:nvGraphicFramePr>
        <p:xfrm>
          <a:off x="539750" y="2052638"/>
          <a:ext cx="8061325" cy="3583497"/>
        </p:xfrm>
        <a:graphic>
          <a:graphicData uri="http://schemas.openxmlformats.org/drawingml/2006/table">
            <a:tbl>
              <a:tblPr/>
              <a:tblGrid>
                <a:gridCol w="2371725">
                  <a:extLst>
                    <a:ext uri="{9D8B030D-6E8A-4147-A177-3AD203B41FA5}">
                      <a16:colId xmlns:a16="http://schemas.microsoft.com/office/drawing/2014/main" val="20000"/>
                    </a:ext>
                  </a:extLst>
                </a:gridCol>
                <a:gridCol w="5689600">
                  <a:extLst>
                    <a:ext uri="{9D8B030D-6E8A-4147-A177-3AD203B41FA5}">
                      <a16:colId xmlns:a16="http://schemas.microsoft.com/office/drawing/2014/main" val="20001"/>
                    </a:ext>
                  </a:extLst>
                </a:gridCol>
              </a:tblGrid>
              <a:tr h="639763">
                <a:tc>
                  <a:txBody>
                    <a:bodyPr/>
                    <a:lstStyle/>
                    <a:p>
                      <a:pPr marL="0" marR="0" lvl="0" indent="0" algn="ctr" defTabSz="914400" rtl="0" eaLnBrk="1" fontAlgn="base" latinLnBrk="0" hangingPunct="1">
                        <a:lnSpc>
                          <a:spcPct val="90000"/>
                        </a:lnSpc>
                        <a:spcBef>
                          <a:spcPct val="20000"/>
                        </a:spcBef>
                        <a:spcAft>
                          <a:spcPct val="0"/>
                        </a:spcAft>
                        <a:buClr>
                          <a:schemeClr val="hlink"/>
                        </a:buClr>
                        <a:buSzPct val="85000"/>
                        <a:buFont typeface="Helvetica CE" pitchFamily="-105" charset="-18"/>
                        <a:buNone/>
                        <a:tabLst/>
                      </a:pPr>
                      <a:r>
                        <a:rPr kumimoji="0" lang="en-US" sz="2400" b="1" i="1" u="none" strike="noStrike" cap="none" normalizeH="0" baseline="0">
                          <a:ln>
                            <a:noFill/>
                          </a:ln>
                          <a:solidFill>
                            <a:srgbClr val="0A017F"/>
                          </a:solidFill>
                          <a:effectLst/>
                          <a:latin typeface="Helvetica" pitchFamily="-105" charset="0"/>
                        </a:rPr>
                        <a:t>Principle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hlink"/>
                        </a:buClr>
                        <a:buSzPct val="85000"/>
                        <a:buFont typeface="Helvetica CE" pitchFamily="-105" charset="-18"/>
                        <a:buNone/>
                        <a:tabLst/>
                      </a:pPr>
                      <a:r>
                        <a:rPr kumimoji="0" lang="en-US" sz="2400" b="1" i="1" u="none" strike="noStrike" cap="none" normalizeH="0" baseline="0">
                          <a:ln>
                            <a:noFill/>
                          </a:ln>
                          <a:solidFill>
                            <a:srgbClr val="0A017F"/>
                          </a:solidFill>
                          <a:effectLst/>
                          <a:latin typeface="Helvetica" pitchFamily="-105" charset="0"/>
                        </a:rPr>
                        <a:t>Description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9763">
                <a:tc>
                  <a:txBody>
                    <a:bodyPr/>
                    <a:lstStyle/>
                    <a:p>
                      <a:pPr marL="0" marR="0" lvl="0" indent="0" algn="ctr" defTabSz="914400" rtl="0" eaLnBrk="1" fontAlgn="base" latinLnBrk="0" hangingPunct="1">
                        <a:lnSpc>
                          <a:spcPct val="90000"/>
                        </a:lnSpc>
                        <a:spcBef>
                          <a:spcPct val="20000"/>
                        </a:spcBef>
                        <a:spcAft>
                          <a:spcPct val="0"/>
                        </a:spcAft>
                        <a:buClr>
                          <a:schemeClr val="hlink"/>
                        </a:buClr>
                        <a:buSzPct val="85000"/>
                        <a:buFont typeface="Helvetica CE" pitchFamily="-105" charset="-18"/>
                        <a:buNone/>
                        <a:tabLst/>
                      </a:pPr>
                      <a:r>
                        <a:rPr kumimoji="0" lang="en-US" sz="1800" b="0" i="1" u="none" strike="noStrike" cap="none" normalizeH="0" baseline="0">
                          <a:ln>
                            <a:noFill/>
                          </a:ln>
                          <a:solidFill>
                            <a:srgbClr val="0A017F"/>
                          </a:solidFill>
                          <a:effectLst/>
                          <a:latin typeface="Helvetica" pitchFamily="-105" charset="0"/>
                        </a:rPr>
                        <a:t>User familiarity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hlink"/>
                        </a:buClr>
                        <a:buSzPct val="85000"/>
                        <a:buFont typeface="Helvetica CE" pitchFamily="-105" charset="-18"/>
                        <a:buNone/>
                        <a:tabLst/>
                      </a:pPr>
                      <a:r>
                        <a:rPr kumimoji="0" lang="en-US" sz="1800" b="0" i="0" u="none" strike="noStrike" cap="none" normalizeH="0" baseline="0">
                          <a:ln>
                            <a:noFill/>
                          </a:ln>
                          <a:solidFill>
                            <a:srgbClr val="0A017F"/>
                          </a:solidFill>
                          <a:effectLst/>
                          <a:latin typeface="Helvetica" pitchFamily="-105" charset="0"/>
                        </a:rPr>
                        <a:t>Use terms and concepts </a:t>
                      </a:r>
                      <a:r>
                        <a:rPr kumimoji="0" lang="en-US" sz="1800" b="0" i="1" u="none" strike="noStrike" cap="none" normalizeH="0" baseline="0">
                          <a:ln>
                            <a:noFill/>
                          </a:ln>
                          <a:solidFill>
                            <a:srgbClr val="7F0101"/>
                          </a:solidFill>
                          <a:effectLst/>
                          <a:latin typeface="Helvetica" pitchFamily="-105" charset="0"/>
                        </a:rPr>
                        <a:t>familiar</a:t>
                      </a:r>
                      <a:r>
                        <a:rPr kumimoji="0" lang="en-US" sz="1800" b="0" i="0" u="none" strike="noStrike" cap="none" normalizeH="0" baseline="0">
                          <a:ln>
                            <a:noFill/>
                          </a:ln>
                          <a:solidFill>
                            <a:srgbClr val="0A017F"/>
                          </a:solidFill>
                          <a:effectLst/>
                          <a:latin typeface="Helvetica" pitchFamily="-105" charset="0"/>
                        </a:rPr>
                        <a:t> to the user.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1350">
                <a:tc>
                  <a:txBody>
                    <a:bodyPr/>
                    <a:lstStyle/>
                    <a:p>
                      <a:pPr marL="0" marR="0" lvl="0" indent="0" algn="ctr" defTabSz="914400" rtl="0" eaLnBrk="1" fontAlgn="base" latinLnBrk="0" hangingPunct="1">
                        <a:lnSpc>
                          <a:spcPct val="90000"/>
                        </a:lnSpc>
                        <a:spcBef>
                          <a:spcPct val="20000"/>
                        </a:spcBef>
                        <a:spcAft>
                          <a:spcPct val="0"/>
                        </a:spcAft>
                        <a:buClr>
                          <a:schemeClr val="hlink"/>
                        </a:buClr>
                        <a:buSzPct val="85000"/>
                        <a:buFont typeface="Helvetica CE" pitchFamily="-105" charset="-18"/>
                        <a:buNone/>
                        <a:tabLst/>
                      </a:pPr>
                      <a:r>
                        <a:rPr kumimoji="0" lang="en-US" sz="1800" b="0" i="1" u="none" strike="noStrike" cap="none" normalizeH="0" baseline="0">
                          <a:ln>
                            <a:noFill/>
                          </a:ln>
                          <a:solidFill>
                            <a:srgbClr val="0A017F"/>
                          </a:solidFill>
                          <a:effectLst/>
                          <a:latin typeface="Helvetica" pitchFamily="-105" charset="0"/>
                        </a:rPr>
                        <a:t>Consistency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hlink"/>
                        </a:buClr>
                        <a:buSzPct val="85000"/>
                        <a:buFont typeface="Helvetica CE" pitchFamily="-105" charset="-18"/>
                        <a:buNone/>
                        <a:tabLst/>
                      </a:pPr>
                      <a:r>
                        <a:rPr kumimoji="0" lang="en-US" sz="1800" b="0" i="0" u="none" strike="noStrike" cap="none" normalizeH="0" baseline="0">
                          <a:ln>
                            <a:noFill/>
                          </a:ln>
                          <a:solidFill>
                            <a:srgbClr val="0A017F"/>
                          </a:solidFill>
                          <a:effectLst/>
                          <a:latin typeface="Helvetica" pitchFamily="-105" charset="0"/>
                        </a:rPr>
                        <a:t>Comparable operations should be activated in the </a:t>
                      </a:r>
                      <a:r>
                        <a:rPr kumimoji="0" lang="en-US" sz="1800" b="0" i="1" u="none" strike="noStrike" cap="none" normalizeH="0" baseline="0">
                          <a:ln>
                            <a:noFill/>
                          </a:ln>
                          <a:solidFill>
                            <a:srgbClr val="7F0101"/>
                          </a:solidFill>
                          <a:effectLst/>
                          <a:latin typeface="Helvetica" pitchFamily="-105" charset="0"/>
                        </a:rPr>
                        <a:t>same way</a:t>
                      </a:r>
                      <a:r>
                        <a:rPr kumimoji="0" lang="en-US" sz="1800" b="0" i="0" u="none" strike="noStrike" cap="none" normalizeH="0" baseline="0">
                          <a:ln>
                            <a:noFill/>
                          </a:ln>
                          <a:solidFill>
                            <a:srgbClr val="0A017F"/>
                          </a:solidFill>
                          <a:effectLst/>
                          <a:latin typeface="Helvetica" pitchFamily="-105" charset="0"/>
                        </a:rPr>
                        <a:t>. Commands and menus should have the same format, etc.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39763">
                <a:tc>
                  <a:txBody>
                    <a:bodyPr/>
                    <a:lstStyle/>
                    <a:p>
                      <a:pPr marL="0" marR="0" lvl="0" indent="0" algn="ctr" defTabSz="914400" rtl="0" eaLnBrk="1" fontAlgn="base" latinLnBrk="0" hangingPunct="1">
                        <a:lnSpc>
                          <a:spcPct val="90000"/>
                        </a:lnSpc>
                        <a:spcBef>
                          <a:spcPct val="20000"/>
                        </a:spcBef>
                        <a:spcAft>
                          <a:spcPct val="0"/>
                        </a:spcAft>
                        <a:buClr>
                          <a:schemeClr val="hlink"/>
                        </a:buClr>
                        <a:buSzPct val="85000"/>
                        <a:buFont typeface="Helvetica CE" pitchFamily="-105" charset="-18"/>
                        <a:buNone/>
                        <a:tabLst/>
                      </a:pPr>
                      <a:r>
                        <a:rPr kumimoji="0" lang="en-US" sz="1800" b="0" i="1" u="none" strike="noStrike" cap="none" normalizeH="0" baseline="0">
                          <a:ln>
                            <a:noFill/>
                          </a:ln>
                          <a:solidFill>
                            <a:srgbClr val="0A017F"/>
                          </a:solidFill>
                          <a:effectLst/>
                          <a:latin typeface="Helvetica" pitchFamily="-105" charset="0"/>
                        </a:rPr>
                        <a:t>Minimal surprise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hlink"/>
                        </a:buClr>
                        <a:buSzPct val="85000"/>
                        <a:buFont typeface="Helvetica CE" pitchFamily="-105" charset="-18"/>
                        <a:buNone/>
                        <a:tabLst/>
                      </a:pPr>
                      <a:r>
                        <a:rPr kumimoji="0" lang="en-US" sz="1800" b="0" i="0" u="none" strike="noStrike" cap="none" normalizeH="0" baseline="0">
                          <a:ln>
                            <a:noFill/>
                          </a:ln>
                          <a:solidFill>
                            <a:srgbClr val="0A017F"/>
                          </a:solidFill>
                          <a:effectLst/>
                          <a:latin typeface="Helvetica" pitchFamily="-105" charset="0"/>
                        </a:rPr>
                        <a:t>If a command operates in a known way, the user should be able to </a:t>
                      </a:r>
                      <a:r>
                        <a:rPr kumimoji="0" lang="en-US" sz="1800" b="0" i="1" u="none" strike="noStrike" cap="none" normalizeH="0" baseline="0">
                          <a:ln>
                            <a:noFill/>
                          </a:ln>
                          <a:solidFill>
                            <a:srgbClr val="7F0101"/>
                          </a:solidFill>
                          <a:effectLst/>
                          <a:latin typeface="Helvetica" pitchFamily="-105" charset="0"/>
                        </a:rPr>
                        <a:t>predict</a:t>
                      </a:r>
                      <a:r>
                        <a:rPr kumimoji="0" lang="en-US" sz="1800" b="0" i="0" u="none" strike="noStrike" cap="none" normalizeH="0" baseline="0">
                          <a:ln>
                            <a:noFill/>
                          </a:ln>
                          <a:solidFill>
                            <a:srgbClr val="0A017F"/>
                          </a:solidFill>
                          <a:effectLst/>
                          <a:latin typeface="Helvetica" pitchFamily="-105" charset="0"/>
                        </a:rPr>
                        <a:t> the operation of comparable commands.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39763">
                <a:tc>
                  <a:txBody>
                    <a:bodyPr/>
                    <a:lstStyle/>
                    <a:p>
                      <a:pPr marL="0" marR="0" lvl="0" indent="0" algn="ctr" defTabSz="914400" rtl="0" eaLnBrk="1" fontAlgn="base" latinLnBrk="0" hangingPunct="1">
                        <a:lnSpc>
                          <a:spcPct val="90000"/>
                        </a:lnSpc>
                        <a:spcBef>
                          <a:spcPct val="20000"/>
                        </a:spcBef>
                        <a:spcAft>
                          <a:spcPct val="0"/>
                        </a:spcAft>
                        <a:buClr>
                          <a:schemeClr val="hlink"/>
                        </a:buClr>
                        <a:buSzPct val="85000"/>
                        <a:buFont typeface="Helvetica CE" pitchFamily="-105" charset="-18"/>
                        <a:buNone/>
                        <a:tabLst/>
                      </a:pPr>
                      <a:r>
                        <a:rPr kumimoji="0" lang="en-US" sz="1800" b="0" i="1" u="none" strike="noStrike" cap="none" normalizeH="0" baseline="0">
                          <a:ln>
                            <a:noFill/>
                          </a:ln>
                          <a:solidFill>
                            <a:srgbClr val="0A017F"/>
                          </a:solidFill>
                          <a:effectLst/>
                          <a:latin typeface="Helvetica" pitchFamily="-105" charset="0"/>
                        </a:rPr>
                        <a:t>Feedback</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hlink"/>
                        </a:buClr>
                        <a:buSzPct val="85000"/>
                        <a:buFont typeface="Helvetica CE" pitchFamily="-105" charset="-18"/>
                        <a:buNone/>
                        <a:tabLst/>
                      </a:pPr>
                      <a:r>
                        <a:rPr kumimoji="0" lang="en-US" sz="1800" b="0" i="0" u="none" strike="noStrike" cap="none" normalizeH="0" baseline="0" dirty="0">
                          <a:ln>
                            <a:noFill/>
                          </a:ln>
                          <a:solidFill>
                            <a:srgbClr val="0A017F"/>
                          </a:solidFill>
                          <a:effectLst/>
                          <a:latin typeface="Helvetica" pitchFamily="-105" charset="0"/>
                        </a:rPr>
                        <a:t>Provide the user with visual and auditory feedback, maintaining </a:t>
                      </a:r>
                      <a:r>
                        <a:rPr kumimoji="0" lang="en-US" sz="1800" b="0" i="1" u="none" strike="noStrike" cap="none" normalizeH="0" baseline="0" dirty="0">
                          <a:ln>
                            <a:noFill/>
                          </a:ln>
                          <a:solidFill>
                            <a:srgbClr val="7F0101"/>
                          </a:solidFill>
                          <a:effectLst/>
                          <a:latin typeface="Helvetica" pitchFamily="-105" charset="0"/>
                        </a:rPr>
                        <a:t>two-way communication</a:t>
                      </a:r>
                      <a:r>
                        <a:rPr kumimoji="0" lang="en-US" sz="1800" b="0" i="0" u="none" strike="noStrike" cap="none" normalizeH="0" baseline="0" dirty="0">
                          <a:ln>
                            <a:noFill/>
                          </a:ln>
                          <a:solidFill>
                            <a:srgbClr val="0A017F"/>
                          </a:solidFill>
                          <a:effectLst/>
                          <a:latin typeface="Helvetica" pitchFamily="-105"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98038" name="Group 22"/>
          <p:cNvGraphicFramePr>
            <a:graphicFrameLocks noGrp="1"/>
          </p:cNvGraphicFramePr>
          <p:nvPr>
            <p:ph type="tbl" idx="4294967295"/>
            <p:extLst>
              <p:ext uri="{D42A27DB-BD31-4B8C-83A1-F6EECF244321}">
                <p14:modId xmlns:p14="http://schemas.microsoft.com/office/powerpoint/2010/main" val="931044466"/>
              </p:ext>
            </p:extLst>
          </p:nvPr>
        </p:nvGraphicFramePr>
        <p:xfrm>
          <a:off x="832048" y="2088799"/>
          <a:ext cx="7772400" cy="3716465"/>
        </p:xfrm>
        <a:graphic>
          <a:graphicData uri="http://schemas.openxmlformats.org/drawingml/2006/table">
            <a:tbl>
              <a:tblPr/>
              <a:tblGrid>
                <a:gridCol w="2057400">
                  <a:extLst>
                    <a:ext uri="{9D8B030D-6E8A-4147-A177-3AD203B41FA5}">
                      <a16:colId xmlns:a16="http://schemas.microsoft.com/office/drawing/2014/main" val="20000"/>
                    </a:ext>
                  </a:extLst>
                </a:gridCol>
                <a:gridCol w="5715000">
                  <a:extLst>
                    <a:ext uri="{9D8B030D-6E8A-4147-A177-3AD203B41FA5}">
                      <a16:colId xmlns:a16="http://schemas.microsoft.com/office/drawing/2014/main" val="20001"/>
                    </a:ext>
                  </a:extLst>
                </a:gridCol>
              </a:tblGrid>
              <a:tr h="547688">
                <a:tc>
                  <a:txBody>
                    <a:bodyPr/>
                    <a:lstStyle/>
                    <a:p>
                      <a:pPr marL="0" marR="0" lvl="0" indent="0" algn="ctr" defTabSz="914400" rtl="0" eaLnBrk="1" fontAlgn="base" latinLnBrk="0" hangingPunct="1">
                        <a:lnSpc>
                          <a:spcPct val="95000"/>
                        </a:lnSpc>
                        <a:spcBef>
                          <a:spcPct val="20000"/>
                        </a:spcBef>
                        <a:spcAft>
                          <a:spcPct val="0"/>
                        </a:spcAft>
                        <a:buClr>
                          <a:schemeClr val="hlink"/>
                        </a:buClr>
                        <a:buSzPct val="85000"/>
                        <a:buFont typeface="Helvetica CE" pitchFamily="-105" charset="-18"/>
                        <a:buNone/>
                        <a:tabLst/>
                      </a:pPr>
                      <a:r>
                        <a:rPr kumimoji="0" lang="en-US" sz="2400" b="1" i="1" u="none" strike="noStrike" cap="none" normalizeH="0" baseline="0">
                          <a:ln>
                            <a:noFill/>
                          </a:ln>
                          <a:solidFill>
                            <a:srgbClr val="0A017F"/>
                          </a:solidFill>
                          <a:effectLst/>
                          <a:latin typeface="Helvetica" pitchFamily="-105" charset="0"/>
                        </a:rPr>
                        <a:t>Principle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20000"/>
                        </a:spcBef>
                        <a:spcAft>
                          <a:spcPct val="0"/>
                        </a:spcAft>
                        <a:buClr>
                          <a:schemeClr val="hlink"/>
                        </a:buClr>
                        <a:buSzPct val="85000"/>
                        <a:buFont typeface="Helvetica CE" pitchFamily="-105" charset="-18"/>
                        <a:buNone/>
                        <a:tabLst/>
                      </a:pPr>
                      <a:r>
                        <a:rPr kumimoji="0" lang="en-US" sz="2400" b="1" i="1" u="none" strike="noStrike" cap="none" normalizeH="0" baseline="0">
                          <a:ln>
                            <a:noFill/>
                          </a:ln>
                          <a:solidFill>
                            <a:srgbClr val="0A017F"/>
                          </a:solidFill>
                          <a:effectLst/>
                          <a:latin typeface="Helvetica" pitchFamily="-105" charset="0"/>
                        </a:rPr>
                        <a:t>Description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9275">
                <a:tc>
                  <a:txBody>
                    <a:bodyPr/>
                    <a:lstStyle/>
                    <a:p>
                      <a:pPr marL="0" marR="0" lvl="0" indent="0" algn="ctr" defTabSz="914400" rtl="0" eaLnBrk="1" fontAlgn="base" latinLnBrk="0" hangingPunct="1">
                        <a:lnSpc>
                          <a:spcPct val="95000"/>
                        </a:lnSpc>
                        <a:spcBef>
                          <a:spcPct val="20000"/>
                        </a:spcBef>
                        <a:spcAft>
                          <a:spcPct val="0"/>
                        </a:spcAft>
                        <a:buClr>
                          <a:schemeClr val="hlink"/>
                        </a:buClr>
                        <a:buSzPct val="85000"/>
                        <a:buFont typeface="Helvetica CE" pitchFamily="-105" charset="-18"/>
                        <a:buNone/>
                        <a:tabLst/>
                      </a:pPr>
                      <a:r>
                        <a:rPr kumimoji="0" lang="en-US" sz="1800" b="0" i="1" u="none" strike="noStrike" cap="none" normalizeH="0" baseline="0">
                          <a:ln>
                            <a:noFill/>
                          </a:ln>
                          <a:solidFill>
                            <a:srgbClr val="0A017F"/>
                          </a:solidFill>
                          <a:effectLst/>
                          <a:latin typeface="Helvetica" pitchFamily="-105" charset="0"/>
                        </a:rPr>
                        <a:t>Memory load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
                          <a:schemeClr val="hlink"/>
                        </a:buClr>
                        <a:buSzPct val="85000"/>
                        <a:buFont typeface="Helvetica CE" pitchFamily="-105" charset="-18"/>
                        <a:buNone/>
                        <a:tabLst/>
                      </a:pPr>
                      <a:r>
                        <a:rPr kumimoji="0" lang="en-US" sz="1800" b="0" i="0" u="none" strike="noStrike" cap="none" normalizeH="0" baseline="0" dirty="0">
                          <a:ln>
                            <a:noFill/>
                          </a:ln>
                          <a:solidFill>
                            <a:srgbClr val="0A017F"/>
                          </a:solidFill>
                          <a:effectLst/>
                          <a:latin typeface="Helvetica" pitchFamily="-105" charset="0"/>
                        </a:rPr>
                        <a:t>Reduce the amount of information that must be remembered between actions. </a:t>
                      </a:r>
                      <a:r>
                        <a:rPr kumimoji="0" lang="en-US" sz="1800" b="0" i="1" u="none" strike="noStrike" cap="none" normalizeH="0" baseline="0" dirty="0">
                          <a:ln>
                            <a:noFill/>
                          </a:ln>
                          <a:solidFill>
                            <a:srgbClr val="7F0101"/>
                          </a:solidFill>
                          <a:effectLst/>
                          <a:latin typeface="Helvetica" pitchFamily="-105" charset="0"/>
                        </a:rPr>
                        <a:t>Minimize</a:t>
                      </a:r>
                      <a:r>
                        <a:rPr kumimoji="0" lang="en-US" sz="1800" b="0" i="0" u="none" strike="noStrike" cap="none" normalizeH="0" baseline="0" dirty="0">
                          <a:ln>
                            <a:noFill/>
                          </a:ln>
                          <a:solidFill>
                            <a:srgbClr val="0A017F"/>
                          </a:solidFill>
                          <a:effectLst/>
                          <a:latin typeface="Helvetica" pitchFamily="-105" charset="0"/>
                        </a:rPr>
                        <a:t> the memory load.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09625">
                <a:tc>
                  <a:txBody>
                    <a:bodyPr/>
                    <a:lstStyle/>
                    <a:p>
                      <a:pPr marL="0" marR="0" lvl="0" indent="0" algn="ctr" defTabSz="914400" rtl="0" eaLnBrk="1" fontAlgn="base" latinLnBrk="0" hangingPunct="1">
                        <a:lnSpc>
                          <a:spcPct val="95000"/>
                        </a:lnSpc>
                        <a:spcBef>
                          <a:spcPct val="20000"/>
                        </a:spcBef>
                        <a:spcAft>
                          <a:spcPct val="0"/>
                        </a:spcAft>
                        <a:buClr>
                          <a:schemeClr val="hlink"/>
                        </a:buClr>
                        <a:buSzPct val="85000"/>
                        <a:buFont typeface="Helvetica CE" pitchFamily="-105" charset="-18"/>
                        <a:buNone/>
                        <a:tabLst/>
                      </a:pPr>
                      <a:r>
                        <a:rPr kumimoji="0" lang="en-US" sz="1800" b="0" i="1" u="none" strike="noStrike" cap="none" normalizeH="0" baseline="0">
                          <a:ln>
                            <a:noFill/>
                          </a:ln>
                          <a:solidFill>
                            <a:srgbClr val="0A017F"/>
                          </a:solidFill>
                          <a:effectLst/>
                          <a:latin typeface="Helvetica" pitchFamily="-105" charset="0"/>
                        </a:rPr>
                        <a:t>Efficiency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
                          <a:schemeClr val="hlink"/>
                        </a:buClr>
                        <a:buSzPct val="85000"/>
                        <a:buFont typeface="Helvetica CE" pitchFamily="-105" charset="-18"/>
                        <a:buNone/>
                        <a:tabLst/>
                      </a:pPr>
                      <a:r>
                        <a:rPr kumimoji="0" lang="en-US" sz="1800" b="0" i="0" u="none" strike="noStrike" cap="none" normalizeH="0" baseline="0">
                          <a:ln>
                            <a:noFill/>
                          </a:ln>
                          <a:solidFill>
                            <a:srgbClr val="0A017F"/>
                          </a:solidFill>
                          <a:effectLst/>
                          <a:latin typeface="Helvetica" pitchFamily="-105" charset="0"/>
                        </a:rPr>
                        <a:t>Seek efficiency in dialogue, motion and thought. </a:t>
                      </a:r>
                      <a:r>
                        <a:rPr kumimoji="0" lang="en-US" sz="1800" b="0" i="1" u="none" strike="noStrike" cap="none" normalizeH="0" baseline="0">
                          <a:ln>
                            <a:noFill/>
                          </a:ln>
                          <a:solidFill>
                            <a:srgbClr val="7F0101"/>
                          </a:solidFill>
                          <a:effectLst/>
                          <a:latin typeface="Helvetica" pitchFamily="-105" charset="0"/>
                        </a:rPr>
                        <a:t>Minimize keystrokes and mouse movements</a:t>
                      </a:r>
                      <a:r>
                        <a:rPr kumimoji="0" lang="en-US" sz="1800" b="0" i="0" u="none" strike="noStrike" cap="none" normalizeH="0" baseline="0">
                          <a:ln>
                            <a:noFill/>
                          </a:ln>
                          <a:solidFill>
                            <a:srgbClr val="0A017F"/>
                          </a:solidFill>
                          <a:effectLst/>
                          <a:latin typeface="Helvetica" pitchFamily="-105"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9275">
                <a:tc>
                  <a:txBody>
                    <a:bodyPr/>
                    <a:lstStyle/>
                    <a:p>
                      <a:pPr marL="0" marR="0" lvl="0" indent="0" algn="ctr" defTabSz="914400" rtl="0" eaLnBrk="1" fontAlgn="base" latinLnBrk="0" hangingPunct="1">
                        <a:lnSpc>
                          <a:spcPct val="95000"/>
                        </a:lnSpc>
                        <a:spcBef>
                          <a:spcPct val="20000"/>
                        </a:spcBef>
                        <a:spcAft>
                          <a:spcPct val="0"/>
                        </a:spcAft>
                        <a:buClr>
                          <a:schemeClr val="hlink"/>
                        </a:buClr>
                        <a:buSzPct val="85000"/>
                        <a:buFont typeface="Helvetica CE" pitchFamily="-105" charset="-18"/>
                        <a:buNone/>
                        <a:tabLst/>
                      </a:pPr>
                      <a:r>
                        <a:rPr kumimoji="0" lang="en-US" sz="1800" b="0" i="1" u="none" strike="noStrike" cap="none" normalizeH="0" baseline="0">
                          <a:ln>
                            <a:noFill/>
                          </a:ln>
                          <a:solidFill>
                            <a:srgbClr val="0A017F"/>
                          </a:solidFill>
                          <a:effectLst/>
                          <a:latin typeface="Helvetica" pitchFamily="-105" charset="0"/>
                        </a:rPr>
                        <a:t>Recoverability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
                          <a:schemeClr val="hlink"/>
                        </a:buClr>
                        <a:buSzPct val="85000"/>
                        <a:buFont typeface="Helvetica CE" pitchFamily="-105" charset="-18"/>
                        <a:buNone/>
                        <a:tabLst/>
                      </a:pPr>
                      <a:r>
                        <a:rPr kumimoji="0" lang="en-US" sz="1800" b="0" i="0" u="none" strike="noStrike" cap="none" normalizeH="0" baseline="0">
                          <a:ln>
                            <a:noFill/>
                          </a:ln>
                          <a:solidFill>
                            <a:srgbClr val="0A017F"/>
                          </a:solidFill>
                          <a:effectLst/>
                          <a:latin typeface="Helvetica" pitchFamily="-105" charset="0"/>
                        </a:rPr>
                        <a:t>Allow users to </a:t>
                      </a:r>
                      <a:r>
                        <a:rPr kumimoji="0" lang="en-US" sz="1800" b="0" i="1" u="none" strike="noStrike" cap="none" normalizeH="0" baseline="0">
                          <a:ln>
                            <a:noFill/>
                          </a:ln>
                          <a:solidFill>
                            <a:srgbClr val="7F0101"/>
                          </a:solidFill>
                          <a:effectLst/>
                          <a:latin typeface="Helvetica" pitchFamily="-105" charset="0"/>
                        </a:rPr>
                        <a:t>recover from their errors</a:t>
                      </a:r>
                      <a:r>
                        <a:rPr kumimoji="0" lang="en-US" sz="1800" b="0" i="0" u="none" strike="noStrike" cap="none" normalizeH="0" baseline="0">
                          <a:ln>
                            <a:noFill/>
                          </a:ln>
                          <a:solidFill>
                            <a:srgbClr val="0A017F"/>
                          </a:solidFill>
                          <a:effectLst/>
                          <a:latin typeface="Helvetica" pitchFamily="-105" charset="0"/>
                        </a:rPr>
                        <a:t>. Include undo facilities, confirmation of destructive actions, 'soft' deletes, etc.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7688">
                <a:tc>
                  <a:txBody>
                    <a:bodyPr/>
                    <a:lstStyle/>
                    <a:p>
                      <a:pPr marL="0" marR="0" lvl="0" indent="0" algn="ctr" defTabSz="914400" rtl="0" eaLnBrk="1" fontAlgn="base" latinLnBrk="0" hangingPunct="1">
                        <a:lnSpc>
                          <a:spcPct val="95000"/>
                        </a:lnSpc>
                        <a:spcBef>
                          <a:spcPct val="20000"/>
                        </a:spcBef>
                        <a:spcAft>
                          <a:spcPct val="0"/>
                        </a:spcAft>
                        <a:buClr>
                          <a:schemeClr val="hlink"/>
                        </a:buClr>
                        <a:buSzPct val="85000"/>
                        <a:buFont typeface="Helvetica CE" pitchFamily="-105" charset="-18"/>
                        <a:buNone/>
                        <a:tabLst/>
                      </a:pPr>
                      <a:r>
                        <a:rPr kumimoji="0" lang="en-US" sz="1800" b="0" i="1" u="none" strike="noStrike" cap="none" normalizeH="0" baseline="0" dirty="0">
                          <a:ln>
                            <a:noFill/>
                          </a:ln>
                          <a:solidFill>
                            <a:srgbClr val="0A017F"/>
                          </a:solidFill>
                          <a:effectLst/>
                          <a:latin typeface="Helvetica" pitchFamily="-105" charset="0"/>
                        </a:rPr>
                        <a:t>User guidance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
                          <a:schemeClr val="hlink"/>
                        </a:buClr>
                        <a:buSzPct val="85000"/>
                        <a:buFont typeface="Helvetica CE" pitchFamily="-105" charset="-18"/>
                        <a:buNone/>
                        <a:tabLst/>
                      </a:pPr>
                      <a:r>
                        <a:rPr kumimoji="0" lang="en-US" sz="1800" b="0" i="0" u="none" strike="noStrike" cap="none" normalizeH="0" baseline="0" dirty="0">
                          <a:ln>
                            <a:noFill/>
                          </a:ln>
                          <a:solidFill>
                            <a:srgbClr val="0A017F"/>
                          </a:solidFill>
                          <a:effectLst/>
                          <a:latin typeface="Helvetica" pitchFamily="-105" charset="0"/>
                        </a:rPr>
                        <a:t>Incorporate some form of </a:t>
                      </a:r>
                      <a:r>
                        <a:rPr kumimoji="0" lang="en-US" sz="1800" b="0" i="1" u="none" strike="noStrike" cap="none" normalizeH="0" baseline="0" dirty="0">
                          <a:ln>
                            <a:noFill/>
                          </a:ln>
                          <a:solidFill>
                            <a:srgbClr val="7F0101"/>
                          </a:solidFill>
                          <a:effectLst/>
                          <a:latin typeface="Helvetica" pitchFamily="-105" charset="0"/>
                        </a:rPr>
                        <a:t>context-sensitive user guidance</a:t>
                      </a:r>
                      <a:r>
                        <a:rPr kumimoji="0" lang="en-US" sz="1800" b="0" i="0" u="none" strike="noStrike" cap="none" normalizeH="0" baseline="0" dirty="0">
                          <a:ln>
                            <a:noFill/>
                          </a:ln>
                          <a:solidFill>
                            <a:srgbClr val="0A017F"/>
                          </a:solidFill>
                          <a:effectLst/>
                          <a:latin typeface="Helvetica" pitchFamily="-105" charset="0"/>
                        </a:rPr>
                        <a:t> and assistance.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5DC046F-2AC7-9BA4-0AD5-2E58DBAD73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3" y="685863"/>
            <a:ext cx="7335668" cy="5479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575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ad website design: Examples of Bad Website Design: ">
            <a:extLst>
              <a:ext uri="{FF2B5EF4-FFF2-40B4-BE49-F238E27FC236}">
                <a16:creationId xmlns:a16="http://schemas.microsoft.com/office/drawing/2014/main" id="{499426B5-DC03-BD02-D4CA-C482D9E0FC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764703"/>
            <a:ext cx="8964488" cy="5599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67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xamples of Bad Website Design: Yale">
            <a:extLst>
              <a:ext uri="{FF2B5EF4-FFF2-40B4-BE49-F238E27FC236}">
                <a16:creationId xmlns:a16="http://schemas.microsoft.com/office/drawing/2014/main" id="{CF38B1CD-5F13-DCB3-BFA9-BFE18E5C72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640407"/>
            <a:ext cx="8568952" cy="5352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3289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3643</TotalTime>
  <Words>1872</Words>
  <Application>Microsoft Office PowerPoint</Application>
  <PresentationFormat>On-screen Show (4:3)</PresentationFormat>
  <Paragraphs>237</Paragraphs>
  <Slides>49</Slides>
  <Notes>23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49</vt:i4>
      </vt:variant>
    </vt:vector>
  </HeadingPairs>
  <TitlesOfParts>
    <vt:vector size="62" baseType="lpstr">
      <vt:lpstr>Arial</vt:lpstr>
      <vt:lpstr>Google Sans</vt:lpstr>
      <vt:lpstr>Helvetica</vt:lpstr>
      <vt:lpstr>Helvetica CE</vt:lpstr>
      <vt:lpstr>inherit</vt:lpstr>
      <vt:lpstr>Source Sans Pro</vt:lpstr>
      <vt:lpstr>Times</vt:lpstr>
      <vt:lpstr>Tw Cen MT</vt:lpstr>
      <vt:lpstr>Tw Cen MT Condensed</vt:lpstr>
      <vt:lpstr>var(--cds-font-family-source-sans-pro)</vt:lpstr>
      <vt:lpstr>Wingdings</vt:lpstr>
      <vt:lpstr>Wingdings 3</vt:lpstr>
      <vt:lpstr>Integral</vt:lpstr>
      <vt:lpstr>Interface Model</vt:lpstr>
      <vt:lpstr>UI Design</vt:lpstr>
      <vt:lpstr>The design process</vt:lpstr>
      <vt:lpstr>Interface Design Models</vt:lpstr>
      <vt:lpstr>User Interface Design Principles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GUI Characteristics</vt:lpstr>
      <vt:lpstr>GUIs</vt:lpstr>
      <vt:lpstr>Direct Manipulation</vt:lpstr>
      <vt:lpstr>Menu Systems</vt:lpstr>
      <vt:lpstr>Menu Structuring</vt:lpstr>
      <vt:lpstr>Command Interfaces</vt:lpstr>
      <vt:lpstr>Command Interfaces</vt:lpstr>
      <vt:lpstr>Analogue vs. Digital Presentation</vt:lpstr>
      <vt:lpstr>Colour Use Guidelines</vt:lpstr>
      <vt:lpstr>PowerPoint Presentation</vt:lpstr>
      <vt:lpstr>Usability Testing</vt:lpstr>
      <vt:lpstr>Usability laboratories (!)</vt:lpstr>
      <vt:lpstr>User interface evaluation</vt:lpstr>
      <vt:lpstr>Simple evaluation techniques</vt:lpstr>
      <vt:lpstr>Hints</vt:lpstr>
      <vt:lpstr>Usability Attributes</vt:lpstr>
      <vt:lpstr>Why you only need to test with 5 users</vt:lpstr>
      <vt:lpstr>Key points</vt:lpstr>
      <vt:lpstr>Can you answer the following questions?</vt:lpstr>
      <vt:lpstr>UI vs. ux</vt:lpstr>
      <vt:lpstr>UX designers</vt:lpstr>
      <vt:lpstr>UI designers</vt:lpstr>
      <vt:lpstr>PowerPoint Presentation</vt:lpstr>
      <vt:lpstr>PowerPoint Presentation</vt:lpstr>
      <vt:lpstr>PowerPoint Presentation</vt:lpstr>
      <vt:lpstr>PowerPoint Presentation</vt:lpstr>
      <vt:lpstr>PowerPoint Presentation</vt:lpstr>
      <vt:lpstr>PowerPoint Presentation</vt:lpstr>
      <vt:lpstr>Wireframes</vt:lpstr>
      <vt:lpstr>Wireframes</vt:lpstr>
      <vt:lpstr>Types of wireframes</vt:lpstr>
      <vt:lpstr>PowerPoint Presentation</vt:lpstr>
      <vt:lpstr>PowerPoint Presentation</vt:lpstr>
      <vt:lpstr>PowerPoint Presentation</vt:lpstr>
      <vt:lpstr>Tools</vt:lpstr>
    </vt:vector>
  </TitlesOfParts>
  <Company>Ĳ ɦ禜</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Oscar Nierstrasz</dc:creator>
  <cp:lastModifiedBy>usuf azhar</cp:lastModifiedBy>
  <cp:revision>207</cp:revision>
  <cp:lastPrinted>2005-04-07T14:31:46Z</cp:lastPrinted>
  <dcterms:created xsi:type="dcterms:W3CDTF">2010-11-08T12:20:34Z</dcterms:created>
  <dcterms:modified xsi:type="dcterms:W3CDTF">2025-03-11T17:57:30Z</dcterms:modified>
</cp:coreProperties>
</file>