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9" r:id="rId6"/>
    <p:sldId id="270" r:id="rId7"/>
    <p:sldId id="260" r:id="rId8"/>
    <p:sldId id="271" r:id="rId9"/>
    <p:sldId id="272" r:id="rId10"/>
    <p:sldId id="273" r:id="rId11"/>
    <p:sldId id="261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5" autoAdjust="0"/>
  </p:normalViewPr>
  <p:slideViewPr>
    <p:cSldViewPr>
      <p:cViewPr varScale="1">
        <p:scale>
          <a:sx n="79" d="100"/>
          <a:sy n="79" d="100"/>
        </p:scale>
        <p:origin x="114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B007-9052-47B1-8A47-14CF6107DF61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045D-5482-465C-9262-4D1CBB23B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14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4%B8%80%E6%AC%A1%E9%96%A2%E6%95%B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Ref:</a:t>
            </a:r>
          </a:p>
          <a:p>
            <a:r>
              <a:rPr kumimoji="1" lang="en-US" altLang="ja-JP" dirty="0" smtClean="0"/>
              <a:t>https://ai-kenkyujo.com/2019/09/19/ai/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2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Ref:http</a:t>
            </a:r>
            <a:r>
              <a:rPr kumimoji="1" lang="en-US" altLang="ja-JP" dirty="0" smtClean="0"/>
              <a:t>://www.wonds.co.jp/wp/2018/04/21/multi_regression_analysis/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4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Ref:</a:t>
            </a:r>
          </a:p>
          <a:p>
            <a:r>
              <a:rPr kumimoji="1" lang="en-US" altLang="ja-JP" dirty="0" smtClean="0"/>
              <a:t>http://www.wonds.co.jp/wp/2018/04/21/multi_regression_analysis/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4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回帰分析の中で、一番簡単なのは、線形回帰。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目的変数 </a:t>
            </a:r>
            <a:r>
              <a:rPr kumimoji="1" lang="en-US" altLang="ja-JP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が説明変数 </a:t>
            </a:r>
            <a:r>
              <a:rPr kumimoji="1" lang="en-US" altLang="ja-JP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の係数 </a:t>
            </a:r>
            <a:r>
              <a:rPr kumimoji="1" lang="en-US" altLang="ja-JP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に対して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一次関数"/>
              </a:rPr>
              <a:t>線形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であるためである。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Ref:</a:t>
            </a:r>
          </a:p>
          <a:p>
            <a:r>
              <a:rPr kumimoji="1" lang="en-US" altLang="ja-JP" dirty="0" smtClean="0"/>
              <a:t>http://www.wonds.co.jp/wp/2018/04/21/multi_regression_analysis/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7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自己回帰モデルは実現値</a:t>
            </a:r>
            <a:r>
              <a:rPr kumimoji="1" lang="en-US" altLang="ja-JP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となる変数がその変数の過去の値</a:t>
            </a:r>
            <a:r>
              <a:rPr kumimoji="1" lang="en-US" altLang="ja-JP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</a:t>
            </a:r>
            <a:r>
              <a:rPr kumimoji="1" lang="ja-JP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確率項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（確率、つまりその値を完全には予測できない項）に</a:t>
            </a:r>
            <a:r>
              <a:rPr kumimoji="1" lang="ja-JP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線形に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依存している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Ref:</a:t>
            </a:r>
          </a:p>
          <a:p>
            <a:r>
              <a:rPr kumimoji="1" lang="en-US" altLang="ja-JP" dirty="0" smtClean="0"/>
              <a:t>http://www.wonds.co.jp/wp/2018/04/21/multi_regression_analysis/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42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56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D-5482-465C-9262-4D1CBB23B4D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74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22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45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732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703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44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613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74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53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05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9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47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01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86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4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ved=2ahUKEwijrPKQ9_nkAhWwy4sBHeVDCxgQjRx6BAgBEAQ&amp;url=http://ai-kenkyujo.com/2019/09/19/ai/&amp;psig=AOvVaw2e_14tyszGR3tYT7rYvRQ0&amp;ust=156998046270013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7185821" cy="164630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による</a:t>
            </a:r>
            <a:r>
              <a:rPr lang="en-US" altLang="ja-JP" dirty="0"/>
              <a:t>AI</a:t>
            </a:r>
            <a:r>
              <a:rPr lang="ja-JP" altLang="en-US" dirty="0"/>
              <a:t>を用</a:t>
            </a:r>
            <a:r>
              <a:rPr lang="ja-JP" altLang="en-US" dirty="0" smtClean="0"/>
              <a:t>いた株価予測システムの</a:t>
            </a:r>
            <a:r>
              <a:rPr lang="ja-JP" altLang="en-US" dirty="0"/>
              <a:t>開発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2019348</a:t>
            </a:r>
            <a:r>
              <a:rPr lang="ja-JP" altLang="en-US" dirty="0" smtClean="0"/>
              <a:t>　</a:t>
            </a:r>
            <a:r>
              <a:rPr kumimoji="1" lang="ja-JP" altLang="en-US" dirty="0"/>
              <a:t>張浩　</a:t>
            </a:r>
            <a:endParaRPr lang="en-US" altLang="ja-JP" dirty="0" smtClean="0"/>
          </a:p>
          <a:p>
            <a:r>
              <a:rPr kumimoji="1" lang="ja-JP" altLang="en-US" dirty="0" smtClean="0"/>
              <a:t>フォロー担当　矢</a:t>
            </a:r>
            <a:r>
              <a:rPr kumimoji="1" lang="ja-JP" altLang="en-US" dirty="0" smtClean="0"/>
              <a:t>野潤也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691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ARIMA</a:t>
            </a:r>
            <a:r>
              <a:rPr lang="ja-JP" altLang="en-US" dirty="0" smtClean="0"/>
              <a:t>モデルは一つの入力に限られている。</a:t>
            </a:r>
            <a:endParaRPr lang="en-US" altLang="ja-JP" dirty="0" smtClean="0"/>
          </a:p>
          <a:p>
            <a:r>
              <a:rPr lang="ja-JP" altLang="en-US" dirty="0" smtClean="0"/>
              <a:t>新しいデータを追加できない。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37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活動計画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1386299" y="2286782"/>
            <a:ext cx="665421" cy="6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1304885" y="2994407"/>
            <a:ext cx="7468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2015716" y="2060848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3779912" y="2060848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5652120" y="2061862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7308304" y="2074844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47664" y="169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ja-JP" altLang="en-US" dirty="0" smtClean="0"/>
              <a:t>月例会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203848" y="169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月例会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040052" y="16874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月例会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696236" y="16874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ja-JP" altLang="en-US" dirty="0" smtClean="0"/>
              <a:t>月例会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32814" y="2102116"/>
            <a:ext cx="13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テーマ決定</a:t>
            </a:r>
            <a:endParaRPr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287524" y="2809741"/>
            <a:ext cx="13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資料作成</a:t>
            </a:r>
            <a:endParaRPr lang="en-US" altLang="zh-CN" dirty="0" smtClean="0"/>
          </a:p>
        </p:txBody>
      </p:sp>
      <p:cxnSp>
        <p:nvCxnSpPr>
          <p:cNvPr id="18" name="直線矢印コネクタ 6"/>
          <p:cNvCxnSpPr/>
          <p:nvPr/>
        </p:nvCxnSpPr>
        <p:spPr>
          <a:xfrm>
            <a:off x="1822356" y="3645024"/>
            <a:ext cx="127345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807" y="3502910"/>
            <a:ext cx="19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プログラム試作</a:t>
            </a:r>
            <a:endParaRPr lang="en-US" altLang="zh-CN" dirty="0" smtClean="0"/>
          </a:p>
        </p:txBody>
      </p:sp>
      <p:cxnSp>
        <p:nvCxnSpPr>
          <p:cNvPr id="20" name="直線矢印コネクタ 6"/>
          <p:cNvCxnSpPr/>
          <p:nvPr/>
        </p:nvCxnSpPr>
        <p:spPr>
          <a:xfrm flipV="1">
            <a:off x="2033718" y="4365104"/>
            <a:ext cx="1728192" cy="74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457" y="4241253"/>
            <a:ext cx="189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アルゴリズム勉強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6"/>
          <p:cNvCxnSpPr/>
          <p:nvPr/>
        </p:nvCxnSpPr>
        <p:spPr>
          <a:xfrm>
            <a:off x="3807717" y="4997500"/>
            <a:ext cx="2556284" cy="5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806" y="4803484"/>
            <a:ext cx="200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アルゴリズム改善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30" name="直線矢印コネクタ 6"/>
          <p:cNvCxnSpPr/>
          <p:nvPr/>
        </p:nvCxnSpPr>
        <p:spPr>
          <a:xfrm flipV="1">
            <a:off x="4680281" y="5573415"/>
            <a:ext cx="3240091" cy="264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4159" y="5250250"/>
            <a:ext cx="171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コーディング＆デバッグ</a:t>
            </a:r>
            <a:endParaRPr lang="en-US" altLang="zh-CN" dirty="0" smtClean="0"/>
          </a:p>
        </p:txBody>
      </p:sp>
      <p:cxnSp>
        <p:nvCxnSpPr>
          <p:cNvPr id="32" name="直線コネクタ 13"/>
          <p:cNvCxnSpPr/>
          <p:nvPr/>
        </p:nvCxnSpPr>
        <p:spPr>
          <a:xfrm flipH="1">
            <a:off x="8640452" y="2090988"/>
            <a:ext cx="36004" cy="44644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311244" y="1687484"/>
            <a:ext cx="6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発表</a:t>
            </a:r>
            <a:endParaRPr lang="en-US" altLang="zh-CN" dirty="0" smtClean="0"/>
          </a:p>
        </p:txBody>
      </p:sp>
      <p:cxnSp>
        <p:nvCxnSpPr>
          <p:cNvPr id="37" name="直線矢印コネクタ 6"/>
          <p:cNvCxnSpPr/>
          <p:nvPr/>
        </p:nvCxnSpPr>
        <p:spPr>
          <a:xfrm flipV="1">
            <a:off x="7326306" y="6237313"/>
            <a:ext cx="1296144" cy="14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70287" y="5990217"/>
            <a:ext cx="11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発表練習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50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06896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ご清</a:t>
            </a:r>
            <a:r>
              <a:rPr lang="ja-JP" altLang="en-US" dirty="0" smtClean="0"/>
              <a:t>聴ありがとうございます。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AI</a:t>
            </a:r>
            <a:r>
              <a:rPr lang="ja-JP" altLang="en-US" dirty="0"/>
              <a:t>の勉</a:t>
            </a:r>
            <a:r>
              <a:rPr lang="ja-JP" altLang="en-US" dirty="0" smtClean="0"/>
              <a:t>強</a:t>
            </a:r>
            <a:endParaRPr lang="en-US" altLang="ja-JP" dirty="0" smtClean="0"/>
          </a:p>
          <a:p>
            <a:r>
              <a:rPr lang="en-US" altLang="ja-JP" dirty="0" smtClean="0"/>
              <a:t>AI</a:t>
            </a:r>
            <a:r>
              <a:rPr lang="ja-JP" altLang="en-US" dirty="0" smtClean="0"/>
              <a:t>に関連する</a:t>
            </a:r>
            <a:r>
              <a:rPr lang="en-US" altLang="ja-JP" dirty="0" smtClean="0"/>
              <a:t>Python</a:t>
            </a:r>
            <a:r>
              <a:rPr lang="ja-JP" altLang="en-US" dirty="0"/>
              <a:t>ライブラリ</a:t>
            </a:r>
            <a:r>
              <a:rPr lang="ja-JP" altLang="en-US" dirty="0" smtClean="0"/>
              <a:t>の</a:t>
            </a:r>
            <a:r>
              <a:rPr lang="ja-JP" altLang="en-US" dirty="0"/>
              <a:t>勉</a:t>
            </a:r>
            <a:r>
              <a:rPr lang="ja-JP" altLang="en-US" dirty="0" smtClean="0"/>
              <a:t>強</a:t>
            </a:r>
            <a:endParaRPr lang="en-US" altLang="ja-JP" dirty="0"/>
          </a:p>
        </p:txBody>
      </p:sp>
      <p:pic>
        <p:nvPicPr>
          <p:cNvPr id="5122" name="Picture 2" descr="「AI」の画像検索結果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55228"/>
            <a:ext cx="3532650" cy="19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機械</a:t>
            </a:r>
            <a:r>
              <a:rPr lang="ja-JP" altLang="en-US" dirty="0" smtClean="0"/>
              <a:t>学習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回帰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クラス分類</a:t>
            </a:r>
            <a:endParaRPr lang="en-US" altLang="ja-JP" sz="1800" dirty="0"/>
          </a:p>
          <a:p>
            <a:pPr lvl="1"/>
            <a:r>
              <a:rPr lang="ja-JP" altLang="en-US" sz="1800" dirty="0" smtClean="0"/>
              <a:t>クラスタリング</a:t>
            </a:r>
            <a:endParaRPr kumimoji="1" lang="ja-JP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00976"/>
            <a:ext cx="3672408" cy="24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 smtClean="0"/>
              <a:t>回帰分析</a:t>
            </a:r>
            <a:endParaRPr lang="en-US" altLang="ja-JP" sz="2400" dirty="0" smtClean="0"/>
          </a:p>
          <a:p>
            <a:pPr lvl="1"/>
            <a:r>
              <a:rPr lang="ja-JP" altLang="en-US" sz="1800" dirty="0"/>
              <a:t>関数をデータに当てはめることによって、ある変数</a:t>
            </a:r>
            <a:r>
              <a:rPr lang="en-US" altLang="ja-JP" sz="1800" dirty="0"/>
              <a:t>y</a:t>
            </a:r>
            <a:r>
              <a:rPr lang="ja-JP" altLang="en-US" sz="1800" dirty="0"/>
              <a:t>の変動を別の変数</a:t>
            </a:r>
            <a:r>
              <a:rPr lang="en-US" altLang="ja-JP" sz="1800" dirty="0"/>
              <a:t>x</a:t>
            </a:r>
            <a:r>
              <a:rPr lang="ja-JP" altLang="en-US" sz="1800" dirty="0"/>
              <a:t>の変動により説明・予測・影響関係を検討するための手法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5939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sz="2400" dirty="0" smtClean="0"/>
                  <a:t>線形回帰</a:t>
                </a:r>
                <a:endParaRPr lang="en-US" altLang="ja-JP" sz="2400" dirty="0" smtClean="0"/>
              </a:p>
              <a:p>
                <a:pPr lvl="1"/>
                <a:r>
                  <a:rPr kumimoji="1" lang="ja-JP" altLang="en-US" dirty="0">
                    <a:solidFill>
                      <a:schemeClr val="tx1"/>
                    </a:solidFill>
                  </a:rPr>
                  <a:t>目的変数 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Y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 が説明変数 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X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 の係数 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β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 に対</a:t>
                </a:r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して線形である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ja-JP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000" i="1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:id:ikeay:20160502151322p:pl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4310238" cy="29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9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2160590"/>
                <a:ext cx="6347714" cy="450877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 smtClean="0"/>
                  <a:t>自己回帰モデル</a:t>
                </a:r>
                <a:endParaRPr lang="en-US" altLang="ja-JP" sz="2400" dirty="0" smtClean="0"/>
              </a:p>
              <a:p>
                <a:pPr lvl="1"/>
                <a:r>
                  <a:rPr kumimoji="1" lang="ja-JP" altLang="en-US" sz="2000" dirty="0">
                    <a:solidFill>
                      <a:schemeClr val="tx1"/>
                    </a:solidFill>
                  </a:rPr>
                  <a:t>実現値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となる変数</a:t>
                </a:r>
                <a:r>
                  <a:rPr kumimoji="1" lang="ja-JP" altLang="en-US" sz="2000" dirty="0" smtClean="0">
                    <a:solidFill>
                      <a:schemeClr val="tx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過去の値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 smtClean="0">
                    <a:solidFill>
                      <a:schemeClr val="tx1"/>
                    </a:solidFill>
                  </a:rPr>
                  <a:t>と予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測できない</a:t>
                </a:r>
                <a:r>
                  <a:rPr kumimoji="1" lang="ja-JP" altLang="en-US" sz="2000" dirty="0" smtClean="0">
                    <a:solidFill>
                      <a:schemeClr val="tx1"/>
                    </a:solidFill>
                  </a:rPr>
                  <a:t>項に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線形に依存</a:t>
                </a:r>
                <a:r>
                  <a:rPr kumimoji="1" lang="ja-JP" altLang="en-US" sz="2000" dirty="0" smtClean="0">
                    <a:solidFill>
                      <a:schemeClr val="tx1"/>
                    </a:solidFill>
                  </a:rPr>
                  <a:t>している</a:t>
                </a:r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ja-JP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000" i="1" dirty="0" smtClean="0"/>
              </a:p>
              <a:p>
                <a:pPr lvl="1"/>
                <a:endParaRPr lang="en-US" altLang="ja-JP" sz="2400" i="1" dirty="0" smtClean="0"/>
              </a:p>
              <a:p>
                <a:r>
                  <a:rPr lang="ja-JP" altLang="en-US" sz="2400" dirty="0"/>
                  <a:t>自己回帰移動平均</a:t>
                </a:r>
                <a:r>
                  <a:rPr lang="ja-JP" altLang="en-US" sz="2400" dirty="0" smtClean="0"/>
                  <a:t>モデル</a:t>
                </a:r>
                <a:endParaRPr lang="en-US" altLang="ja-JP" sz="2400" dirty="0" smtClean="0"/>
              </a:p>
              <a:p>
                <a:pPr lvl="1"/>
                <a:r>
                  <a:rPr lang="en-US" altLang="ja-JP" sz="2000" i="1" dirty="0"/>
                  <a:t>p</a:t>
                </a:r>
                <a:r>
                  <a:rPr lang="ja-JP" altLang="en-US" sz="2000" dirty="0"/>
                  <a:t>次の自己回帰と</a:t>
                </a:r>
                <a:r>
                  <a:rPr lang="en-US" altLang="ja-JP" sz="2000" i="1" dirty="0"/>
                  <a:t>q</a:t>
                </a:r>
                <a:r>
                  <a:rPr lang="ja-JP" altLang="en-US" sz="2000" dirty="0"/>
                  <a:t>次の移動</a:t>
                </a:r>
                <a:r>
                  <a:rPr lang="ja-JP" altLang="en-US" sz="2000" dirty="0" smtClean="0"/>
                  <a:t>平均</a:t>
                </a:r>
                <a:r>
                  <a:rPr lang="en-US" altLang="ja-JP" sz="2000" dirty="0" smtClean="0"/>
                  <a:t>(</a:t>
                </a:r>
                <a:r>
                  <a:rPr lang="el-GR" altLang="zh-CN" sz="2000" dirty="0"/>
                  <a:t>ε</a:t>
                </a:r>
                <a:r>
                  <a:rPr lang="en-US" altLang="zh-CN" sz="2000" baseline="-25000" dirty="0"/>
                  <a:t>t</a:t>
                </a:r>
                <a:r>
                  <a:rPr lang="en-US" altLang="zh-CN" sz="2000" dirty="0"/>
                  <a:t>, </a:t>
                </a:r>
                <a:r>
                  <a:rPr lang="el-GR" altLang="zh-CN" sz="2000" dirty="0"/>
                  <a:t>ε</a:t>
                </a:r>
                <a:r>
                  <a:rPr lang="en-US" altLang="zh-CN" sz="2000" baseline="-25000" dirty="0"/>
                  <a:t>t-1</a:t>
                </a:r>
                <a:r>
                  <a:rPr lang="en-US" altLang="zh-CN" sz="2000" dirty="0"/>
                  <a:t>,... </a:t>
                </a:r>
                <a:r>
                  <a:rPr lang="ja-JP" altLang="en-US" sz="2000" dirty="0" smtClean="0"/>
                  <a:t>は</a:t>
                </a:r>
                <a:r>
                  <a:rPr lang="ja-JP" altLang="en-US" sz="2000" dirty="0"/>
                  <a:t>誤</a:t>
                </a:r>
                <a:r>
                  <a:rPr lang="ja-JP" altLang="en-US" sz="2000" dirty="0" smtClean="0"/>
                  <a:t>差項</a:t>
                </a:r>
                <a:r>
                  <a:rPr lang="en-US" altLang="ja-JP" sz="2000" dirty="0" smtClean="0"/>
                  <a:t>)</a:t>
                </a:r>
                <a:r>
                  <a:rPr lang="ja-JP" altLang="en-US" sz="2000" dirty="0" smtClean="0"/>
                  <a:t>を</a:t>
                </a:r>
                <a:r>
                  <a:rPr lang="ja-JP" altLang="en-US" sz="2000" dirty="0"/>
                  <a:t>組合</a:t>
                </a:r>
                <a:r>
                  <a:rPr lang="ja-JP" altLang="en-US" sz="2000" dirty="0" smtClean="0"/>
                  <a:t>わせたモデル</a:t>
                </a:r>
                <a:endParaRPr lang="en-US" altLang="ja-JP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400" i="1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2160590"/>
                <a:ext cx="6347714" cy="4508770"/>
              </a:xfrm>
              <a:blipFill rotWithShape="0">
                <a:blip r:embed="rId3"/>
                <a:stretch>
                  <a:fillRect l="-768" t="-811" b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3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 smtClean="0"/>
              <a:t>高値と出来高を利用し、</a:t>
            </a:r>
            <a:r>
              <a:rPr kumimoji="1" lang="en-US" altLang="ja-JP" sz="2400" dirty="0" smtClean="0"/>
              <a:t>5</a:t>
            </a:r>
            <a:r>
              <a:rPr kumimoji="1" lang="ja-JP" altLang="en-US" sz="2400" dirty="0" smtClean="0"/>
              <a:t>日間</a:t>
            </a:r>
            <a:r>
              <a:rPr kumimoji="1" lang="ja-JP" altLang="en-US" sz="2400" dirty="0" smtClean="0"/>
              <a:t>の株価の</a:t>
            </a:r>
            <a:r>
              <a:rPr kumimoji="1" lang="ja-JP" altLang="en-US" sz="2400" dirty="0" smtClean="0"/>
              <a:t>終値を予測する。</a:t>
            </a:r>
            <a:endParaRPr kumimoji="1" lang="en-US" altLang="ja-JP" sz="2400" dirty="0" smtClean="0"/>
          </a:p>
          <a:p>
            <a:r>
              <a:rPr lang="ja-JP" altLang="en-US" sz="2400" dirty="0"/>
              <a:t>標準</a:t>
            </a:r>
            <a:r>
              <a:rPr lang="ja-JP" altLang="en-US" sz="2400" dirty="0" smtClean="0"/>
              <a:t>偏差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％</a:t>
            </a:r>
            <a:r>
              <a:rPr lang="ja-JP" altLang="en-US" sz="2400" dirty="0" smtClean="0"/>
              <a:t>以内。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Python</a:t>
            </a:r>
            <a:r>
              <a:rPr kumimoji="1" lang="ja-JP" altLang="en-US" sz="2400" dirty="0" smtClean="0"/>
              <a:t>でモデルを実装し、モデルの改善を目指す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6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活動内容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Pandas/</a:t>
            </a:r>
            <a:r>
              <a:rPr lang="en-US" altLang="zh-CN" sz="2400" dirty="0" err="1" smtClean="0"/>
              <a:t>Numpy</a:t>
            </a:r>
            <a:endParaRPr lang="en-US" altLang="zh-CN" sz="2400" dirty="0" smtClean="0"/>
          </a:p>
          <a:p>
            <a:pPr lvl="1"/>
            <a:r>
              <a:rPr lang="ja-JP" altLang="en-US" sz="2000" dirty="0" smtClean="0"/>
              <a:t>デ</a:t>
            </a:r>
            <a:r>
              <a:rPr lang="ja-JP" altLang="en-US" sz="2000" dirty="0">
                <a:solidFill>
                  <a:schemeClr val="tx1"/>
                </a:solidFill>
              </a:rPr>
              <a:t>ータを操作</a:t>
            </a:r>
            <a:r>
              <a:rPr lang="ja-JP" altLang="en-US" sz="2000" dirty="0" smtClean="0">
                <a:solidFill>
                  <a:schemeClr val="tx1"/>
                </a:solidFill>
              </a:rPr>
              <a:t>するためのデータ構造と演算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400" dirty="0" err="1" smtClean="0"/>
              <a:t>Matplotlib</a:t>
            </a:r>
            <a:endParaRPr lang="en-US" altLang="zh-CN" sz="2400" dirty="0" smtClean="0"/>
          </a:p>
          <a:p>
            <a:pPr lvl="1"/>
            <a:r>
              <a:rPr lang="ja-JP" altLang="en-US" sz="2000" dirty="0" smtClean="0"/>
              <a:t>グラフの描画</a:t>
            </a:r>
            <a:endParaRPr lang="en-US" altLang="zh-CN" sz="2000" dirty="0" smtClean="0"/>
          </a:p>
          <a:p>
            <a:r>
              <a:rPr lang="en-US" altLang="zh-CN" sz="2400" dirty="0" err="1" smtClean="0"/>
              <a:t>Statsmodels</a:t>
            </a:r>
            <a:endParaRPr lang="en-US" altLang="zh-CN" sz="2400" dirty="0" smtClean="0"/>
          </a:p>
          <a:p>
            <a:pPr lvl="1"/>
            <a:r>
              <a:rPr lang="ja-JP" altLang="en-US" sz="2000" dirty="0" smtClean="0"/>
              <a:t>回帰分析、</a:t>
            </a:r>
            <a:r>
              <a:rPr lang="ja-JP" altLang="en-US" sz="2000" dirty="0">
                <a:solidFill>
                  <a:schemeClr val="tx1"/>
                </a:solidFill>
              </a:rPr>
              <a:t>時</a:t>
            </a:r>
            <a:r>
              <a:rPr lang="ja-JP" altLang="en-US" sz="2000" dirty="0" smtClean="0">
                <a:solidFill>
                  <a:schemeClr val="tx1"/>
                </a:solidFill>
              </a:rPr>
              <a:t>系列分析のモデル構築、予測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283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2" y="1700809"/>
            <a:ext cx="6455773" cy="484183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試作プログラム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599" y="16288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ja-JP" dirty="0" smtClean="0"/>
              <a:t>ARIMA</a:t>
            </a:r>
            <a:r>
              <a:rPr kumimoji="0" lang="ja-JP" altLang="en-US" dirty="0" smtClean="0"/>
              <a:t>モデルで、“</a:t>
            </a:r>
            <a:r>
              <a:rPr kumimoji="0" lang="en-US" altLang="ja-JP" dirty="0" smtClean="0"/>
              <a:t>2019-7-22</a:t>
            </a:r>
            <a:r>
              <a:rPr kumimoji="0" lang="ja-JP" altLang="en-US" dirty="0" smtClean="0"/>
              <a:t>”までの高値を利用し、２ヶ月分の株価を予測する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 rot="16200000">
            <a:off x="-221178" y="34603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終値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19872" y="634410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日付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9904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411</Words>
  <Application>Microsoft Office PowerPoint</Application>
  <PresentationFormat>全屏显示(4:3)</PresentationFormat>
  <Paragraphs>79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メイリオ</vt:lpstr>
      <vt:lpstr>ＭＳ Ｐゴシック</vt:lpstr>
      <vt:lpstr>方正姚体</vt:lpstr>
      <vt:lpstr>华文新魏</vt:lpstr>
      <vt:lpstr>宋体</vt:lpstr>
      <vt:lpstr>Arial</vt:lpstr>
      <vt:lpstr>Calibri</vt:lpstr>
      <vt:lpstr>Cambria Math</vt:lpstr>
      <vt:lpstr>Trebuchet MS</vt:lpstr>
      <vt:lpstr>Wingdings 3</vt:lpstr>
      <vt:lpstr>平面</vt:lpstr>
      <vt:lpstr>PythonによるAIを用いた株価予測システムの開発</vt:lpstr>
      <vt:lpstr>目的</vt:lpstr>
      <vt:lpstr>背景</vt:lpstr>
      <vt:lpstr>背景</vt:lpstr>
      <vt:lpstr>背景</vt:lpstr>
      <vt:lpstr>背景</vt:lpstr>
      <vt:lpstr>目標</vt:lpstr>
      <vt:lpstr>活動内容</vt:lpstr>
      <vt:lpstr>試作プログラム</vt:lpstr>
      <vt:lpstr>課題</vt:lpstr>
      <vt:lpstr>活動計画</vt:lpstr>
      <vt:lpstr>ご清聴ありがとうございます。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Ｐython</dc:title>
  <dc:creator>チョウコウ</dc:creator>
  <cp:lastModifiedBy>张 浩</cp:lastModifiedBy>
  <cp:revision>103</cp:revision>
  <dcterms:created xsi:type="dcterms:W3CDTF">2019-09-30T00:21:14Z</dcterms:created>
  <dcterms:modified xsi:type="dcterms:W3CDTF">2019-11-11T11:25:06Z</dcterms:modified>
</cp:coreProperties>
</file>