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4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0" r:id="rId9"/>
    <p:sldId id="261" r:id="rId10"/>
    <p:sldId id="268" r:id="rId11"/>
    <p:sldId id="262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5" autoAdjust="0"/>
  </p:normalViewPr>
  <p:slideViewPr>
    <p:cSldViewPr>
      <p:cViewPr varScale="1">
        <p:scale>
          <a:sx n="79" d="100"/>
          <a:sy n="79" d="100"/>
        </p:scale>
        <p:origin x="114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B007-9052-47B1-8A47-14CF6107DF61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045D-5482-465C-9262-4D1CBB23B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14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https://ai-kenkyujo.com/2019/09/19/ai/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2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https://markezine.jp/article/detail/29471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48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Ref:http</a:t>
            </a:r>
            <a:r>
              <a:rPr kumimoji="1" lang="en-US" altLang="ja-JP" dirty="0" smtClean="0"/>
              <a:t>://www.wonds.co.jp/wp/2018/04/21/multi_regression_analysis/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4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http://www.wonds.co.jp/wp/2018/04/21/multi_regression_analysis/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4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https://diamond.jp/articles/-/156184</a:t>
            </a:r>
          </a:p>
          <a:p>
            <a:r>
              <a:rPr kumimoji="1" lang="en-US" altLang="ja-JP" dirty="0" smtClean="0"/>
              <a:t>https://www.anicom-sompo.co.jp/nekonoshiori/679.html</a:t>
            </a:r>
          </a:p>
          <a:p>
            <a:r>
              <a:rPr kumimoji="1" lang="en-US" altLang="ja-JP" dirty="0" smtClean="0"/>
              <a:t>https://ameblo.jp/kashi-sohko/entry-12115454506.html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4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Ref:http</a:t>
            </a:r>
            <a:r>
              <a:rPr kumimoji="1" lang="en-US" altLang="ja-JP" dirty="0" smtClean="0"/>
              <a:t>:</a:t>
            </a:r>
          </a:p>
          <a:p>
            <a:r>
              <a:rPr kumimoji="1" lang="en-US" altLang="ja-JP" dirty="0" smtClean="0"/>
              <a:t>https://datumstudio.jp/blog/%E3%82%AF%E3%83%A9%E3%82%B9%E3%82%BF%E3%83%AA%E3%83%B3%E3%82%B0%EF%BC%881%EF%BC%89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4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6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22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5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732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703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4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61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53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05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9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47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0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86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4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ved=2ahUKEwijrPKQ9_nkAhWwy4sBHeVDCxgQjRx6BAgBEAQ&amp;url=http://ai-kenkyujo.com/2019/09/19/ai/&amp;psig=AOvVaw2e_14tyszGR3tYT7rYvRQ0&amp;ust=15699804627001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7185821" cy="164630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による</a:t>
            </a:r>
            <a:r>
              <a:rPr lang="en-US" altLang="ja-JP" dirty="0"/>
              <a:t>AI</a:t>
            </a:r>
            <a:r>
              <a:rPr lang="ja-JP" altLang="en-US" dirty="0"/>
              <a:t>を用</a:t>
            </a:r>
            <a:r>
              <a:rPr lang="ja-JP" altLang="en-US" dirty="0" smtClean="0"/>
              <a:t>いた株価予測システムの</a:t>
            </a:r>
            <a:r>
              <a:rPr lang="ja-JP" altLang="en-US" dirty="0"/>
              <a:t>開発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張浩　</a:t>
            </a:r>
            <a:r>
              <a:rPr lang="en-US" altLang="ja-JP" dirty="0" smtClean="0"/>
              <a:t>2019348</a:t>
            </a:r>
            <a:endParaRPr kumimoji="1" lang="en-US" altLang="ja-JP" dirty="0" smtClean="0"/>
          </a:p>
          <a:p>
            <a:r>
              <a:rPr kumimoji="1" lang="ja-JP" altLang="en-US" dirty="0" smtClean="0"/>
              <a:t>名古屋第二営業所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1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30400"/>
            <a:ext cx="8028384" cy="470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活動内容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N1</a:t>
            </a:r>
            <a:r>
              <a:rPr kumimoji="1" lang="ja-JP" altLang="en-US" sz="2800" dirty="0" smtClean="0"/>
              <a:t>による</a:t>
            </a:r>
            <a:r>
              <a:rPr kumimoji="1" lang="en-US" altLang="ja-JP" sz="2800" dirty="0" smtClean="0"/>
              <a:t>python</a:t>
            </a:r>
            <a:r>
              <a:rPr kumimoji="1" lang="ja-JP" altLang="en-US" sz="2800" dirty="0" smtClean="0"/>
              <a:t>と</a:t>
            </a:r>
            <a:r>
              <a:rPr kumimoji="1" lang="en-US" altLang="ja-JP" sz="2800" dirty="0" smtClean="0"/>
              <a:t>AI</a:t>
            </a:r>
            <a:r>
              <a:rPr kumimoji="1" lang="ja-JP" altLang="en-US" sz="2800" dirty="0" smtClean="0"/>
              <a:t>を身につけ、未来の業務に対応できるように頑張ります。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できるだけ、精確的に株価を予測し、生活を改善します。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00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6896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ご清</a:t>
            </a:r>
            <a:r>
              <a:rPr lang="ja-JP" altLang="en-US" dirty="0" smtClean="0"/>
              <a:t>聴ありがとうございます。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の勉強</a:t>
            </a:r>
            <a:endParaRPr lang="en-US" altLang="ja-JP" dirty="0"/>
          </a:p>
          <a:p>
            <a:pPr marL="742950" lvl="2" indent="-342900"/>
            <a:r>
              <a:rPr lang="ja-JP" altLang="en-US" sz="1800" dirty="0"/>
              <a:t>人気ランキング１位</a:t>
            </a:r>
            <a:endParaRPr lang="en-US" altLang="ja-JP" sz="1800" dirty="0"/>
          </a:p>
          <a:p>
            <a:pPr marL="742950" lvl="2" indent="-342900"/>
            <a:r>
              <a:rPr lang="ja-JP" altLang="en-US" sz="1800" dirty="0"/>
              <a:t>簡単、ライブラリが豊富</a:t>
            </a:r>
            <a:endParaRPr lang="en-US" altLang="ja-JP" sz="1800" dirty="0"/>
          </a:p>
          <a:p>
            <a:pPr marL="742950" lvl="2" indent="-342900"/>
            <a:r>
              <a:rPr lang="en-US" altLang="ja-JP" sz="1800" dirty="0"/>
              <a:t>AI</a:t>
            </a:r>
            <a:r>
              <a:rPr lang="ja-JP" altLang="en-US" sz="1800" dirty="0"/>
              <a:t>の分野で圧倒的な</a:t>
            </a:r>
            <a:r>
              <a:rPr lang="ja-JP" altLang="en-US" sz="1800" dirty="0" smtClean="0"/>
              <a:t>地位</a:t>
            </a:r>
            <a:endParaRPr lang="en-US" altLang="ja-JP" sz="1800" dirty="0" smtClean="0"/>
          </a:p>
          <a:p>
            <a:pPr marL="742950" lvl="2" indent="-342900"/>
            <a:endParaRPr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の勉強</a:t>
            </a:r>
            <a:endParaRPr lang="en-US" altLang="ja-JP" dirty="0"/>
          </a:p>
          <a:p>
            <a:pPr marL="742950" lvl="2" indent="-342900"/>
            <a:r>
              <a:rPr lang="ja-JP" altLang="en-US" sz="1800" dirty="0"/>
              <a:t>興味ある</a:t>
            </a:r>
            <a:endParaRPr lang="en-US" altLang="ja-JP" sz="1800" dirty="0"/>
          </a:p>
          <a:p>
            <a:pPr marL="742950" lvl="2" indent="-342900"/>
            <a:r>
              <a:rPr lang="ja-JP" altLang="en-US" sz="1800" dirty="0"/>
              <a:t>時代に遅れないよう</a:t>
            </a:r>
            <a:endParaRPr lang="en-US" altLang="ja-JP" sz="1800" dirty="0"/>
          </a:p>
          <a:p>
            <a:pPr lvl="1"/>
            <a:endParaRPr kumimoji="1" lang="ja-JP" altLang="en-US" dirty="0"/>
          </a:p>
        </p:txBody>
      </p:sp>
      <p:pic>
        <p:nvPicPr>
          <p:cNvPr id="5122" name="Picture 2" descr="「AI」の画像検索結果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55228"/>
            <a:ext cx="3532650" cy="19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機械</a:t>
            </a:r>
            <a:r>
              <a:rPr lang="ja-JP" altLang="en-US" dirty="0" smtClean="0"/>
              <a:t>学習</a:t>
            </a:r>
            <a:endParaRPr lang="en-US" altLang="ja-JP" dirty="0" smtClean="0"/>
          </a:p>
          <a:p>
            <a:pPr lvl="1"/>
            <a:r>
              <a:rPr lang="en-US" altLang="ja-JP" sz="1800" dirty="0" smtClean="0"/>
              <a:t>AI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ディープラーニングと違う</a:t>
            </a:r>
            <a:endParaRPr lang="en-US" altLang="ja-JP" sz="18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565448" y="3016225"/>
            <a:ext cx="7632848" cy="37444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8476" y="3418288"/>
            <a:ext cx="595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（人工知能）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人間</a:t>
            </a:r>
            <a:r>
              <a:rPr lang="ja-JP" altLang="en-US" dirty="0" smtClean="0"/>
              <a:t>と同類の知能を実現させようという取組やその技術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98476" y="4157464"/>
            <a:ext cx="6166792" cy="2655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51348" y="4270553"/>
            <a:ext cx="4389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機械学習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特定のタスクをトレーニング</a:t>
            </a:r>
            <a:r>
              <a:rPr lang="ja-JP" altLang="en-US" dirty="0"/>
              <a:t>に</a:t>
            </a:r>
            <a:r>
              <a:rPr lang="ja-JP" altLang="en-US" dirty="0" smtClean="0"/>
              <a:t>より実行できるようになる</a:t>
            </a:r>
            <a:r>
              <a:rPr lang="en-US" altLang="ja-JP" dirty="0" smtClean="0"/>
              <a:t>AI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人が特徴を定義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098948" y="5176464"/>
            <a:ext cx="4489276" cy="1636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64231" y="5722982"/>
            <a:ext cx="286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ディープラーニング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マシンが特徴を自動定義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1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機械</a:t>
            </a:r>
            <a:r>
              <a:rPr lang="ja-JP" altLang="en-US" dirty="0" smtClean="0"/>
              <a:t>学習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回帰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クラス分類</a:t>
            </a:r>
            <a:endParaRPr lang="en-US" altLang="ja-JP" sz="1800" dirty="0"/>
          </a:p>
          <a:p>
            <a:pPr lvl="1"/>
            <a:r>
              <a:rPr lang="ja-JP" altLang="en-US" sz="1800" dirty="0" smtClean="0"/>
              <a:t>クラスタリング</a:t>
            </a:r>
            <a:endParaRPr kumimoji="1" lang="ja-JP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00976"/>
            <a:ext cx="3672408" cy="24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回帰分析</a:t>
            </a:r>
            <a:endParaRPr lang="en-US" altLang="ja-JP" dirty="0" smtClean="0"/>
          </a:p>
          <a:p>
            <a:pPr lvl="1"/>
            <a:r>
              <a:rPr lang="ja-JP" altLang="en-US" sz="1800" dirty="0"/>
              <a:t>関数をデータに当てはめることによって、ある変数</a:t>
            </a:r>
            <a:r>
              <a:rPr lang="en-US" altLang="ja-JP" sz="1800" dirty="0"/>
              <a:t>y</a:t>
            </a:r>
            <a:r>
              <a:rPr lang="ja-JP" altLang="en-US" sz="1800" dirty="0"/>
              <a:t>の変動を別の変数</a:t>
            </a:r>
            <a:r>
              <a:rPr lang="en-US" altLang="ja-JP" sz="1800" dirty="0"/>
              <a:t>x</a:t>
            </a:r>
            <a:r>
              <a:rPr lang="ja-JP" altLang="en-US" sz="1800" dirty="0"/>
              <a:t>の変動により説明・予測・影響関係を検討するための手法</a:t>
            </a:r>
            <a:endParaRPr lang="en-US" altLang="ja-JP" sz="1800" dirty="0" smtClean="0"/>
          </a:p>
        </p:txBody>
      </p:sp>
      <p:pic>
        <p:nvPicPr>
          <p:cNvPr id="2050" name="Picture 2" descr="f:id:ikeay:20160502151322p: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17" y="3717032"/>
            <a:ext cx="35718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45" y="5418478"/>
            <a:ext cx="1475068" cy="14750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クラス分類</a:t>
            </a:r>
            <a:endParaRPr lang="en-US" altLang="ja-JP" dirty="0" smtClean="0"/>
          </a:p>
          <a:p>
            <a:pPr lvl="1"/>
            <a:r>
              <a:rPr lang="ja-JP" altLang="en-US" sz="1800" dirty="0"/>
              <a:t>教師</a:t>
            </a:r>
            <a:r>
              <a:rPr lang="ja-JP" altLang="en-US" sz="1800" dirty="0" smtClean="0"/>
              <a:t>データを</a:t>
            </a:r>
            <a:r>
              <a:rPr lang="ja-JP" altLang="en-US" sz="1800" dirty="0"/>
              <a:t>使って、データに対してそれぞれのデータがどのクラスに分類されるのか学習します</a:t>
            </a:r>
            <a:r>
              <a:rPr lang="ja-JP" altLang="en-US" sz="1800" dirty="0" smtClean="0"/>
              <a:t>。学習</a:t>
            </a:r>
            <a:r>
              <a:rPr lang="ja-JP" altLang="en-US" sz="1800" dirty="0"/>
              <a:t>の結果として見つかった法則性を元にして、</a:t>
            </a:r>
            <a:r>
              <a:rPr lang="ja-JP" altLang="en-US" sz="1800" dirty="0" smtClean="0"/>
              <a:t>テストデータに</a:t>
            </a:r>
            <a:r>
              <a:rPr lang="ja-JP" altLang="en-US" sz="1800" dirty="0"/>
              <a:t>ラベルづけを行います</a:t>
            </a:r>
          </a:p>
          <a:p>
            <a:pPr lvl="1"/>
            <a:endParaRPr lang="en-US" altLang="ja-JP" dirty="0" smtClean="0"/>
          </a:p>
        </p:txBody>
      </p:sp>
      <p:pic>
        <p:nvPicPr>
          <p:cNvPr id="4098" name="Picture 2" descr="https://dol.ismcdn.jp/mwimgs/7/1/670m/img_71c53c1d81500a1cf73a4f543e72413f278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矢印 4"/>
          <p:cNvSpPr/>
          <p:nvPr/>
        </p:nvSpPr>
        <p:spPr>
          <a:xfrm>
            <a:off x="5220072" y="4861785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58996" y="5365407"/>
            <a:ext cx="46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犬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48064" y="53654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猫</a:t>
            </a:r>
            <a:endParaRPr kumimoji="1" lang="ja-JP" altLang="en-US" dirty="0"/>
          </a:p>
        </p:txBody>
      </p:sp>
      <p:pic>
        <p:nvPicPr>
          <p:cNvPr id="4110" name="Picture 14" descr="https://www.anicom-sompo.co.jp/nekonoshiori/wp-content/uploads/2018/06/679-1-740x49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685" y="2564904"/>
            <a:ext cx="324255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下矢印 18"/>
          <p:cNvSpPr/>
          <p:nvPr/>
        </p:nvSpPr>
        <p:spPr>
          <a:xfrm>
            <a:off x="2031004" y="4789343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5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クラスタリング</a:t>
            </a:r>
            <a:endParaRPr lang="en-US" altLang="ja-JP" dirty="0" smtClean="0"/>
          </a:p>
          <a:p>
            <a:pPr lvl="1"/>
            <a:r>
              <a:rPr lang="ja-JP" altLang="en-US" sz="1800" dirty="0"/>
              <a:t>分類対象の集合を，内的</a:t>
            </a:r>
            <a:r>
              <a:rPr lang="ja-JP" altLang="en-US" sz="1800" dirty="0" smtClean="0"/>
              <a:t>結合と</a:t>
            </a:r>
            <a:r>
              <a:rPr lang="ja-JP" altLang="en-US" sz="1800" dirty="0"/>
              <a:t>外的</a:t>
            </a:r>
            <a:r>
              <a:rPr lang="ja-JP" altLang="en-US" sz="1800" dirty="0" smtClean="0"/>
              <a:t>分離が</a:t>
            </a:r>
            <a:r>
              <a:rPr lang="ja-JP" altLang="en-US" sz="1800" dirty="0"/>
              <a:t>達成されるような部分集合に分割すること</a:t>
            </a:r>
            <a:endParaRPr lang="en-US" altLang="ja-JP" sz="1800" dirty="0" smtClean="0"/>
          </a:p>
        </p:txBody>
      </p:sp>
      <p:pic>
        <p:nvPicPr>
          <p:cNvPr id="3074" name="Picture 2" descr="https://datumstudio.jp/wp-content/uploads/2017/07/clustering_fig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3002"/>
            <a:ext cx="3644945" cy="33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tumstudio.jp/wp-content/uploads/2017/07/clustering_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13002"/>
            <a:ext cx="3795591" cy="33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3860968" y="472514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887253" y="4538777"/>
            <a:ext cx="115212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92081" y="37890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細い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886279" y="4538777"/>
            <a:ext cx="936105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36196" y="37945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普通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732203" y="4547365"/>
            <a:ext cx="936105" cy="1080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2301" y="37945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664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過去のデータによる未来の株価を予測する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星 12 4"/>
          <p:cNvSpPr/>
          <p:nvPr/>
        </p:nvSpPr>
        <p:spPr>
          <a:xfrm>
            <a:off x="1475656" y="2996952"/>
            <a:ext cx="5688632" cy="2088232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回帰分析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826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活動計画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1386299" y="2286782"/>
            <a:ext cx="665421" cy="6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1304885" y="2994407"/>
            <a:ext cx="7468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2015716" y="2060848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3779912" y="2060848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5652120" y="2061862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7308304" y="2074844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47664" y="169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203848" y="169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040052" y="1687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696236" y="1687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202477" y="2101466"/>
            <a:ext cx="1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テーマ決定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287524" y="2809741"/>
            <a:ext cx="1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資料作成</a:t>
            </a:r>
            <a:endParaRPr lang="en-US" altLang="zh-CN" dirty="0" smtClean="0"/>
          </a:p>
        </p:txBody>
      </p:sp>
      <p:cxnSp>
        <p:nvCxnSpPr>
          <p:cNvPr id="18" name="直線矢印コネクタ 6"/>
          <p:cNvCxnSpPr/>
          <p:nvPr/>
        </p:nvCxnSpPr>
        <p:spPr>
          <a:xfrm>
            <a:off x="1822356" y="3645024"/>
            <a:ext cx="127345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807" y="3502910"/>
            <a:ext cx="19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プログラム試作</a:t>
            </a:r>
            <a:endParaRPr lang="en-US" altLang="zh-CN" dirty="0" smtClean="0"/>
          </a:p>
        </p:txBody>
      </p:sp>
      <p:cxnSp>
        <p:nvCxnSpPr>
          <p:cNvPr id="20" name="直線矢印コネクタ 6"/>
          <p:cNvCxnSpPr/>
          <p:nvPr/>
        </p:nvCxnSpPr>
        <p:spPr>
          <a:xfrm flipV="1">
            <a:off x="2033718" y="4365104"/>
            <a:ext cx="1728192" cy="74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457" y="4241253"/>
            <a:ext cx="189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アルゴリズム勉強</a:t>
            </a:r>
            <a:endParaRPr lang="en-US" altLang="zh-CN" dirty="0" smtClean="0"/>
          </a:p>
        </p:txBody>
      </p:sp>
      <p:cxnSp>
        <p:nvCxnSpPr>
          <p:cNvPr id="22" name="直線矢印コネクタ 6"/>
          <p:cNvCxnSpPr/>
          <p:nvPr/>
        </p:nvCxnSpPr>
        <p:spPr>
          <a:xfrm>
            <a:off x="3807717" y="4997500"/>
            <a:ext cx="2556284" cy="5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806" y="4803484"/>
            <a:ext cx="189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アルゴリズム改善</a:t>
            </a:r>
            <a:endParaRPr lang="en-US" altLang="zh-CN" dirty="0" smtClean="0"/>
          </a:p>
        </p:txBody>
      </p:sp>
      <p:cxnSp>
        <p:nvCxnSpPr>
          <p:cNvPr id="30" name="直線矢印コネクタ 6"/>
          <p:cNvCxnSpPr/>
          <p:nvPr/>
        </p:nvCxnSpPr>
        <p:spPr>
          <a:xfrm flipV="1">
            <a:off x="4680281" y="5573415"/>
            <a:ext cx="3240091" cy="264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4159" y="5250250"/>
            <a:ext cx="171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コーディング＆デバッグ</a:t>
            </a:r>
            <a:endParaRPr lang="en-US" altLang="zh-CN" dirty="0" smtClean="0"/>
          </a:p>
        </p:txBody>
      </p:sp>
      <p:cxnSp>
        <p:nvCxnSpPr>
          <p:cNvPr id="32" name="直線コネクタ 13"/>
          <p:cNvCxnSpPr/>
          <p:nvPr/>
        </p:nvCxnSpPr>
        <p:spPr>
          <a:xfrm flipH="1">
            <a:off x="8640452" y="2090988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311244" y="1687484"/>
            <a:ext cx="6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発表</a:t>
            </a:r>
            <a:endParaRPr lang="en-US" altLang="zh-CN" dirty="0" smtClean="0"/>
          </a:p>
        </p:txBody>
      </p:sp>
      <p:cxnSp>
        <p:nvCxnSpPr>
          <p:cNvPr id="37" name="直線矢印コネクタ 6"/>
          <p:cNvCxnSpPr/>
          <p:nvPr/>
        </p:nvCxnSpPr>
        <p:spPr>
          <a:xfrm flipV="1">
            <a:off x="7326306" y="6237313"/>
            <a:ext cx="1296144" cy="14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0287" y="5990217"/>
            <a:ext cx="11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発表練習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50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418</Words>
  <Application>Microsoft Office PowerPoint</Application>
  <PresentationFormat>全屏显示(4:3)</PresentationFormat>
  <Paragraphs>81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メイリオ</vt:lpstr>
      <vt:lpstr>ＭＳ Ｐゴシック</vt:lpstr>
      <vt:lpstr>方正姚体</vt:lpstr>
      <vt:lpstr>华文新魏</vt:lpstr>
      <vt:lpstr>Arial</vt:lpstr>
      <vt:lpstr>Calibri</vt:lpstr>
      <vt:lpstr>Trebuchet MS</vt:lpstr>
      <vt:lpstr>Wingdings 3</vt:lpstr>
      <vt:lpstr>平面</vt:lpstr>
      <vt:lpstr>PythonによるAIを用いた株価予測システムの開発</vt:lpstr>
      <vt:lpstr>目的</vt:lpstr>
      <vt:lpstr>背景</vt:lpstr>
      <vt:lpstr>背景</vt:lpstr>
      <vt:lpstr>背景</vt:lpstr>
      <vt:lpstr>背景</vt:lpstr>
      <vt:lpstr>背景</vt:lpstr>
      <vt:lpstr>目標</vt:lpstr>
      <vt:lpstr>活動計画</vt:lpstr>
      <vt:lpstr>進捗状況</vt:lpstr>
      <vt:lpstr>活動内容</vt:lpstr>
      <vt:lpstr>ご清聴ありがとうございます。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Ｐython</dc:title>
  <dc:creator>チョウコウ</dc:creator>
  <cp:lastModifiedBy>张 浩</cp:lastModifiedBy>
  <cp:revision>44</cp:revision>
  <dcterms:created xsi:type="dcterms:W3CDTF">2019-09-30T00:21:14Z</dcterms:created>
  <dcterms:modified xsi:type="dcterms:W3CDTF">2019-10-02T12:57:59Z</dcterms:modified>
</cp:coreProperties>
</file>