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78" r:id="rId4"/>
    <p:sldId id="279" r:id="rId5"/>
    <p:sldId id="289" r:id="rId6"/>
    <p:sldId id="280" r:id="rId7"/>
    <p:sldId id="291" r:id="rId8"/>
    <p:sldId id="281" r:id="rId9"/>
    <p:sldId id="290" r:id="rId10"/>
    <p:sldId id="286" r:id="rId11"/>
    <p:sldId id="282" r:id="rId12"/>
    <p:sldId id="284" r:id="rId13"/>
    <p:sldId id="285" r:id="rId14"/>
    <p:sldId id="292" r:id="rId15"/>
    <p:sldId id="288" r:id="rId16"/>
    <p:sldId id="259" r:id="rId17"/>
  </p:sldIdLst>
  <p:sldSz cx="12192000"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072"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3340"/>
    <a:srgbClr val="14BFFF"/>
    <a:srgbClr val="76797E"/>
    <a:srgbClr val="178C8C"/>
    <a:srgbClr val="103E61"/>
    <a:srgbClr val="1496C8"/>
    <a:srgbClr val="DDDDDD"/>
    <a:srgbClr val="171D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86" y="90"/>
      </p:cViewPr>
      <p:guideLst>
        <p:guide orient="horz" pos="2072"/>
        <p:guide pos="3841"/>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p:cNvSpPr>
          <p:nvPr>
            <p:ph type="sldImg" idx="2"/>
          </p:nvPr>
        </p:nvSpPr>
        <p:spPr bwMode="auto">
          <a:xfrm>
            <a:off x="409575" y="754063"/>
            <a:ext cx="58547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
第二级
第三级
第四级
第五级</a:t>
            </a:r>
          </a:p>
        </p:txBody>
      </p:sp>
      <p:sp>
        <p:nvSpPr>
          <p:cNvPr id="2052"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2053"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zh-CN" altLang="en-US"/>
          </a:p>
        </p:txBody>
      </p:sp>
      <p:sp>
        <p:nvSpPr>
          <p:cNvPr id="2054"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2055"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6CA64F7E-6699-40DC-9B8E-7826DF3A522E}" type="slidenum">
              <a:rPr lang="zh-CN" altLang="en-US"/>
              <a:pPr/>
              <a:t>‹#›</a:t>
            </a:fld>
            <a:endParaRPr lang="zh-CN" altLang="en-US"/>
          </a:p>
        </p:txBody>
      </p:sp>
    </p:spTree>
    <p:extLst>
      <p:ext uri="{BB962C8B-B14F-4D97-AF65-F5344CB8AC3E}">
        <p14:creationId xmlns:p14="http://schemas.microsoft.com/office/powerpoint/2010/main" val="3109815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538713.ht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baike.baidu.com/view/1624776.htm" TargetMode="External"/><Relationship Id="rId5" Type="http://schemas.openxmlformats.org/officeDocument/2006/relationships/hyperlink" Target="http://baike.baidu.com/view/642103.htm" TargetMode="External"/><Relationship Id="rId4" Type="http://schemas.openxmlformats.org/officeDocument/2006/relationships/hyperlink" Target="http://baike.baidu.com/view/899.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solidFill>
                  <a:schemeClr val="bg1"/>
                </a:solidFill>
              </a:rPr>
              <a:t>根据连接启动的方式以及本地</a:t>
            </a:r>
            <a:r>
              <a:rPr lang="zh-CN" altLang="en-US" sz="1200" dirty="0">
                <a:solidFill>
                  <a:schemeClr val="bg1"/>
                </a:solidFill>
                <a:hlinkClick r:id="rId3"/>
              </a:rPr>
              <a:t>套接字</a:t>
            </a:r>
            <a:r>
              <a:rPr lang="zh-CN" altLang="en-US" sz="1200" dirty="0">
                <a:solidFill>
                  <a:schemeClr val="bg1"/>
                </a:solidFill>
              </a:rPr>
              <a:t>要连接的目标，套接字之间的连接过程可以分为三个步骤：</a:t>
            </a:r>
            <a:r>
              <a:rPr lang="zh-CN" altLang="en-US" sz="1200" dirty="0">
                <a:solidFill>
                  <a:schemeClr val="bg1"/>
                </a:solidFill>
                <a:hlinkClick r:id="rId4"/>
              </a:rPr>
              <a:t>服务器</a:t>
            </a:r>
            <a:r>
              <a:rPr lang="zh-CN" altLang="en-US" sz="1200" dirty="0">
                <a:solidFill>
                  <a:schemeClr val="bg1"/>
                </a:solidFill>
              </a:rPr>
              <a:t>监听，客户端请求，连接确认。</a:t>
            </a:r>
          </a:p>
          <a:p>
            <a:r>
              <a:rPr lang="zh-CN" altLang="en-US" sz="1200" dirty="0">
                <a:solidFill>
                  <a:schemeClr val="bg1"/>
                </a:solidFill>
              </a:rPr>
              <a:t>（</a:t>
            </a:r>
            <a:r>
              <a:rPr lang="en-US" altLang="zh-CN" sz="1200" dirty="0">
                <a:solidFill>
                  <a:schemeClr val="bg1"/>
                </a:solidFill>
              </a:rPr>
              <a:t>1</a:t>
            </a:r>
            <a:r>
              <a:rPr lang="zh-CN" altLang="en-US" sz="1200" dirty="0">
                <a:solidFill>
                  <a:schemeClr val="bg1"/>
                </a:solidFill>
              </a:rPr>
              <a:t>）服务器监听：是服务器端套接字并不定位具体的客户端套接字，而是处于等待连接的状态，实时监控网络状态。</a:t>
            </a:r>
          </a:p>
          <a:p>
            <a:r>
              <a:rPr lang="zh-CN" altLang="en-US" sz="1200" dirty="0">
                <a:solidFill>
                  <a:schemeClr val="bg1"/>
                </a:solidFill>
              </a:rPr>
              <a:t>（</a:t>
            </a:r>
            <a:r>
              <a:rPr lang="en-US" altLang="zh-CN" sz="1200" dirty="0">
                <a:solidFill>
                  <a:schemeClr val="bg1"/>
                </a:solidFill>
              </a:rPr>
              <a:t>2</a:t>
            </a:r>
            <a:r>
              <a:rPr lang="zh-CN" altLang="en-US" sz="1200" dirty="0">
                <a:solidFill>
                  <a:schemeClr val="bg1"/>
                </a:solidFill>
              </a:rPr>
              <a:t>）客户端请求：是指由客户端的套接字提出连接请求，要连接的目标是服务器端的套接字。为此，客户端的套接字必须首先描述它要连接的服务器的套接字，指出服务器端套接字的地址和</a:t>
            </a:r>
            <a:r>
              <a:rPr lang="zh-CN" altLang="en-US" sz="1200" dirty="0">
                <a:solidFill>
                  <a:schemeClr val="bg1"/>
                </a:solidFill>
                <a:hlinkClick r:id="rId5"/>
              </a:rPr>
              <a:t>端口号</a:t>
            </a:r>
            <a:r>
              <a:rPr lang="zh-CN" altLang="en-US" sz="1200" dirty="0">
                <a:solidFill>
                  <a:schemeClr val="bg1"/>
                </a:solidFill>
              </a:rPr>
              <a:t>，然后就向服务器端套接字提出连接请求。</a:t>
            </a:r>
          </a:p>
          <a:p>
            <a:r>
              <a:rPr lang="zh-CN" altLang="en-US" sz="1200" dirty="0">
                <a:solidFill>
                  <a:schemeClr val="bg1"/>
                </a:solidFill>
              </a:rPr>
              <a:t>（</a:t>
            </a:r>
            <a:r>
              <a:rPr lang="en-US" altLang="zh-CN" sz="1200" dirty="0">
                <a:solidFill>
                  <a:schemeClr val="bg1"/>
                </a:solidFill>
              </a:rPr>
              <a:t>3</a:t>
            </a:r>
            <a:r>
              <a:rPr lang="zh-CN" altLang="en-US" sz="1200" dirty="0">
                <a:solidFill>
                  <a:schemeClr val="bg1"/>
                </a:solidFill>
              </a:rPr>
              <a:t>）连接确认：是指当服务器端套接字监听到或者说接收到客户端套接字的连接请求，它就响应客户端套接字的请求，建立一个新的线程，把</a:t>
            </a:r>
            <a:r>
              <a:rPr lang="zh-CN" altLang="en-US" sz="1200" dirty="0">
                <a:solidFill>
                  <a:schemeClr val="bg1"/>
                </a:solidFill>
                <a:hlinkClick r:id="rId4"/>
              </a:rPr>
              <a:t>服务器</a:t>
            </a:r>
            <a:r>
              <a:rPr lang="zh-CN" altLang="en-US" sz="1200" dirty="0">
                <a:solidFill>
                  <a:schemeClr val="bg1"/>
                </a:solidFill>
              </a:rPr>
              <a:t>端套接字的描述发给客户端，一旦客户端确认了此描述，连接就建立好了。而服务器端</a:t>
            </a:r>
            <a:r>
              <a:rPr lang="zh-CN" altLang="en-US" sz="1200" dirty="0">
                <a:solidFill>
                  <a:schemeClr val="bg1"/>
                </a:solidFill>
                <a:hlinkClick r:id="rId3"/>
              </a:rPr>
              <a:t>套接字</a:t>
            </a:r>
            <a:r>
              <a:rPr lang="zh-CN" altLang="en-US" sz="1200" dirty="0">
                <a:solidFill>
                  <a:schemeClr val="bg1"/>
                </a:solidFill>
              </a:rPr>
              <a:t>继续处于</a:t>
            </a:r>
            <a:r>
              <a:rPr lang="zh-CN" altLang="en-US" sz="1200" dirty="0">
                <a:solidFill>
                  <a:schemeClr val="bg1"/>
                </a:solidFill>
                <a:hlinkClick r:id="rId6"/>
              </a:rPr>
              <a:t>监听状态</a:t>
            </a:r>
            <a:r>
              <a:rPr lang="zh-CN" altLang="en-US" sz="1200" dirty="0">
                <a:solidFill>
                  <a:schemeClr val="bg1"/>
                </a:solidFill>
              </a:rPr>
              <a:t>，继续接收其他客户端套接字的连接请求。</a:t>
            </a:r>
            <a:endParaRPr lang="en-US" altLang="zh-CN"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6CA64F7E-6699-40DC-9B8E-7826DF3A522E}" type="slidenum">
              <a:rPr lang="zh-CN" altLang="en-US" smtClean="0"/>
              <a:pPr/>
              <a:t>7</a:t>
            </a:fld>
            <a:endParaRPr lang="zh-CN" altLang="en-US"/>
          </a:p>
        </p:txBody>
      </p:sp>
    </p:spTree>
    <p:extLst>
      <p:ext uri="{BB962C8B-B14F-4D97-AF65-F5344CB8AC3E}">
        <p14:creationId xmlns:p14="http://schemas.microsoft.com/office/powerpoint/2010/main" val="1934922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50A58FF-F19F-4EC5-BB3F-7930B499CD32}" type="slidenum">
              <a:rPr lang="zh-CN" altLang="en-US"/>
              <a:pPr/>
              <a:t>‹#›</a:t>
            </a:fld>
            <a:endParaRPr lang="zh-CN" altLang="en-US"/>
          </a:p>
        </p:txBody>
      </p:sp>
    </p:spTree>
    <p:extLst>
      <p:ext uri="{BB962C8B-B14F-4D97-AF65-F5344CB8AC3E}">
        <p14:creationId xmlns:p14="http://schemas.microsoft.com/office/powerpoint/2010/main" val="127143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DAB1614-E5F1-4182-AFFB-7252D67AE612}" type="slidenum">
              <a:rPr lang="zh-CN" altLang="en-US"/>
              <a:pPr/>
              <a:t>‹#›</a:t>
            </a:fld>
            <a:endParaRPr lang="zh-CN" altLang="en-US"/>
          </a:p>
        </p:txBody>
      </p:sp>
    </p:spTree>
    <p:extLst>
      <p:ext uri="{BB962C8B-B14F-4D97-AF65-F5344CB8AC3E}">
        <p14:creationId xmlns:p14="http://schemas.microsoft.com/office/powerpoint/2010/main" val="297209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B24C920-8CD1-4349-A311-7B6DD21A5415}" type="slidenum">
              <a:rPr lang="zh-CN" altLang="en-US"/>
              <a:pPr/>
              <a:t>‹#›</a:t>
            </a:fld>
            <a:endParaRPr lang="zh-CN" altLang="en-US"/>
          </a:p>
        </p:txBody>
      </p:sp>
    </p:spTree>
    <p:extLst>
      <p:ext uri="{BB962C8B-B14F-4D97-AF65-F5344CB8AC3E}">
        <p14:creationId xmlns:p14="http://schemas.microsoft.com/office/powerpoint/2010/main" val="390648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F2B1DAE-BC7A-4F74-8E7F-4AA680A6976D}" type="slidenum">
              <a:rPr lang="zh-CN" altLang="en-US"/>
              <a:pPr/>
              <a:t>‹#›</a:t>
            </a:fld>
            <a:endParaRPr lang="zh-CN" altLang="en-US"/>
          </a:p>
        </p:txBody>
      </p:sp>
    </p:spTree>
    <p:extLst>
      <p:ext uri="{BB962C8B-B14F-4D97-AF65-F5344CB8AC3E}">
        <p14:creationId xmlns:p14="http://schemas.microsoft.com/office/powerpoint/2010/main" val="321772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7D31462-BCD3-4517-9A8F-04B0E88E406A}" type="slidenum">
              <a:rPr lang="zh-CN" altLang="en-US"/>
              <a:pPr/>
              <a:t>‹#›</a:t>
            </a:fld>
            <a:endParaRPr lang="zh-CN" altLang="en-US"/>
          </a:p>
        </p:txBody>
      </p:sp>
    </p:spTree>
    <p:extLst>
      <p:ext uri="{BB962C8B-B14F-4D97-AF65-F5344CB8AC3E}">
        <p14:creationId xmlns:p14="http://schemas.microsoft.com/office/powerpoint/2010/main" val="129972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A07DEC7-9C86-4BBC-9260-8ADDD94C4E7A}" type="slidenum">
              <a:rPr lang="zh-CN" altLang="en-US"/>
              <a:pPr/>
              <a:t>‹#›</a:t>
            </a:fld>
            <a:endParaRPr lang="zh-CN" altLang="en-US"/>
          </a:p>
        </p:txBody>
      </p:sp>
    </p:spTree>
    <p:extLst>
      <p:ext uri="{BB962C8B-B14F-4D97-AF65-F5344CB8AC3E}">
        <p14:creationId xmlns:p14="http://schemas.microsoft.com/office/powerpoint/2010/main" val="136523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26BFE2F6-2381-4503-B01C-94C279366A69}" type="slidenum">
              <a:rPr lang="zh-CN" altLang="en-US"/>
              <a:pPr/>
              <a:t>‹#›</a:t>
            </a:fld>
            <a:endParaRPr lang="zh-CN" altLang="en-US"/>
          </a:p>
        </p:txBody>
      </p:sp>
    </p:spTree>
    <p:extLst>
      <p:ext uri="{BB962C8B-B14F-4D97-AF65-F5344CB8AC3E}">
        <p14:creationId xmlns:p14="http://schemas.microsoft.com/office/powerpoint/2010/main" val="60605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578E0FA6-08F2-4702-B965-3271CAB82113}" type="slidenum">
              <a:rPr lang="zh-CN" altLang="en-US"/>
              <a:pPr/>
              <a:t>‹#›</a:t>
            </a:fld>
            <a:endParaRPr lang="zh-CN" altLang="en-US"/>
          </a:p>
        </p:txBody>
      </p:sp>
    </p:spTree>
    <p:extLst>
      <p:ext uri="{BB962C8B-B14F-4D97-AF65-F5344CB8AC3E}">
        <p14:creationId xmlns:p14="http://schemas.microsoft.com/office/powerpoint/2010/main" val="216232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F9ADDFC1-6849-418D-8755-D44CB36C7396}" type="slidenum">
              <a:rPr lang="zh-CN" altLang="en-US"/>
              <a:pPr/>
              <a:t>‹#›</a:t>
            </a:fld>
            <a:endParaRPr lang="zh-CN" altLang="en-US"/>
          </a:p>
        </p:txBody>
      </p:sp>
    </p:spTree>
    <p:extLst>
      <p:ext uri="{BB962C8B-B14F-4D97-AF65-F5344CB8AC3E}">
        <p14:creationId xmlns:p14="http://schemas.microsoft.com/office/powerpoint/2010/main" val="345032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B44FFDA-0280-4F22-AD4D-8D67DC2D885D}" type="slidenum">
              <a:rPr lang="zh-CN" altLang="en-US"/>
              <a:pPr/>
              <a:t>‹#›</a:t>
            </a:fld>
            <a:endParaRPr lang="zh-CN" altLang="en-US"/>
          </a:p>
        </p:txBody>
      </p:sp>
    </p:spTree>
    <p:extLst>
      <p:ext uri="{BB962C8B-B14F-4D97-AF65-F5344CB8AC3E}">
        <p14:creationId xmlns:p14="http://schemas.microsoft.com/office/powerpoint/2010/main" val="337550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5E1B46BF-7AC4-4F27-B78C-6C6A3E006F75}" type="slidenum">
              <a:rPr lang="zh-CN" altLang="en-US"/>
              <a:pPr/>
              <a:t>‹#›</a:t>
            </a:fld>
            <a:endParaRPr lang="zh-CN" altLang="en-US"/>
          </a:p>
        </p:txBody>
      </p:sp>
    </p:spTree>
    <p:extLst>
      <p:ext uri="{BB962C8B-B14F-4D97-AF65-F5344CB8AC3E}">
        <p14:creationId xmlns:p14="http://schemas.microsoft.com/office/powerpoint/2010/main" val="50271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71D25"/>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7797ACF-CC5A-4177-AE6F-45AA278E84B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Handshaking" TargetMode="External"/><Relationship Id="rId3" Type="http://schemas.openxmlformats.org/officeDocument/2006/relationships/hyperlink" Target="https://en.wikipedia.org/wiki/Full-duplex" TargetMode="External"/><Relationship Id="rId7" Type="http://schemas.openxmlformats.org/officeDocument/2006/relationships/hyperlink" Target="https://en.wikipedia.org/wiki/HTTP" TargetMode="External"/><Relationship Id="rId2" Type="http://schemas.openxmlformats.org/officeDocument/2006/relationships/hyperlink" Target="https://en.wikipedia.org/wiki/Communications_protocol" TargetMode="External"/><Relationship Id="rId1" Type="http://schemas.openxmlformats.org/officeDocument/2006/relationships/slideLayout" Target="../slideLayouts/slideLayout7.xml"/><Relationship Id="rId6" Type="http://schemas.openxmlformats.org/officeDocument/2006/relationships/hyperlink" Target="https://en.wikipedia.org/wiki/Web_server" TargetMode="External"/><Relationship Id="rId5" Type="http://schemas.openxmlformats.org/officeDocument/2006/relationships/hyperlink" Target="https://en.wikipedia.org/wiki/Web_browser" TargetMode="External"/><Relationship Id="rId4" Type="http://schemas.openxmlformats.org/officeDocument/2006/relationships/hyperlink" Target="https://en.wikipedia.org/wiki/Transmission_Control_Protocol" TargetMode="External"/><Relationship Id="rId9" Type="http://schemas.openxmlformats.org/officeDocument/2006/relationships/hyperlink" Target="https://en.wikipedia.org/wiki/HTTP/1.1_Upgrade_header"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Open_source" TargetMode="External"/><Relationship Id="rId7" Type="http://schemas.openxmlformats.org/officeDocument/2006/relationships/image" Target="../media/image6.png"/><Relationship Id="rId2" Type="http://schemas.openxmlformats.org/officeDocument/2006/relationships/hyperlink" Target="https://en.wikipedia.org/wiki/Free_software" TargetMode="External"/><Relationship Id="rId1" Type="http://schemas.openxmlformats.org/officeDocument/2006/relationships/slideLayout" Target="../slideLayouts/slideLayout7.xml"/><Relationship Id="rId6" Type="http://schemas.openxmlformats.org/officeDocument/2006/relationships/hyperlink" Target="https://en.wikipedia.org/wiki/Communications_protocol" TargetMode="External"/><Relationship Id="rId5" Type="http://schemas.openxmlformats.org/officeDocument/2006/relationships/hyperlink" Target="https://en.wikipedia.org/wiki/Computer_network" TargetMode="External"/><Relationship Id="rId4" Type="http://schemas.openxmlformats.org/officeDocument/2006/relationships/hyperlink" Target="https://en.wikipedia.org/wiki/Packet_analyz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Network_layer" TargetMode="External"/><Relationship Id="rId13" Type="http://schemas.openxmlformats.org/officeDocument/2006/relationships/hyperlink" Target="https://en.wikipedia.org/wiki/Presentation_layer" TargetMode="External"/><Relationship Id="rId3" Type="http://schemas.openxmlformats.org/officeDocument/2006/relationships/hyperlink" Target="https://en.wikipedia.org/wiki/Electrical" TargetMode="External"/><Relationship Id="rId7" Type="http://schemas.openxmlformats.org/officeDocument/2006/relationships/hyperlink" Target="https://en.wikipedia.org/wiki/Node-to-node_data_transfer" TargetMode="External"/><Relationship Id="rId12" Type="http://schemas.openxmlformats.org/officeDocument/2006/relationships/hyperlink" Target="https://en.wikipedia.org/wiki/Session_layer" TargetMode="External"/><Relationship Id="rId2" Type="http://schemas.openxmlformats.org/officeDocument/2006/relationships/hyperlink" Target="https://en.wikipedia.org/wiki/Physical_layer" TargetMode="External"/><Relationship Id="rId1" Type="http://schemas.openxmlformats.org/officeDocument/2006/relationships/slideLayout" Target="../slideLayouts/slideLayout7.xml"/><Relationship Id="rId6" Type="http://schemas.openxmlformats.org/officeDocument/2006/relationships/hyperlink" Target="https://en.wikipedia.org/wiki/Data_link_layer" TargetMode="External"/><Relationship Id="rId11" Type="http://schemas.openxmlformats.org/officeDocument/2006/relationships/hyperlink" Target="https://en.wikipedia.org/wiki/Transport_layer" TargetMode="External"/><Relationship Id="rId5" Type="http://schemas.openxmlformats.org/officeDocument/2006/relationships/image" Target="../media/image2.png"/><Relationship Id="rId10" Type="http://schemas.openxmlformats.org/officeDocument/2006/relationships/hyperlink" Target="https://en.wikipedia.org/wiki/Datagrams" TargetMode="External"/><Relationship Id="rId4" Type="http://schemas.openxmlformats.org/officeDocument/2006/relationships/hyperlink" Target="https://en.wikipedia.org/wiki/Transmission_medium" TargetMode="External"/><Relationship Id="rId9" Type="http://schemas.openxmlformats.org/officeDocument/2006/relationships/hyperlink" Target="https://en.wikipedia.org/wiki/Data" TargetMode="External"/><Relationship Id="rId14" Type="http://schemas.openxmlformats.org/officeDocument/2006/relationships/hyperlink" Target="https://en.wikipedia.org/wiki/Application_laye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 descr="C:\Users\yekun\Desktop\AugestList\res\drawable-hdpi\touxi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183" y="3051214"/>
            <a:ext cx="1030881" cy="1030881"/>
          </a:xfrm>
          <a:prstGeom prst="rect">
            <a:avLst/>
          </a:prstGeom>
          <a:noFill/>
          <a:extLst>
            <a:ext uri="{909E8E84-426E-40DD-AFC4-6F175D3DCCD1}">
              <a14:hiddenFill xmlns:a14="http://schemas.microsoft.com/office/drawing/2010/main">
                <a:solidFill>
                  <a:srgbClr val="FFFFFF"/>
                </a:solidFill>
              </a14:hiddenFill>
            </a:ext>
          </a:extLst>
        </p:spPr>
      </p:pic>
      <p:sp>
        <p:nvSpPr>
          <p:cNvPr id="3074" name="WordArt 2"/>
          <p:cNvSpPr>
            <a:spLocks noChangeArrowheads="1" noChangeShapeType="1"/>
          </p:cNvSpPr>
          <p:nvPr/>
        </p:nvSpPr>
        <p:spPr bwMode="auto">
          <a:xfrm>
            <a:off x="2784476" y="836614"/>
            <a:ext cx="1727546" cy="2174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dirty="0">
                <a:gradFill rotWithShape="1">
                  <a:gsLst>
                    <a:gs pos="0">
                      <a:srgbClr val="DDDDDD"/>
                    </a:gs>
                    <a:gs pos="100000">
                      <a:srgbClr val="171D25"/>
                    </a:gs>
                  </a:gsLst>
                  <a:lin ang="0" scaled="1"/>
                </a:gradFill>
                <a:latin typeface="Times New Roman"/>
                <a:cs typeface="Times New Roman"/>
              </a:rPr>
              <a:t>Our </a:t>
            </a:r>
            <a:r>
              <a:rPr lang="en-US" altLang="zh-CN" sz="3600" dirty="0" err="1">
                <a:gradFill rotWithShape="1">
                  <a:gsLst>
                    <a:gs pos="0">
                      <a:srgbClr val="DDDDDD"/>
                    </a:gs>
                    <a:gs pos="100000">
                      <a:srgbClr val="171D25"/>
                    </a:gs>
                  </a:gsLst>
                  <a:lin ang="0" scaled="1"/>
                </a:gradFill>
                <a:latin typeface="Times New Roman"/>
                <a:cs typeface="Times New Roman"/>
              </a:rPr>
              <a:t>AugestList</a:t>
            </a:r>
            <a:endParaRPr lang="zh-CN" altLang="en-US" sz="3600" dirty="0">
              <a:gradFill rotWithShape="1">
                <a:gsLst>
                  <a:gs pos="0">
                    <a:srgbClr val="DDDDDD"/>
                  </a:gs>
                  <a:gs pos="100000">
                    <a:srgbClr val="171D25"/>
                  </a:gs>
                </a:gsLst>
                <a:lin ang="0" scaled="1"/>
              </a:gradFill>
              <a:latin typeface="Times New Roman"/>
              <a:cs typeface="Times New Roman"/>
            </a:endParaRPr>
          </a:p>
        </p:txBody>
      </p:sp>
      <p:sp>
        <p:nvSpPr>
          <p:cNvPr id="3075" name="Oval 3"/>
          <p:cNvSpPr>
            <a:spLocks noChangeArrowheads="1"/>
          </p:cNvSpPr>
          <p:nvPr/>
        </p:nvSpPr>
        <p:spPr bwMode="auto">
          <a:xfrm>
            <a:off x="7785745" y="2274096"/>
            <a:ext cx="2725737" cy="2725737"/>
          </a:xfrm>
          <a:prstGeom prst="ellipse">
            <a:avLst/>
          </a:prstGeom>
          <a:noFill/>
          <a:ln w="254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6" name="Oval 4"/>
          <p:cNvSpPr>
            <a:spLocks noChangeArrowheads="1"/>
          </p:cNvSpPr>
          <p:nvPr/>
        </p:nvSpPr>
        <p:spPr bwMode="auto">
          <a:xfrm>
            <a:off x="7696845" y="2197896"/>
            <a:ext cx="2897187" cy="2897187"/>
          </a:xfrm>
          <a:prstGeom prst="ellipse">
            <a:avLst/>
          </a:prstGeom>
          <a:noFill/>
          <a:ln w="12700" cmpd="sng">
            <a:solidFill>
              <a:srgbClr val="1496C8"/>
            </a:solidFill>
            <a:round/>
            <a:headEnd/>
            <a:tailE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7" name="Oval 5"/>
          <p:cNvSpPr>
            <a:spLocks noChangeArrowheads="1"/>
          </p:cNvSpPr>
          <p:nvPr/>
        </p:nvSpPr>
        <p:spPr bwMode="auto">
          <a:xfrm>
            <a:off x="7584132" y="2089946"/>
            <a:ext cx="3128963" cy="3127375"/>
          </a:xfrm>
          <a:prstGeom prst="ellipse">
            <a:avLst/>
          </a:prstGeom>
          <a:noFill/>
          <a:ln w="6350" cmpd="sng">
            <a:solidFill>
              <a:srgbClr val="103E61"/>
            </a:solidFill>
            <a:prstDash val="lgDashDotDot"/>
            <a:round/>
            <a:headEnd/>
            <a:tailE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8" name="Oval 6"/>
          <p:cNvSpPr>
            <a:spLocks noChangeArrowheads="1"/>
          </p:cNvSpPr>
          <p:nvPr/>
        </p:nvSpPr>
        <p:spPr bwMode="auto">
          <a:xfrm>
            <a:off x="7933381" y="2412207"/>
            <a:ext cx="2438400" cy="2438400"/>
          </a:xfrm>
          <a:prstGeom prst="ellipse">
            <a:avLst/>
          </a:prstGeom>
          <a:noFill/>
          <a:ln w="6350" cmpd="sng">
            <a:solidFill>
              <a:srgbClr val="1496C8"/>
            </a:solidFill>
            <a:prstDash val="dash"/>
            <a:round/>
            <a:headEnd/>
            <a:tailE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79" name="Oval 7"/>
          <p:cNvSpPr>
            <a:spLocks noChangeArrowheads="1"/>
          </p:cNvSpPr>
          <p:nvPr/>
        </p:nvSpPr>
        <p:spPr bwMode="auto">
          <a:xfrm>
            <a:off x="7217419" y="1727995"/>
            <a:ext cx="3846512" cy="3848100"/>
          </a:xfrm>
          <a:prstGeom prst="ellipse">
            <a:avLst/>
          </a:prstGeom>
          <a:noFill/>
          <a:ln w="6350" cmpd="sng">
            <a:solidFill>
              <a:schemeClr val="bg2"/>
            </a:solidFill>
            <a:prstDash val="lgDash"/>
            <a:round/>
            <a:headEnd/>
            <a:tailE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13" name="正圆 87"/>
          <p:cNvSpPr>
            <a:spLocks noChangeArrowheads="1"/>
          </p:cNvSpPr>
          <p:nvPr/>
        </p:nvSpPr>
        <p:spPr bwMode="auto">
          <a:xfrm flipH="1">
            <a:off x="9565276" y="2972632"/>
            <a:ext cx="157162" cy="157162"/>
          </a:xfrm>
          <a:prstGeom prst="ellipse">
            <a:avLst/>
          </a:prstGeom>
          <a:solidFill>
            <a:srgbClr val="1496C8">
              <a:alpha val="79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3114" name="正圆 87"/>
          <p:cNvSpPr>
            <a:spLocks noChangeArrowheads="1"/>
          </p:cNvSpPr>
          <p:nvPr/>
        </p:nvSpPr>
        <p:spPr bwMode="auto">
          <a:xfrm flipH="1">
            <a:off x="9519238" y="2925007"/>
            <a:ext cx="247650" cy="246062"/>
          </a:xfrm>
          <a:prstGeom prst="ellipse">
            <a:avLst/>
          </a:prstGeom>
          <a:solidFill>
            <a:srgbClr val="1496C8">
              <a:alpha val="50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3115" name="正圆 87"/>
          <p:cNvSpPr>
            <a:spLocks noChangeArrowheads="1"/>
          </p:cNvSpPr>
          <p:nvPr/>
        </p:nvSpPr>
        <p:spPr bwMode="auto">
          <a:xfrm flipH="1">
            <a:off x="9606551" y="3010732"/>
            <a:ext cx="76200" cy="7620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en-US"/>
          </a:p>
        </p:txBody>
      </p:sp>
      <p:sp>
        <p:nvSpPr>
          <p:cNvPr id="3116" name="Text Box 44"/>
          <p:cNvSpPr txBox="1">
            <a:spLocks noChangeArrowheads="1"/>
          </p:cNvSpPr>
          <p:nvPr/>
        </p:nvSpPr>
        <p:spPr bwMode="auto">
          <a:xfrm>
            <a:off x="8255645" y="4167982"/>
            <a:ext cx="1800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dirty="0">
                <a:solidFill>
                  <a:schemeClr val="bg1"/>
                </a:solidFill>
                <a:latin typeface="Times New Roman" pitchFamily="18" charset="0"/>
              </a:rPr>
              <a:t>Networking</a:t>
            </a:r>
            <a:endParaRPr lang="en-US" dirty="0">
              <a:solidFill>
                <a:schemeClr val="bg1"/>
              </a:solidFill>
              <a:latin typeface="Times New Roman" pitchFamily="18" charset="0"/>
            </a:endParaRPr>
          </a:p>
        </p:txBody>
      </p:sp>
      <p:sp>
        <p:nvSpPr>
          <p:cNvPr id="3117" name="Line 45"/>
          <p:cNvSpPr>
            <a:spLocks noChangeShapeType="1"/>
          </p:cNvSpPr>
          <p:nvPr/>
        </p:nvSpPr>
        <p:spPr bwMode="auto">
          <a:xfrm>
            <a:off x="2711451" y="3140075"/>
            <a:ext cx="1368425" cy="0"/>
          </a:xfrm>
          <a:prstGeom prst="line">
            <a:avLst/>
          </a:prstGeom>
          <a:noFill/>
          <a:ln w="25400" cmpd="sng">
            <a:solidFill>
              <a:srgbClr val="1496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8" name="Line 46"/>
          <p:cNvSpPr>
            <a:spLocks noChangeShapeType="1"/>
          </p:cNvSpPr>
          <p:nvPr/>
        </p:nvSpPr>
        <p:spPr bwMode="auto">
          <a:xfrm>
            <a:off x="2711451" y="3292475"/>
            <a:ext cx="936625" cy="1588"/>
          </a:xfrm>
          <a:prstGeom prst="line">
            <a:avLst/>
          </a:prstGeom>
          <a:noFill/>
          <a:ln w="25400" cmpd="sng">
            <a:solidFill>
              <a:srgbClr val="1496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9" name="Line 47"/>
          <p:cNvSpPr>
            <a:spLocks noChangeShapeType="1"/>
          </p:cNvSpPr>
          <p:nvPr/>
        </p:nvSpPr>
        <p:spPr bwMode="auto">
          <a:xfrm>
            <a:off x="2713038" y="3470275"/>
            <a:ext cx="576262" cy="1588"/>
          </a:xfrm>
          <a:prstGeom prst="line">
            <a:avLst/>
          </a:prstGeom>
          <a:noFill/>
          <a:ln w="25400" cmpd="sng">
            <a:solidFill>
              <a:srgbClr val="1496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0" name="Rectangle 48"/>
          <p:cNvSpPr>
            <a:spLocks noChangeArrowheads="1"/>
          </p:cNvSpPr>
          <p:nvPr/>
        </p:nvSpPr>
        <p:spPr bwMode="auto">
          <a:xfrm>
            <a:off x="1851025" y="2565400"/>
            <a:ext cx="863600" cy="1079500"/>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21" name="Text Box 49"/>
          <p:cNvSpPr txBox="1">
            <a:spLocks noChangeArrowheads="1"/>
          </p:cNvSpPr>
          <p:nvPr/>
        </p:nvSpPr>
        <p:spPr bwMode="auto">
          <a:xfrm>
            <a:off x="408079" y="2114684"/>
            <a:ext cx="6690277" cy="187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dirty="0">
                <a:solidFill>
                  <a:schemeClr val="bg1"/>
                </a:solidFill>
              </a:rPr>
              <a:t>Check point: </a:t>
            </a:r>
          </a:p>
          <a:p>
            <a:pPr eaLnBrk="1" hangingPunct="1"/>
            <a:r>
              <a:rPr lang="en-US" altLang="zh-CN" sz="2800" dirty="0">
                <a:solidFill>
                  <a:schemeClr val="bg1"/>
                </a:solidFill>
              </a:rPr>
              <a:t>	Networking and </a:t>
            </a:r>
            <a:r>
              <a:rPr lang="en-US" altLang="zh-CN" sz="2800" dirty="0" err="1">
                <a:solidFill>
                  <a:schemeClr val="bg1"/>
                </a:solidFill>
              </a:rPr>
              <a:t>WebService</a:t>
            </a:r>
            <a:r>
              <a:rPr lang="en-US" altLang="zh-CN" sz="2800" dirty="0">
                <a:solidFill>
                  <a:schemeClr val="bg1"/>
                </a:solidFill>
              </a:rPr>
              <a:t> </a:t>
            </a:r>
          </a:p>
          <a:p>
            <a:pPr eaLnBrk="1" hangingPunct="1"/>
            <a:endParaRPr lang="en-US" sz="2800" dirty="0">
              <a:solidFill>
                <a:schemeClr val="bg1"/>
              </a:solidFill>
              <a:latin typeface="Times New Roman" pitchFamily="18" charset="0"/>
            </a:endParaRPr>
          </a:p>
          <a:p>
            <a:pPr eaLnBrk="1" hangingPunct="1"/>
            <a:endParaRPr lang="en-US" altLang="zh-CN" sz="1600" dirty="0">
              <a:solidFill>
                <a:srgbClr val="76797E"/>
              </a:solidFill>
              <a:latin typeface="Times New Roman" pitchFamily="18" charset="0"/>
            </a:endParaRPr>
          </a:p>
          <a:p>
            <a:pPr eaLnBrk="1" hangingPunct="1"/>
            <a:r>
              <a:rPr lang="en-US" altLang="zh-CN" sz="1600" dirty="0">
                <a:solidFill>
                  <a:srgbClr val="76797E"/>
                </a:solidFill>
                <a:latin typeface="Times New Roman" pitchFamily="18" charset="0"/>
              </a:rPr>
              <a:t>				</a:t>
            </a:r>
            <a:r>
              <a:rPr lang="en-US" altLang="zh-CN" sz="1600" dirty="0">
                <a:solidFill>
                  <a:schemeClr val="bg1"/>
                </a:solidFill>
                <a:latin typeface="Times New Roman" pitchFamily="18" charset="0"/>
              </a:rPr>
              <a:t>By Yekun</a:t>
            </a:r>
            <a:endParaRPr lang="en-US" sz="1600" dirty="0">
              <a:solidFill>
                <a:schemeClr val="bg1"/>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grpId="0" nodeType="withEffect">
                                  <p:stCondLst>
                                    <p:cond delay="0"/>
                                  </p:stCondLst>
                                  <p:childTnLst>
                                    <p:animRot by="21600000">
                                      <p:cBhvr>
                                        <p:cTn id="6" dur="8000" fill="hold"/>
                                        <p:tgtEl>
                                          <p:spTgt spid="3079"/>
                                        </p:tgtEl>
                                        <p:attrNameLst>
                                          <p:attrName>r</p:attrName>
                                        </p:attrNameLst>
                                      </p:cBhvr>
                                    </p:animRot>
                                  </p:childTnLst>
                                </p:cTn>
                              </p:par>
                              <p:par>
                                <p:cTn id="7" presetID="8" presetClass="emph" presetSubtype="0" repeatCount="indefinite" fill="hold" grpId="0" nodeType="withEffect">
                                  <p:stCondLst>
                                    <p:cond delay="0"/>
                                  </p:stCondLst>
                                  <p:childTnLst>
                                    <p:animRot by="-21599581">
                                      <p:cBhvr>
                                        <p:cTn id="8" dur="8000" fill="hold"/>
                                        <p:tgtEl>
                                          <p:spTgt spid="3078"/>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8000" fill="hold"/>
                                        <p:tgtEl>
                                          <p:spTgt spid="3077"/>
                                        </p:tgtEl>
                                        <p:attrNameLst>
                                          <p:attrName>r</p:attrName>
                                        </p:attrNameLst>
                                      </p:cBhvr>
                                    </p:animRot>
                                  </p:childTnLst>
                                </p:cTn>
                              </p:par>
                              <p:par>
                                <p:cTn id="11" presetID="26" presetClass="emph" presetSubtype="0" repeatCount="indefinite" fill="hold" grpId="0" nodeType="withEffect">
                                  <p:stCondLst>
                                    <p:cond delay="0"/>
                                  </p:stCondLst>
                                  <p:childTnLst>
                                    <p:animEffect transition="out" filter="fade">
                                      <p:cBhvr>
                                        <p:cTn id="12" dur="2000"/>
                                        <p:tgtEl>
                                          <p:spTgt spid="3115"/>
                                        </p:tgtEl>
                                      </p:cBhvr>
                                    </p:animEffect>
                                    <p:animScale>
                                      <p:cBhvr>
                                        <p:cTn id="13" dur="1000" autoRev="1" fill="hold"/>
                                        <p:tgtEl>
                                          <p:spTgt spid="3115"/>
                                        </p:tgtEl>
                                      </p:cBhvr>
                                      <p:by x="105000" y="105000"/>
                                    </p:animScale>
                                  </p:childTnLst>
                                </p:cTn>
                              </p:par>
                              <p:par>
                                <p:cTn id="14" presetID="26" presetClass="emph" presetSubtype="0" repeatCount="indefinite" fill="hold" grpId="0" nodeType="withEffect">
                                  <p:stCondLst>
                                    <p:cond delay="300"/>
                                  </p:stCondLst>
                                  <p:endCondLst>
                                    <p:cond evt="onNext" delay="0">
                                      <p:tgtEl>
                                        <p:sldTgt/>
                                      </p:tgtEl>
                                    </p:cond>
                                  </p:endCondLst>
                                  <p:childTnLst>
                                    <p:animEffect transition="out" filter="fade">
                                      <p:cBhvr>
                                        <p:cTn id="15" dur="2000"/>
                                        <p:tgtEl>
                                          <p:spTgt spid="3113"/>
                                        </p:tgtEl>
                                      </p:cBhvr>
                                    </p:animEffect>
                                    <p:animScale>
                                      <p:cBhvr>
                                        <p:cTn id="16" dur="1000" autoRev="1" fill="hold"/>
                                        <p:tgtEl>
                                          <p:spTgt spid="3113"/>
                                        </p:tgtEl>
                                      </p:cBhvr>
                                      <p:by x="105000" y="105000"/>
                                    </p:animScale>
                                  </p:childTnLst>
                                </p:cTn>
                              </p:par>
                              <p:par>
                                <p:cTn id="17" presetID="26" presetClass="emph" presetSubtype="0" repeatCount="indefinite" fill="hold" grpId="0" nodeType="withEffect">
                                  <p:stCondLst>
                                    <p:cond delay="600"/>
                                  </p:stCondLst>
                                  <p:childTnLst>
                                    <p:animEffect transition="out" filter="fade">
                                      <p:cBhvr>
                                        <p:cTn id="18" dur="2000"/>
                                        <p:tgtEl>
                                          <p:spTgt spid="3114"/>
                                        </p:tgtEl>
                                      </p:cBhvr>
                                    </p:animEffect>
                                    <p:animScale>
                                      <p:cBhvr>
                                        <p:cTn id="19" dur="1000" autoRev="1" fill="hold"/>
                                        <p:tgtEl>
                                          <p:spTgt spid="3114"/>
                                        </p:tgtEl>
                                      </p:cBhvr>
                                      <p:by x="105000" y="105000"/>
                                    </p:animScale>
                                  </p:childTnLst>
                                </p:cTn>
                              </p:par>
                              <p:par>
                                <p:cTn id="20" presetID="6" presetClass="emph" presetSubtype="0" repeatCount="indefinite" fill="hold" grpId="0" nodeType="withEffect">
                                  <p:stCondLst>
                                    <p:cond delay="0"/>
                                  </p:stCondLst>
                                  <p:childTnLst>
                                    <p:animScale>
                                      <p:cBhvr>
                                        <p:cTn id="21" dur="2000" fill="hold"/>
                                        <p:tgtEl>
                                          <p:spTgt spid="3117"/>
                                        </p:tgtEl>
                                      </p:cBhvr>
                                      <p:by x="150000" y="150000"/>
                                    </p:animScale>
                                  </p:childTnLst>
                                </p:cTn>
                              </p:par>
                              <p:par>
                                <p:cTn id="22" presetID="6" presetClass="emph" presetSubtype="0" repeatCount="indefinite" fill="hold" grpId="0" nodeType="withEffect">
                                  <p:stCondLst>
                                    <p:cond delay="800"/>
                                  </p:stCondLst>
                                  <p:childTnLst>
                                    <p:animScale>
                                      <p:cBhvr>
                                        <p:cTn id="23" dur="2000" fill="hold"/>
                                        <p:tgtEl>
                                          <p:spTgt spid="3118"/>
                                        </p:tgtEl>
                                      </p:cBhvr>
                                      <p:by x="150000" y="150000"/>
                                    </p:animScale>
                                  </p:childTnLst>
                                </p:cTn>
                              </p:par>
                              <p:par>
                                <p:cTn id="24" presetID="6" presetClass="emph" presetSubtype="0" repeatCount="indefinite" fill="hold" grpId="0" nodeType="withEffect">
                                  <p:stCondLst>
                                    <p:cond delay="1200"/>
                                  </p:stCondLst>
                                  <p:childTnLst>
                                    <p:animScale>
                                      <p:cBhvr>
                                        <p:cTn id="25" dur="2000" fill="hold"/>
                                        <p:tgtEl>
                                          <p:spTgt spid="31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autoUpdateAnimBg="0"/>
      <p:bldP spid="3078" grpId="0" animBg="1" autoUpdateAnimBg="0"/>
      <p:bldP spid="3079" grpId="0" animBg="1" autoUpdateAnimBg="0"/>
      <p:bldP spid="3113" grpId="0" bldLvl="0" animBg="1" autoUpdateAnimBg="0"/>
      <p:bldP spid="3114" grpId="0" bldLvl="0" animBg="1" autoUpdateAnimBg="0"/>
      <p:bldP spid="3115" grpId="0" bldLvl="0" animBg="1" autoUpdateAnimBg="0"/>
      <p:bldP spid="3117" grpId="0" animBg="1"/>
      <p:bldP spid="3118" grpId="0" animBg="1"/>
      <p:bldP spid="31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rot="-1860000">
            <a:off x="2730501" y="3144839"/>
            <a:ext cx="1700213" cy="320675"/>
            <a:chOff x="0" y="0"/>
            <a:chExt cx="3627" cy="658"/>
          </a:xfrm>
        </p:grpSpPr>
        <p:sp>
          <p:nvSpPr>
            <p:cNvPr id="6153" name="任意多边形 197"/>
            <p:cNvSpPr>
              <a:spLocks/>
            </p:cNvSpPr>
            <p:nvPr/>
          </p:nvSpPr>
          <p:spPr bwMode="auto">
            <a:xfrm rot="10800000">
              <a:off x="0" y="83"/>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任意多边形 197"/>
            <p:cNvSpPr>
              <a:spLocks/>
            </p:cNvSpPr>
            <p:nvPr/>
          </p:nvSpPr>
          <p:spPr bwMode="auto">
            <a:xfrm>
              <a:off x="2721" y="92"/>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Rectangle 11"/>
            <p:cNvSpPr>
              <a:spLocks noChangeArrowheads="1"/>
            </p:cNvSpPr>
            <p:nvPr/>
          </p:nvSpPr>
          <p:spPr bwMode="auto">
            <a:xfrm>
              <a:off x="681" y="0"/>
              <a:ext cx="2268" cy="56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1496C8"/>
                  </a:solidFill>
                </a:rPr>
                <a:t>add your text</a:t>
              </a:r>
            </a:p>
          </p:txBody>
        </p:sp>
        <p:sp>
          <p:nvSpPr>
            <p:cNvPr id="6156" name="任意多边形 204"/>
            <p:cNvSpPr>
              <a:spLocks/>
            </p:cNvSpPr>
            <p:nvPr/>
          </p:nvSpPr>
          <p:spPr bwMode="auto">
            <a:xfrm>
              <a:off x="2738" y="568"/>
              <a:ext cx="217" cy="86"/>
            </a:xfrm>
            <a:custGeom>
              <a:avLst/>
              <a:gdLst>
                <a:gd name="T0" fmla="*/ 21600 w 21600"/>
                <a:gd name="T1" fmla="*/ 1004 h 21600"/>
                <a:gd name="T2" fmla="*/ 0 w 21600"/>
                <a:gd name="T3" fmla="*/ 21600 h 21600"/>
                <a:gd name="T4" fmla="*/ 0 w 21600"/>
                <a:gd name="T5" fmla="*/ 0 h 21600"/>
                <a:gd name="T6" fmla="*/ 21600 w 21600"/>
                <a:gd name="T7" fmla="*/ 1004 h 21600"/>
              </a:gdLst>
              <a:ahLst/>
              <a:cxnLst>
                <a:cxn ang="0">
                  <a:pos x="T0" y="T1"/>
                </a:cxn>
                <a:cxn ang="0">
                  <a:pos x="T2" y="T3"/>
                </a:cxn>
                <a:cxn ang="0">
                  <a:pos x="T4" y="T5"/>
                </a:cxn>
                <a:cxn ang="0">
                  <a:pos x="T6" y="T7"/>
                </a:cxn>
              </a:cxnLst>
              <a:rect l="0" t="0" r="r" b="b"/>
              <a:pathLst>
                <a:path w="21600" h="21600">
                  <a:moveTo>
                    <a:pt x="21600" y="1004"/>
                  </a:moveTo>
                  <a:lnTo>
                    <a:pt x="0" y="21600"/>
                  </a:lnTo>
                  <a:lnTo>
                    <a:pt x="0" y="0"/>
                  </a:lnTo>
                  <a:lnTo>
                    <a:pt x="21600" y="1004"/>
                  </a:lnTo>
                  <a:close/>
                </a:path>
              </a:pathLst>
            </a:custGeom>
            <a:solidFill>
              <a:srgbClr val="4A566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任意多边形 208"/>
            <p:cNvSpPr>
              <a:spLocks/>
            </p:cNvSpPr>
            <p:nvPr/>
          </p:nvSpPr>
          <p:spPr bwMode="auto">
            <a:xfrm>
              <a:off x="684" y="570"/>
              <a:ext cx="225" cy="75"/>
            </a:xfrm>
            <a:custGeom>
              <a:avLst/>
              <a:gdLst>
                <a:gd name="T0" fmla="*/ 0 w 21600"/>
                <a:gd name="T1" fmla="*/ 0 h 21600"/>
                <a:gd name="T2" fmla="*/ 21600 w 21600"/>
                <a:gd name="T3" fmla="*/ 21600 h 21600"/>
                <a:gd name="T4" fmla="*/ 21600 w 21600"/>
                <a:gd name="T5" fmla="*/ 0 h 21600"/>
                <a:gd name="T6" fmla="*/ 0 w 21600"/>
                <a:gd name="T7" fmla="*/ 0 h 21600"/>
              </a:gdLst>
              <a:ahLst/>
              <a:cxnLst>
                <a:cxn ang="0">
                  <a:pos x="T0" y="T1"/>
                </a:cxn>
                <a:cxn ang="0">
                  <a:pos x="T2" y="T3"/>
                </a:cxn>
                <a:cxn ang="0">
                  <a:pos x="T4" y="T5"/>
                </a:cxn>
                <a:cxn ang="0">
                  <a:pos x="T6" y="T7"/>
                </a:cxn>
              </a:cxnLst>
              <a:rect l="0" t="0" r="r" b="b"/>
              <a:pathLst>
                <a:path w="21600" h="21600">
                  <a:moveTo>
                    <a:pt x="0" y="0"/>
                  </a:moveTo>
                  <a:lnTo>
                    <a:pt x="21600" y="21600"/>
                  </a:lnTo>
                  <a:lnTo>
                    <a:pt x="21600" y="0"/>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67" name="Group 23"/>
          <p:cNvGrpSpPr>
            <a:grpSpLocks/>
          </p:cNvGrpSpPr>
          <p:nvPr/>
        </p:nvGrpSpPr>
        <p:grpSpPr bwMode="auto">
          <a:xfrm>
            <a:off x="3290888" y="3189289"/>
            <a:ext cx="2734310" cy="2522537"/>
            <a:chOff x="0" y="0"/>
            <a:chExt cx="4305" cy="3972"/>
          </a:xfrm>
        </p:grpSpPr>
        <p:sp>
          <p:nvSpPr>
            <p:cNvPr id="6168" name="Rectangle 24"/>
            <p:cNvSpPr>
              <a:spLocks noChangeArrowheads="1"/>
            </p:cNvSpPr>
            <p:nvPr/>
          </p:nvSpPr>
          <p:spPr bwMode="auto">
            <a:xfrm>
              <a:off x="0" y="0"/>
              <a:ext cx="4305" cy="3972"/>
            </a:xfrm>
            <a:prstGeom prst="rect">
              <a:avLst/>
            </a:prstGeom>
            <a:solidFill>
              <a:srgbClr val="4A566C">
                <a:alpha val="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9" name="Text Box 25"/>
            <p:cNvSpPr txBox="1">
              <a:spLocks noChangeArrowheads="1"/>
            </p:cNvSpPr>
            <p:nvPr/>
          </p:nvSpPr>
          <p:spPr bwMode="auto">
            <a:xfrm>
              <a:off x="555" y="1077"/>
              <a:ext cx="3077" cy="1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solidFill>
                    <a:schemeClr val="bg1"/>
                  </a:solidFill>
                  <a:latin typeface="Times New Roman" pitchFamily="18" charset="0"/>
                </a:rPr>
                <a:t>为什么我的实现用到了后台任务</a:t>
              </a:r>
              <a:endParaRPr lang="en-US" dirty="0">
                <a:solidFill>
                  <a:schemeClr val="bg1"/>
                </a:solidFill>
                <a:latin typeface="Times New Roman" pitchFamily="18" charset="0"/>
              </a:endParaRPr>
            </a:p>
          </p:txBody>
        </p:sp>
      </p:grpSp>
      <p:sp>
        <p:nvSpPr>
          <p:cNvPr id="6173" name="Text Box 29"/>
          <p:cNvSpPr txBox="1">
            <a:spLocks noChangeArrowheads="1"/>
          </p:cNvSpPr>
          <p:nvPr/>
        </p:nvSpPr>
        <p:spPr bwMode="auto">
          <a:xfrm>
            <a:off x="2784476" y="693739"/>
            <a:ext cx="201554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err="1">
                <a:solidFill>
                  <a:schemeClr val="bg1"/>
                </a:solidFill>
                <a:latin typeface="Times New Roman" pitchFamily="18" charset="0"/>
              </a:rPr>
              <a:t>BackgroundTask</a:t>
            </a:r>
            <a:endParaRPr lang="en-US" sz="2000" dirty="0">
              <a:solidFill>
                <a:schemeClr val="bg1"/>
              </a:solidFill>
              <a:latin typeface="Times New Roman" pitchFamily="18" charset="0"/>
            </a:endParaRPr>
          </a:p>
        </p:txBody>
      </p:sp>
      <p:sp>
        <p:nvSpPr>
          <p:cNvPr id="6174" name="Line 30"/>
          <p:cNvSpPr>
            <a:spLocks noChangeShapeType="1"/>
          </p:cNvSpPr>
          <p:nvPr/>
        </p:nvSpPr>
        <p:spPr bwMode="auto">
          <a:xfrm>
            <a:off x="1992314"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2136776"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1849438"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8539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000000 0.000000 L 0.000000 0.077130 " pathEditMode="relative" rAng="0" ptsTypes="">
                                      <p:cBhvr>
                                        <p:cTn id="6" dur="2000" fill="hold"/>
                                        <p:tgtEl>
                                          <p:spTgt spid="6175"/>
                                        </p:tgtEl>
                                        <p:attrNameLst>
                                          <p:attrName>ppt_x,ppt_y</p:attrName>
                                        </p:attrNameLst>
                                      </p:cBhvr>
                                      <p:rCtr x="0" y="4900"/>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5" presetClass="entr" presetSubtype="0"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fade">
                                      <p:cBhvr>
                                        <p:cTn id="14" dur="500"/>
                                        <p:tgtEl>
                                          <p:spTgt spid="6152"/>
                                        </p:tgtEl>
                                      </p:cBhvr>
                                    </p:animEffect>
                                    <p:anim calcmode="lin" valueType="num">
                                      <p:cBhvr>
                                        <p:cTn id="15" dur="500" fill="hold"/>
                                        <p:tgtEl>
                                          <p:spTgt spid="6152"/>
                                        </p:tgtEl>
                                        <p:attrNameLst>
                                          <p:attrName>style.rotation</p:attrName>
                                        </p:attrNameLst>
                                      </p:cBhvr>
                                      <p:tavLst>
                                        <p:tav tm="0">
                                          <p:val>
                                            <p:fltVal val="720"/>
                                          </p:val>
                                        </p:tav>
                                        <p:tav tm="100000">
                                          <p:val>
                                            <p:fltVal val="0"/>
                                          </p:val>
                                        </p:tav>
                                      </p:tavLst>
                                    </p:anim>
                                    <p:anim calcmode="lin" valueType="num">
                                      <p:cBhvr>
                                        <p:cTn id="16" dur="500" fill="hold"/>
                                        <p:tgtEl>
                                          <p:spTgt spid="6152"/>
                                        </p:tgtEl>
                                        <p:attrNameLst>
                                          <p:attrName>ppt_h</p:attrName>
                                        </p:attrNameLst>
                                      </p:cBhvr>
                                      <p:tavLst>
                                        <p:tav tm="0">
                                          <p:val>
                                            <p:fltVal val="0"/>
                                          </p:val>
                                        </p:tav>
                                        <p:tav tm="100000">
                                          <p:val>
                                            <p:strVal val="#ppt_h"/>
                                          </p:val>
                                        </p:tav>
                                      </p:tavLst>
                                    </p:anim>
                                    <p:anim calcmode="lin" valueType="num">
                                      <p:cBhvr>
                                        <p:cTn id="17" dur="500" fill="hold"/>
                                        <p:tgtEl>
                                          <p:spTgt spid="6152"/>
                                        </p:tgtEl>
                                        <p:attrNameLst>
                                          <p:attrName>ppt_w</p:attrName>
                                        </p:attrNameLst>
                                      </p:cBhvr>
                                      <p:tavLst>
                                        <p:tav tm="0">
                                          <p:val>
                                            <p:fltVal val="0"/>
                                          </p:val>
                                        </p:tav>
                                        <p:tav tm="100000">
                                          <p:val>
                                            <p:strVal val="#ppt_w"/>
                                          </p:val>
                                        </p:tav>
                                      </p:tavLst>
                                    </p:anim>
                                  </p:childTnLst>
                                </p:cTn>
                              </p:par>
                              <p:par>
                                <p:cTn id="18" presetID="53" presetClass="entr" presetSubtype="0" fill="hold" nodeType="withEffect">
                                  <p:stCondLst>
                                    <p:cond delay="0"/>
                                  </p:stCondLst>
                                  <p:childTnLst>
                                    <p:set>
                                      <p:cBhvr>
                                        <p:cTn id="19" dur="1" fill="hold">
                                          <p:stCondLst>
                                            <p:cond delay="0"/>
                                          </p:stCondLst>
                                        </p:cTn>
                                        <p:tgtEl>
                                          <p:spTgt spid="6167"/>
                                        </p:tgtEl>
                                        <p:attrNameLst>
                                          <p:attrName>style.visibility</p:attrName>
                                        </p:attrNameLst>
                                      </p:cBhvr>
                                      <p:to>
                                        <p:strVal val="visible"/>
                                      </p:to>
                                    </p:set>
                                    <p:anim calcmode="lin" valueType="num">
                                      <p:cBhvr>
                                        <p:cTn id="20" dur="500" fill="hold"/>
                                        <p:tgtEl>
                                          <p:spTgt spid="6167"/>
                                        </p:tgtEl>
                                        <p:attrNameLst>
                                          <p:attrName>ppt_w</p:attrName>
                                        </p:attrNameLst>
                                      </p:cBhvr>
                                      <p:tavLst>
                                        <p:tav tm="0">
                                          <p:val>
                                            <p:fltVal val="0"/>
                                          </p:val>
                                        </p:tav>
                                        <p:tav tm="100000">
                                          <p:val>
                                            <p:strVal val="#ppt_w"/>
                                          </p:val>
                                        </p:tav>
                                      </p:tavLst>
                                    </p:anim>
                                    <p:anim calcmode="lin" valueType="num">
                                      <p:cBhvr>
                                        <p:cTn id="21" dur="500" fill="hold"/>
                                        <p:tgtEl>
                                          <p:spTgt spid="6167"/>
                                        </p:tgtEl>
                                        <p:attrNameLst>
                                          <p:attrName>ppt_h</p:attrName>
                                        </p:attrNameLst>
                                      </p:cBhvr>
                                      <p:tavLst>
                                        <p:tav tm="0">
                                          <p:val>
                                            <p:fltVal val="0"/>
                                          </p:val>
                                        </p:tav>
                                        <p:tav tm="100000">
                                          <p:val>
                                            <p:strVal val="#ppt_h"/>
                                          </p:val>
                                        </p:tav>
                                      </p:tavLst>
                                    </p:anim>
                                    <p:animEffect transition="in" filter="fade">
                                      <p:cBhvr>
                                        <p:cTn id="22"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rot="-1860000">
            <a:off x="137340" y="1926235"/>
            <a:ext cx="1700213" cy="320675"/>
            <a:chOff x="0" y="0"/>
            <a:chExt cx="3627" cy="658"/>
          </a:xfrm>
        </p:grpSpPr>
        <p:sp>
          <p:nvSpPr>
            <p:cNvPr id="6153" name="任意多边形 197"/>
            <p:cNvSpPr>
              <a:spLocks/>
            </p:cNvSpPr>
            <p:nvPr/>
          </p:nvSpPr>
          <p:spPr bwMode="auto">
            <a:xfrm rot="10800000">
              <a:off x="0" y="83"/>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任意多边形 197"/>
            <p:cNvSpPr>
              <a:spLocks/>
            </p:cNvSpPr>
            <p:nvPr/>
          </p:nvSpPr>
          <p:spPr bwMode="auto">
            <a:xfrm>
              <a:off x="2721" y="92"/>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Rectangle 11"/>
            <p:cNvSpPr>
              <a:spLocks noChangeArrowheads="1"/>
            </p:cNvSpPr>
            <p:nvPr/>
          </p:nvSpPr>
          <p:spPr bwMode="auto">
            <a:xfrm>
              <a:off x="681" y="0"/>
              <a:ext cx="2268" cy="56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1496C8"/>
                  </a:solidFill>
                </a:rPr>
                <a:t>add your text</a:t>
              </a:r>
            </a:p>
          </p:txBody>
        </p:sp>
        <p:sp>
          <p:nvSpPr>
            <p:cNvPr id="6156" name="任意多边形 204"/>
            <p:cNvSpPr>
              <a:spLocks/>
            </p:cNvSpPr>
            <p:nvPr/>
          </p:nvSpPr>
          <p:spPr bwMode="auto">
            <a:xfrm>
              <a:off x="2738" y="568"/>
              <a:ext cx="217" cy="86"/>
            </a:xfrm>
            <a:custGeom>
              <a:avLst/>
              <a:gdLst>
                <a:gd name="T0" fmla="*/ 21600 w 21600"/>
                <a:gd name="T1" fmla="*/ 1004 h 21600"/>
                <a:gd name="T2" fmla="*/ 0 w 21600"/>
                <a:gd name="T3" fmla="*/ 21600 h 21600"/>
                <a:gd name="T4" fmla="*/ 0 w 21600"/>
                <a:gd name="T5" fmla="*/ 0 h 21600"/>
                <a:gd name="T6" fmla="*/ 21600 w 21600"/>
                <a:gd name="T7" fmla="*/ 1004 h 21600"/>
              </a:gdLst>
              <a:ahLst/>
              <a:cxnLst>
                <a:cxn ang="0">
                  <a:pos x="T0" y="T1"/>
                </a:cxn>
                <a:cxn ang="0">
                  <a:pos x="T2" y="T3"/>
                </a:cxn>
                <a:cxn ang="0">
                  <a:pos x="T4" y="T5"/>
                </a:cxn>
                <a:cxn ang="0">
                  <a:pos x="T6" y="T7"/>
                </a:cxn>
              </a:cxnLst>
              <a:rect l="0" t="0" r="r" b="b"/>
              <a:pathLst>
                <a:path w="21600" h="21600">
                  <a:moveTo>
                    <a:pt x="21600" y="1004"/>
                  </a:moveTo>
                  <a:lnTo>
                    <a:pt x="0" y="21600"/>
                  </a:lnTo>
                  <a:lnTo>
                    <a:pt x="0" y="0"/>
                  </a:lnTo>
                  <a:lnTo>
                    <a:pt x="21600" y="1004"/>
                  </a:lnTo>
                  <a:close/>
                </a:path>
              </a:pathLst>
            </a:custGeom>
            <a:solidFill>
              <a:srgbClr val="4A566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任意多边形 208"/>
            <p:cNvSpPr>
              <a:spLocks/>
            </p:cNvSpPr>
            <p:nvPr/>
          </p:nvSpPr>
          <p:spPr bwMode="auto">
            <a:xfrm>
              <a:off x="684" y="570"/>
              <a:ext cx="225" cy="75"/>
            </a:xfrm>
            <a:custGeom>
              <a:avLst/>
              <a:gdLst>
                <a:gd name="T0" fmla="*/ 0 w 21600"/>
                <a:gd name="T1" fmla="*/ 0 h 21600"/>
                <a:gd name="T2" fmla="*/ 21600 w 21600"/>
                <a:gd name="T3" fmla="*/ 21600 h 21600"/>
                <a:gd name="T4" fmla="*/ 21600 w 21600"/>
                <a:gd name="T5" fmla="*/ 0 h 21600"/>
                <a:gd name="T6" fmla="*/ 0 w 21600"/>
                <a:gd name="T7" fmla="*/ 0 h 21600"/>
              </a:gdLst>
              <a:ahLst/>
              <a:cxnLst>
                <a:cxn ang="0">
                  <a:pos x="T0" y="T1"/>
                </a:cxn>
                <a:cxn ang="0">
                  <a:pos x="T2" y="T3"/>
                </a:cxn>
                <a:cxn ang="0">
                  <a:pos x="T4" y="T5"/>
                </a:cxn>
                <a:cxn ang="0">
                  <a:pos x="T6" y="T7"/>
                </a:cxn>
              </a:cxnLst>
              <a:rect l="0" t="0" r="r" b="b"/>
              <a:pathLst>
                <a:path w="21600" h="21600">
                  <a:moveTo>
                    <a:pt x="0" y="0"/>
                  </a:moveTo>
                  <a:lnTo>
                    <a:pt x="21600" y="21600"/>
                  </a:lnTo>
                  <a:lnTo>
                    <a:pt x="21600" y="0"/>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67" name="Group 23"/>
          <p:cNvGrpSpPr>
            <a:grpSpLocks/>
          </p:cNvGrpSpPr>
          <p:nvPr/>
        </p:nvGrpSpPr>
        <p:grpSpPr bwMode="auto">
          <a:xfrm>
            <a:off x="697727" y="1970684"/>
            <a:ext cx="10726028" cy="4410046"/>
            <a:chOff x="0" y="0"/>
            <a:chExt cx="8019" cy="6080"/>
          </a:xfrm>
        </p:grpSpPr>
        <p:sp>
          <p:nvSpPr>
            <p:cNvPr id="6168" name="Rectangle 24"/>
            <p:cNvSpPr>
              <a:spLocks noChangeArrowheads="1"/>
            </p:cNvSpPr>
            <p:nvPr/>
          </p:nvSpPr>
          <p:spPr bwMode="auto">
            <a:xfrm>
              <a:off x="0" y="0"/>
              <a:ext cx="8019" cy="6080"/>
            </a:xfrm>
            <a:prstGeom prst="rect">
              <a:avLst/>
            </a:prstGeom>
            <a:solidFill>
              <a:srgbClr val="4A566C">
                <a:alpha val="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9" name="Text Box 25"/>
            <p:cNvSpPr txBox="1">
              <a:spLocks noChangeArrowheads="1"/>
            </p:cNvSpPr>
            <p:nvPr/>
          </p:nvSpPr>
          <p:spPr bwMode="auto">
            <a:xfrm>
              <a:off x="322" y="1077"/>
              <a:ext cx="7374" cy="3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b="1" dirty="0" err="1">
                  <a:solidFill>
                    <a:schemeClr val="bg1"/>
                  </a:solidFill>
                </a:rPr>
                <a:t>WebSocket</a:t>
              </a:r>
              <a:r>
                <a:rPr lang="en-US" dirty="0">
                  <a:solidFill>
                    <a:schemeClr val="bg1"/>
                  </a:solidFill>
                </a:rPr>
                <a:t> is a computer </a:t>
              </a:r>
              <a:r>
                <a:rPr lang="en-US" dirty="0">
                  <a:solidFill>
                    <a:schemeClr val="bg1"/>
                  </a:solidFill>
                  <a:hlinkClick r:id="rId2" tooltip="Communications protocol"/>
                </a:rPr>
                <a:t>communications protocol</a:t>
              </a:r>
              <a:r>
                <a:rPr lang="en-US" dirty="0">
                  <a:solidFill>
                    <a:schemeClr val="bg1"/>
                  </a:solidFill>
                </a:rPr>
                <a:t>, providing </a:t>
              </a:r>
              <a:r>
                <a:rPr lang="en-US" dirty="0">
                  <a:solidFill>
                    <a:schemeClr val="bg1"/>
                  </a:solidFill>
                  <a:hlinkClick r:id="rId3" tooltip="Full-duplex"/>
                </a:rPr>
                <a:t>full-duplex</a:t>
              </a:r>
              <a:r>
                <a:rPr lang="en-US" dirty="0">
                  <a:solidFill>
                    <a:schemeClr val="bg1"/>
                  </a:solidFill>
                </a:rPr>
                <a:t> communication channels over a single </a:t>
              </a:r>
              <a:r>
                <a:rPr lang="en-US" dirty="0">
                  <a:solidFill>
                    <a:schemeClr val="bg1"/>
                  </a:solidFill>
                  <a:hlinkClick r:id="rId4" tooltip="Transmission Control Protocol"/>
                </a:rPr>
                <a:t>TCP</a:t>
              </a:r>
              <a:r>
                <a:rPr lang="en-US" dirty="0">
                  <a:solidFill>
                    <a:schemeClr val="bg1"/>
                  </a:solidFill>
                </a:rPr>
                <a:t> connection. </a:t>
              </a:r>
            </a:p>
            <a:p>
              <a:pPr eaLnBrk="1" hangingPunct="1"/>
              <a:endParaRPr lang="en-US" dirty="0">
                <a:solidFill>
                  <a:schemeClr val="bg1"/>
                </a:solidFill>
                <a:latin typeface="Times New Roman" pitchFamily="18" charset="0"/>
              </a:endParaRPr>
            </a:p>
            <a:p>
              <a:pPr eaLnBrk="1" hangingPunct="1"/>
              <a:r>
                <a:rPr lang="en-US" dirty="0" err="1">
                  <a:solidFill>
                    <a:schemeClr val="bg1"/>
                  </a:solidFill>
                </a:rPr>
                <a:t>WebSocket</a:t>
              </a:r>
              <a:r>
                <a:rPr lang="en-US" dirty="0">
                  <a:solidFill>
                    <a:schemeClr val="bg1"/>
                  </a:solidFill>
                </a:rPr>
                <a:t> is designed to be implemented in </a:t>
              </a:r>
              <a:r>
                <a:rPr lang="en-US" dirty="0">
                  <a:solidFill>
                    <a:schemeClr val="bg1"/>
                  </a:solidFill>
                  <a:hlinkClick r:id="rId5" tooltip="Web browser"/>
                </a:rPr>
                <a:t>web browsers</a:t>
              </a:r>
              <a:r>
                <a:rPr lang="en-US" dirty="0">
                  <a:solidFill>
                    <a:schemeClr val="bg1"/>
                  </a:solidFill>
                </a:rPr>
                <a:t> and </a:t>
              </a:r>
              <a:r>
                <a:rPr lang="en-US" dirty="0">
                  <a:solidFill>
                    <a:schemeClr val="bg1"/>
                  </a:solidFill>
                  <a:hlinkClick r:id="rId6" tooltip="Web server"/>
                </a:rPr>
                <a:t>web servers</a:t>
              </a:r>
              <a:r>
                <a:rPr lang="en-US" dirty="0">
                  <a:solidFill>
                    <a:schemeClr val="bg1"/>
                  </a:solidFill>
                </a:rPr>
                <a:t>, but it can be used by any client or server application. The </a:t>
              </a:r>
              <a:r>
                <a:rPr lang="en-US" dirty="0" err="1">
                  <a:solidFill>
                    <a:schemeClr val="bg1"/>
                  </a:solidFill>
                </a:rPr>
                <a:t>WebSocket</a:t>
              </a:r>
              <a:r>
                <a:rPr lang="en-US" dirty="0">
                  <a:solidFill>
                    <a:schemeClr val="bg1"/>
                  </a:solidFill>
                </a:rPr>
                <a:t> Protocol is an independent TCP-based protocol. Its only relationship to </a:t>
              </a:r>
              <a:r>
                <a:rPr lang="en-US" dirty="0">
                  <a:solidFill>
                    <a:schemeClr val="bg1"/>
                  </a:solidFill>
                  <a:hlinkClick r:id="rId7" tooltip="HTTP"/>
                </a:rPr>
                <a:t>HTTP</a:t>
              </a:r>
              <a:r>
                <a:rPr lang="en-US" dirty="0">
                  <a:solidFill>
                    <a:schemeClr val="bg1"/>
                  </a:solidFill>
                </a:rPr>
                <a:t> is that its </a:t>
              </a:r>
              <a:r>
                <a:rPr lang="en-US" dirty="0">
                  <a:solidFill>
                    <a:schemeClr val="bg1"/>
                  </a:solidFill>
                  <a:hlinkClick r:id="rId8" tooltip="Handshaking"/>
                </a:rPr>
                <a:t>handshake</a:t>
              </a:r>
              <a:r>
                <a:rPr lang="en-US" dirty="0">
                  <a:solidFill>
                    <a:schemeClr val="bg1"/>
                  </a:solidFill>
                </a:rPr>
                <a:t> is interpreted by HTTP servers as an </a:t>
              </a:r>
              <a:r>
                <a:rPr lang="en-US" dirty="0">
                  <a:solidFill>
                    <a:schemeClr val="bg1"/>
                  </a:solidFill>
                  <a:hlinkClick r:id="rId9" tooltip="HTTP/1.1 Upgrade header"/>
                </a:rPr>
                <a:t>Upgrade request</a:t>
              </a:r>
              <a:r>
                <a:rPr lang="en-US" dirty="0">
                  <a:solidFill>
                    <a:schemeClr val="bg1"/>
                  </a:solidFill>
                </a:rPr>
                <a:t>.</a:t>
              </a:r>
              <a:endParaRPr lang="en-US" dirty="0">
                <a:solidFill>
                  <a:schemeClr val="bg1"/>
                </a:solidFill>
                <a:latin typeface="Times New Roman" pitchFamily="18" charset="0"/>
              </a:endParaRPr>
            </a:p>
            <a:p>
              <a:pPr eaLnBrk="1" hangingPunct="1"/>
              <a:endParaRPr lang="en-US" dirty="0">
                <a:solidFill>
                  <a:schemeClr val="bg1"/>
                </a:solidFill>
                <a:latin typeface="Times New Roman" pitchFamily="18" charset="0"/>
              </a:endParaRPr>
            </a:p>
          </p:txBody>
        </p:sp>
      </p:grpSp>
      <p:sp>
        <p:nvSpPr>
          <p:cNvPr id="6173" name="Text Box 29"/>
          <p:cNvSpPr txBox="1">
            <a:spLocks noChangeArrowheads="1"/>
          </p:cNvSpPr>
          <p:nvPr/>
        </p:nvSpPr>
        <p:spPr bwMode="auto">
          <a:xfrm>
            <a:off x="989560" y="757679"/>
            <a:ext cx="180022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err="1">
                <a:solidFill>
                  <a:schemeClr val="bg1"/>
                </a:solidFill>
                <a:latin typeface="Times New Roman" pitchFamily="18" charset="0"/>
              </a:rPr>
              <a:t>WebSocket</a:t>
            </a:r>
            <a:endParaRPr lang="en-US" altLang="zh-CN" sz="2000" dirty="0">
              <a:solidFill>
                <a:schemeClr val="bg1"/>
              </a:solidFill>
              <a:latin typeface="Times New Roman" pitchFamily="18" charset="0"/>
            </a:endParaRPr>
          </a:p>
        </p:txBody>
      </p:sp>
      <p:sp>
        <p:nvSpPr>
          <p:cNvPr id="6174" name="Line 30"/>
          <p:cNvSpPr>
            <a:spLocks noChangeShapeType="1"/>
          </p:cNvSpPr>
          <p:nvPr/>
        </p:nvSpPr>
        <p:spPr bwMode="auto">
          <a:xfrm>
            <a:off x="191659"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336121"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48783"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49589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125E-6 4.44444E-6 L -3.125E-6 0.07708 " pathEditMode="relative" rAng="0" ptsTypes="AA">
                                      <p:cBhvr>
                                        <p:cTn id="6" dur="2000" fill="hold"/>
                                        <p:tgtEl>
                                          <p:spTgt spid="6175"/>
                                        </p:tgtEl>
                                        <p:attrNameLst>
                                          <p:attrName>ppt_x,ppt_y</p:attrName>
                                        </p:attrNameLst>
                                      </p:cBhvr>
                                      <p:rCtr x="0" y="3843"/>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5" presetClass="entr" presetSubtype="0"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fade">
                                      <p:cBhvr>
                                        <p:cTn id="14" dur="500"/>
                                        <p:tgtEl>
                                          <p:spTgt spid="6152"/>
                                        </p:tgtEl>
                                      </p:cBhvr>
                                    </p:animEffect>
                                    <p:anim calcmode="lin" valueType="num">
                                      <p:cBhvr>
                                        <p:cTn id="15" dur="500" fill="hold"/>
                                        <p:tgtEl>
                                          <p:spTgt spid="6152"/>
                                        </p:tgtEl>
                                        <p:attrNameLst>
                                          <p:attrName>style.rotation</p:attrName>
                                        </p:attrNameLst>
                                      </p:cBhvr>
                                      <p:tavLst>
                                        <p:tav tm="0">
                                          <p:val>
                                            <p:fltVal val="720"/>
                                          </p:val>
                                        </p:tav>
                                        <p:tav tm="100000">
                                          <p:val>
                                            <p:fltVal val="0"/>
                                          </p:val>
                                        </p:tav>
                                      </p:tavLst>
                                    </p:anim>
                                    <p:anim calcmode="lin" valueType="num">
                                      <p:cBhvr>
                                        <p:cTn id="16" dur="500" fill="hold"/>
                                        <p:tgtEl>
                                          <p:spTgt spid="6152"/>
                                        </p:tgtEl>
                                        <p:attrNameLst>
                                          <p:attrName>ppt_h</p:attrName>
                                        </p:attrNameLst>
                                      </p:cBhvr>
                                      <p:tavLst>
                                        <p:tav tm="0">
                                          <p:val>
                                            <p:fltVal val="0"/>
                                          </p:val>
                                        </p:tav>
                                        <p:tav tm="100000">
                                          <p:val>
                                            <p:strVal val="#ppt_h"/>
                                          </p:val>
                                        </p:tav>
                                      </p:tavLst>
                                    </p:anim>
                                    <p:anim calcmode="lin" valueType="num">
                                      <p:cBhvr>
                                        <p:cTn id="17" dur="500" fill="hold"/>
                                        <p:tgtEl>
                                          <p:spTgt spid="6152"/>
                                        </p:tgtEl>
                                        <p:attrNameLst>
                                          <p:attrName>ppt_w</p:attrName>
                                        </p:attrNameLst>
                                      </p:cBhvr>
                                      <p:tavLst>
                                        <p:tav tm="0">
                                          <p:val>
                                            <p:fltVal val="0"/>
                                          </p:val>
                                        </p:tav>
                                        <p:tav tm="100000">
                                          <p:val>
                                            <p:strVal val="#ppt_w"/>
                                          </p:val>
                                        </p:tav>
                                      </p:tavLst>
                                    </p:anim>
                                  </p:childTnLst>
                                </p:cTn>
                              </p:par>
                              <p:par>
                                <p:cTn id="18" presetID="53" presetClass="entr" presetSubtype="0" fill="hold" nodeType="withEffect">
                                  <p:stCondLst>
                                    <p:cond delay="0"/>
                                  </p:stCondLst>
                                  <p:childTnLst>
                                    <p:set>
                                      <p:cBhvr>
                                        <p:cTn id="19" dur="1" fill="hold">
                                          <p:stCondLst>
                                            <p:cond delay="0"/>
                                          </p:stCondLst>
                                        </p:cTn>
                                        <p:tgtEl>
                                          <p:spTgt spid="6167"/>
                                        </p:tgtEl>
                                        <p:attrNameLst>
                                          <p:attrName>style.visibility</p:attrName>
                                        </p:attrNameLst>
                                      </p:cBhvr>
                                      <p:to>
                                        <p:strVal val="visible"/>
                                      </p:to>
                                    </p:set>
                                    <p:anim calcmode="lin" valueType="num">
                                      <p:cBhvr>
                                        <p:cTn id="20" dur="500" fill="hold"/>
                                        <p:tgtEl>
                                          <p:spTgt spid="6167"/>
                                        </p:tgtEl>
                                        <p:attrNameLst>
                                          <p:attrName>ppt_w</p:attrName>
                                        </p:attrNameLst>
                                      </p:cBhvr>
                                      <p:tavLst>
                                        <p:tav tm="0">
                                          <p:val>
                                            <p:fltVal val="0"/>
                                          </p:val>
                                        </p:tav>
                                        <p:tav tm="100000">
                                          <p:val>
                                            <p:strVal val="#ppt_w"/>
                                          </p:val>
                                        </p:tav>
                                      </p:tavLst>
                                    </p:anim>
                                    <p:anim calcmode="lin" valueType="num">
                                      <p:cBhvr>
                                        <p:cTn id="21" dur="500" fill="hold"/>
                                        <p:tgtEl>
                                          <p:spTgt spid="6167"/>
                                        </p:tgtEl>
                                        <p:attrNameLst>
                                          <p:attrName>ppt_h</p:attrName>
                                        </p:attrNameLst>
                                      </p:cBhvr>
                                      <p:tavLst>
                                        <p:tav tm="0">
                                          <p:val>
                                            <p:fltVal val="0"/>
                                          </p:val>
                                        </p:tav>
                                        <p:tav tm="100000">
                                          <p:val>
                                            <p:strVal val="#ppt_h"/>
                                          </p:val>
                                        </p:tav>
                                      </p:tavLst>
                                    </p:anim>
                                    <p:animEffect transition="in" filter="fade">
                                      <p:cBhvr>
                                        <p:cTn id="22"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3" name="Text Box 29"/>
          <p:cNvSpPr txBox="1">
            <a:spLocks noChangeArrowheads="1"/>
          </p:cNvSpPr>
          <p:nvPr/>
        </p:nvSpPr>
        <p:spPr bwMode="auto">
          <a:xfrm>
            <a:off x="983122" y="693739"/>
            <a:ext cx="237553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err="1">
                <a:solidFill>
                  <a:schemeClr val="bg1"/>
                </a:solidFill>
                <a:latin typeface="Times New Roman" pitchFamily="18" charset="0"/>
              </a:rPr>
              <a:t>websocket</a:t>
            </a:r>
            <a:r>
              <a:rPr lang="en-US" altLang="zh-CN" sz="2000" dirty="0">
                <a:solidFill>
                  <a:schemeClr val="bg1"/>
                </a:solidFill>
                <a:latin typeface="Times New Roman" pitchFamily="18" charset="0"/>
              </a:rPr>
              <a:t> </a:t>
            </a:r>
            <a:r>
              <a:rPr lang="zh-CN" altLang="en-US" sz="2000" dirty="0">
                <a:solidFill>
                  <a:schemeClr val="bg1"/>
                </a:solidFill>
                <a:latin typeface="Times New Roman" pitchFamily="18" charset="0"/>
              </a:rPr>
              <a:t>建立握手</a:t>
            </a:r>
            <a:endParaRPr lang="en-US" sz="2000" dirty="0">
              <a:solidFill>
                <a:schemeClr val="bg1"/>
              </a:solidFill>
              <a:latin typeface="Times New Roman" pitchFamily="18" charset="0"/>
            </a:endParaRPr>
          </a:p>
        </p:txBody>
      </p:sp>
      <p:sp>
        <p:nvSpPr>
          <p:cNvPr id="6174" name="Line 30"/>
          <p:cNvSpPr>
            <a:spLocks noChangeShapeType="1"/>
          </p:cNvSpPr>
          <p:nvPr/>
        </p:nvSpPr>
        <p:spPr bwMode="auto">
          <a:xfrm>
            <a:off x="190960"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335422"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48084"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pic>
        <p:nvPicPr>
          <p:cNvPr id="2" name="Picture 1"/>
          <p:cNvPicPr>
            <a:picLocks noChangeAspect="1"/>
          </p:cNvPicPr>
          <p:nvPr/>
        </p:nvPicPr>
        <p:blipFill>
          <a:blip r:embed="rId2"/>
          <a:stretch>
            <a:fillRect/>
          </a:stretch>
        </p:blipFill>
        <p:spPr>
          <a:xfrm>
            <a:off x="1218519" y="1708846"/>
            <a:ext cx="9754961" cy="4744112"/>
          </a:xfrm>
          <a:prstGeom prst="rect">
            <a:avLst/>
          </a:prstGeom>
        </p:spPr>
      </p:pic>
    </p:spTree>
    <p:extLst>
      <p:ext uri="{BB962C8B-B14F-4D97-AF65-F5344CB8AC3E}">
        <p14:creationId xmlns:p14="http://schemas.microsoft.com/office/powerpoint/2010/main" val="285617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91667E-6 4.44444E-6 L -2.91667E-6 0.07708 " pathEditMode="relative" rAng="0" ptsTypes="AA">
                                      <p:cBhvr>
                                        <p:cTn id="6" dur="2000" fill="hold"/>
                                        <p:tgtEl>
                                          <p:spTgt spid="6175"/>
                                        </p:tgtEl>
                                        <p:attrNameLst>
                                          <p:attrName>ppt_x,ppt_y</p:attrName>
                                        </p:attrNameLst>
                                      </p:cBhvr>
                                      <p:rCtr x="0" y="3843"/>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rot="-1860000">
            <a:off x="153239" y="1827964"/>
            <a:ext cx="1700213" cy="320675"/>
            <a:chOff x="0" y="0"/>
            <a:chExt cx="3627" cy="658"/>
          </a:xfrm>
        </p:grpSpPr>
        <p:sp>
          <p:nvSpPr>
            <p:cNvPr id="6153" name="任意多边形 197"/>
            <p:cNvSpPr>
              <a:spLocks/>
            </p:cNvSpPr>
            <p:nvPr/>
          </p:nvSpPr>
          <p:spPr bwMode="auto">
            <a:xfrm rot="10800000">
              <a:off x="0" y="83"/>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任意多边形 197"/>
            <p:cNvSpPr>
              <a:spLocks/>
            </p:cNvSpPr>
            <p:nvPr/>
          </p:nvSpPr>
          <p:spPr bwMode="auto">
            <a:xfrm>
              <a:off x="2721" y="92"/>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Rectangle 11"/>
            <p:cNvSpPr>
              <a:spLocks noChangeArrowheads="1"/>
            </p:cNvSpPr>
            <p:nvPr/>
          </p:nvSpPr>
          <p:spPr bwMode="auto">
            <a:xfrm>
              <a:off x="681" y="0"/>
              <a:ext cx="2268" cy="56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rgbClr val="1496C8"/>
                  </a:solidFill>
                </a:rPr>
                <a:t>add your text</a:t>
              </a:r>
            </a:p>
          </p:txBody>
        </p:sp>
        <p:sp>
          <p:nvSpPr>
            <p:cNvPr id="6156" name="任意多边形 204"/>
            <p:cNvSpPr>
              <a:spLocks/>
            </p:cNvSpPr>
            <p:nvPr/>
          </p:nvSpPr>
          <p:spPr bwMode="auto">
            <a:xfrm>
              <a:off x="2738" y="568"/>
              <a:ext cx="217" cy="86"/>
            </a:xfrm>
            <a:custGeom>
              <a:avLst/>
              <a:gdLst>
                <a:gd name="T0" fmla="*/ 21600 w 21600"/>
                <a:gd name="T1" fmla="*/ 1004 h 21600"/>
                <a:gd name="T2" fmla="*/ 0 w 21600"/>
                <a:gd name="T3" fmla="*/ 21600 h 21600"/>
                <a:gd name="T4" fmla="*/ 0 w 21600"/>
                <a:gd name="T5" fmla="*/ 0 h 21600"/>
                <a:gd name="T6" fmla="*/ 21600 w 21600"/>
                <a:gd name="T7" fmla="*/ 1004 h 21600"/>
              </a:gdLst>
              <a:ahLst/>
              <a:cxnLst>
                <a:cxn ang="0">
                  <a:pos x="T0" y="T1"/>
                </a:cxn>
                <a:cxn ang="0">
                  <a:pos x="T2" y="T3"/>
                </a:cxn>
                <a:cxn ang="0">
                  <a:pos x="T4" y="T5"/>
                </a:cxn>
                <a:cxn ang="0">
                  <a:pos x="T6" y="T7"/>
                </a:cxn>
              </a:cxnLst>
              <a:rect l="0" t="0" r="r" b="b"/>
              <a:pathLst>
                <a:path w="21600" h="21600">
                  <a:moveTo>
                    <a:pt x="21600" y="1004"/>
                  </a:moveTo>
                  <a:lnTo>
                    <a:pt x="0" y="21600"/>
                  </a:lnTo>
                  <a:lnTo>
                    <a:pt x="0" y="0"/>
                  </a:lnTo>
                  <a:lnTo>
                    <a:pt x="21600" y="1004"/>
                  </a:lnTo>
                  <a:close/>
                </a:path>
              </a:pathLst>
            </a:custGeom>
            <a:solidFill>
              <a:srgbClr val="4A566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任意多边形 208"/>
            <p:cNvSpPr>
              <a:spLocks/>
            </p:cNvSpPr>
            <p:nvPr/>
          </p:nvSpPr>
          <p:spPr bwMode="auto">
            <a:xfrm>
              <a:off x="684" y="570"/>
              <a:ext cx="225" cy="75"/>
            </a:xfrm>
            <a:custGeom>
              <a:avLst/>
              <a:gdLst>
                <a:gd name="T0" fmla="*/ 0 w 21600"/>
                <a:gd name="T1" fmla="*/ 0 h 21600"/>
                <a:gd name="T2" fmla="*/ 21600 w 21600"/>
                <a:gd name="T3" fmla="*/ 21600 h 21600"/>
                <a:gd name="T4" fmla="*/ 21600 w 21600"/>
                <a:gd name="T5" fmla="*/ 0 h 21600"/>
                <a:gd name="T6" fmla="*/ 0 w 21600"/>
                <a:gd name="T7" fmla="*/ 0 h 21600"/>
              </a:gdLst>
              <a:ahLst/>
              <a:cxnLst>
                <a:cxn ang="0">
                  <a:pos x="T0" y="T1"/>
                </a:cxn>
                <a:cxn ang="0">
                  <a:pos x="T2" y="T3"/>
                </a:cxn>
                <a:cxn ang="0">
                  <a:pos x="T4" y="T5"/>
                </a:cxn>
                <a:cxn ang="0">
                  <a:pos x="T6" y="T7"/>
                </a:cxn>
              </a:cxnLst>
              <a:rect l="0" t="0" r="r" b="b"/>
              <a:pathLst>
                <a:path w="21600" h="21600">
                  <a:moveTo>
                    <a:pt x="0" y="0"/>
                  </a:moveTo>
                  <a:lnTo>
                    <a:pt x="21600" y="21600"/>
                  </a:lnTo>
                  <a:lnTo>
                    <a:pt x="21600" y="0"/>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67" name="Group 23"/>
          <p:cNvGrpSpPr>
            <a:grpSpLocks/>
          </p:cNvGrpSpPr>
          <p:nvPr/>
        </p:nvGrpSpPr>
        <p:grpSpPr bwMode="auto">
          <a:xfrm>
            <a:off x="863501" y="1880684"/>
            <a:ext cx="4656507" cy="3060296"/>
            <a:chOff x="0" y="0"/>
            <a:chExt cx="4305" cy="3972"/>
          </a:xfrm>
        </p:grpSpPr>
        <p:sp>
          <p:nvSpPr>
            <p:cNvPr id="6168" name="Rectangle 24"/>
            <p:cNvSpPr>
              <a:spLocks noChangeArrowheads="1"/>
            </p:cNvSpPr>
            <p:nvPr/>
          </p:nvSpPr>
          <p:spPr bwMode="auto">
            <a:xfrm>
              <a:off x="0" y="0"/>
              <a:ext cx="4305" cy="3972"/>
            </a:xfrm>
            <a:prstGeom prst="rect">
              <a:avLst/>
            </a:prstGeom>
            <a:solidFill>
              <a:srgbClr val="4A566C">
                <a:alpha val="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9" name="Text Box 25"/>
            <p:cNvSpPr txBox="1">
              <a:spLocks noChangeArrowheads="1"/>
            </p:cNvSpPr>
            <p:nvPr/>
          </p:nvSpPr>
          <p:spPr bwMode="auto">
            <a:xfrm>
              <a:off x="111" y="1070"/>
              <a:ext cx="3454" cy="2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b="1" dirty="0">
                  <a:solidFill>
                    <a:schemeClr val="bg1"/>
                  </a:solidFill>
                </a:rPr>
                <a:t>Wireshark</a:t>
              </a:r>
              <a:r>
                <a:rPr lang="en-US" dirty="0">
                  <a:solidFill>
                    <a:schemeClr val="bg1"/>
                  </a:solidFill>
                </a:rPr>
                <a:t> is a </a:t>
              </a:r>
              <a:r>
                <a:rPr lang="en-US" dirty="0">
                  <a:solidFill>
                    <a:schemeClr val="bg1"/>
                  </a:solidFill>
                  <a:hlinkClick r:id="rId2" tooltip="Free software"/>
                </a:rPr>
                <a:t>free</a:t>
              </a:r>
              <a:r>
                <a:rPr lang="en-US" dirty="0">
                  <a:solidFill>
                    <a:schemeClr val="bg1"/>
                  </a:solidFill>
                </a:rPr>
                <a:t> and </a:t>
              </a:r>
              <a:r>
                <a:rPr lang="en-US" dirty="0">
                  <a:solidFill>
                    <a:schemeClr val="bg1"/>
                  </a:solidFill>
                  <a:hlinkClick r:id="rId3" tooltip="Open source"/>
                </a:rPr>
                <a:t>open source</a:t>
              </a:r>
              <a:r>
                <a:rPr lang="en-US" dirty="0">
                  <a:solidFill>
                    <a:schemeClr val="bg1"/>
                  </a:solidFill>
                </a:rPr>
                <a:t> </a:t>
              </a:r>
              <a:r>
                <a:rPr lang="en-US" dirty="0">
                  <a:solidFill>
                    <a:schemeClr val="bg1"/>
                  </a:solidFill>
                  <a:hlinkClick r:id="rId4" tooltip="Packet analyzer"/>
                </a:rPr>
                <a:t>packet analyzer</a:t>
              </a:r>
              <a:r>
                <a:rPr lang="en-US" dirty="0">
                  <a:solidFill>
                    <a:schemeClr val="bg1"/>
                  </a:solidFill>
                </a:rPr>
                <a:t>. It is used for </a:t>
              </a:r>
              <a:r>
                <a:rPr lang="en-US" dirty="0">
                  <a:solidFill>
                    <a:schemeClr val="bg1"/>
                  </a:solidFill>
                  <a:hlinkClick r:id="rId5" tooltip="Computer network"/>
                </a:rPr>
                <a:t>network</a:t>
              </a:r>
              <a:r>
                <a:rPr lang="en-US" dirty="0">
                  <a:solidFill>
                    <a:schemeClr val="bg1"/>
                  </a:solidFill>
                </a:rPr>
                <a:t> troubleshooting, analysis, software and </a:t>
              </a:r>
              <a:r>
                <a:rPr lang="en-US" dirty="0">
                  <a:solidFill>
                    <a:schemeClr val="bg1"/>
                  </a:solidFill>
                  <a:hlinkClick r:id="rId6" tooltip="Communications protocol"/>
                </a:rPr>
                <a:t>communications protocol</a:t>
              </a:r>
              <a:r>
                <a:rPr lang="en-US" dirty="0">
                  <a:solidFill>
                    <a:schemeClr val="bg1"/>
                  </a:solidFill>
                </a:rPr>
                <a:t> development, and education.</a:t>
              </a:r>
              <a:endParaRPr lang="en-US" dirty="0">
                <a:solidFill>
                  <a:schemeClr val="bg1"/>
                </a:solidFill>
                <a:latin typeface="Times New Roman" pitchFamily="18" charset="0"/>
              </a:endParaRPr>
            </a:p>
          </p:txBody>
        </p:sp>
      </p:grpSp>
      <p:sp>
        <p:nvSpPr>
          <p:cNvPr id="6173" name="Text Box 29"/>
          <p:cNvSpPr txBox="1">
            <a:spLocks noChangeArrowheads="1"/>
          </p:cNvSpPr>
          <p:nvPr/>
        </p:nvSpPr>
        <p:spPr bwMode="auto">
          <a:xfrm>
            <a:off x="983122" y="693739"/>
            <a:ext cx="266353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a:solidFill>
                  <a:schemeClr val="bg1"/>
                </a:solidFill>
                <a:latin typeface="Times New Roman" pitchFamily="18" charset="0"/>
              </a:rPr>
              <a:t>Wireshark  introduction</a:t>
            </a:r>
            <a:endParaRPr lang="en-US" sz="2000" dirty="0">
              <a:solidFill>
                <a:schemeClr val="bg1"/>
              </a:solidFill>
              <a:latin typeface="Times New Roman" pitchFamily="18" charset="0"/>
            </a:endParaRPr>
          </a:p>
        </p:txBody>
      </p:sp>
      <p:sp>
        <p:nvSpPr>
          <p:cNvPr id="6174" name="Line 30"/>
          <p:cNvSpPr>
            <a:spLocks noChangeShapeType="1"/>
          </p:cNvSpPr>
          <p:nvPr/>
        </p:nvSpPr>
        <p:spPr bwMode="auto">
          <a:xfrm>
            <a:off x="190960"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335422"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48084"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4016" y="1911465"/>
            <a:ext cx="6900114" cy="3893501"/>
          </a:xfrm>
          <a:prstGeom prst="rect">
            <a:avLst/>
          </a:prstGeom>
        </p:spPr>
      </p:pic>
    </p:spTree>
    <p:extLst>
      <p:ext uri="{BB962C8B-B14F-4D97-AF65-F5344CB8AC3E}">
        <p14:creationId xmlns:p14="http://schemas.microsoft.com/office/powerpoint/2010/main" val="226541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91667E-6 4.44444E-6 L -2.91667E-6 0.07708 " pathEditMode="relative" rAng="0" ptsTypes="AA">
                                      <p:cBhvr>
                                        <p:cTn id="6" dur="2000" fill="hold"/>
                                        <p:tgtEl>
                                          <p:spTgt spid="6175"/>
                                        </p:tgtEl>
                                        <p:attrNameLst>
                                          <p:attrName>ppt_x,ppt_y</p:attrName>
                                        </p:attrNameLst>
                                      </p:cBhvr>
                                      <p:rCtr x="0" y="3843"/>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5" presetClass="entr" presetSubtype="0"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fade">
                                      <p:cBhvr>
                                        <p:cTn id="14" dur="500"/>
                                        <p:tgtEl>
                                          <p:spTgt spid="6152"/>
                                        </p:tgtEl>
                                      </p:cBhvr>
                                    </p:animEffect>
                                    <p:anim calcmode="lin" valueType="num">
                                      <p:cBhvr>
                                        <p:cTn id="15" dur="500" fill="hold"/>
                                        <p:tgtEl>
                                          <p:spTgt spid="6152"/>
                                        </p:tgtEl>
                                        <p:attrNameLst>
                                          <p:attrName>style.rotation</p:attrName>
                                        </p:attrNameLst>
                                      </p:cBhvr>
                                      <p:tavLst>
                                        <p:tav tm="0">
                                          <p:val>
                                            <p:fltVal val="720"/>
                                          </p:val>
                                        </p:tav>
                                        <p:tav tm="100000">
                                          <p:val>
                                            <p:fltVal val="0"/>
                                          </p:val>
                                        </p:tav>
                                      </p:tavLst>
                                    </p:anim>
                                    <p:anim calcmode="lin" valueType="num">
                                      <p:cBhvr>
                                        <p:cTn id="16" dur="500" fill="hold"/>
                                        <p:tgtEl>
                                          <p:spTgt spid="6152"/>
                                        </p:tgtEl>
                                        <p:attrNameLst>
                                          <p:attrName>ppt_h</p:attrName>
                                        </p:attrNameLst>
                                      </p:cBhvr>
                                      <p:tavLst>
                                        <p:tav tm="0">
                                          <p:val>
                                            <p:fltVal val="0"/>
                                          </p:val>
                                        </p:tav>
                                        <p:tav tm="100000">
                                          <p:val>
                                            <p:strVal val="#ppt_h"/>
                                          </p:val>
                                        </p:tav>
                                      </p:tavLst>
                                    </p:anim>
                                    <p:anim calcmode="lin" valueType="num">
                                      <p:cBhvr>
                                        <p:cTn id="17" dur="500" fill="hold"/>
                                        <p:tgtEl>
                                          <p:spTgt spid="6152"/>
                                        </p:tgtEl>
                                        <p:attrNameLst>
                                          <p:attrName>ppt_w</p:attrName>
                                        </p:attrNameLst>
                                      </p:cBhvr>
                                      <p:tavLst>
                                        <p:tav tm="0">
                                          <p:val>
                                            <p:fltVal val="0"/>
                                          </p:val>
                                        </p:tav>
                                        <p:tav tm="100000">
                                          <p:val>
                                            <p:strVal val="#ppt_w"/>
                                          </p:val>
                                        </p:tav>
                                      </p:tavLst>
                                    </p:anim>
                                  </p:childTnLst>
                                </p:cTn>
                              </p:par>
                              <p:par>
                                <p:cTn id="18" presetID="53" presetClass="entr" presetSubtype="0" fill="hold" nodeType="withEffect">
                                  <p:stCondLst>
                                    <p:cond delay="0"/>
                                  </p:stCondLst>
                                  <p:childTnLst>
                                    <p:set>
                                      <p:cBhvr>
                                        <p:cTn id="19" dur="1" fill="hold">
                                          <p:stCondLst>
                                            <p:cond delay="0"/>
                                          </p:stCondLst>
                                        </p:cTn>
                                        <p:tgtEl>
                                          <p:spTgt spid="6167"/>
                                        </p:tgtEl>
                                        <p:attrNameLst>
                                          <p:attrName>style.visibility</p:attrName>
                                        </p:attrNameLst>
                                      </p:cBhvr>
                                      <p:to>
                                        <p:strVal val="visible"/>
                                      </p:to>
                                    </p:set>
                                    <p:anim calcmode="lin" valueType="num">
                                      <p:cBhvr>
                                        <p:cTn id="20" dur="500" fill="hold"/>
                                        <p:tgtEl>
                                          <p:spTgt spid="6167"/>
                                        </p:tgtEl>
                                        <p:attrNameLst>
                                          <p:attrName>ppt_w</p:attrName>
                                        </p:attrNameLst>
                                      </p:cBhvr>
                                      <p:tavLst>
                                        <p:tav tm="0">
                                          <p:val>
                                            <p:fltVal val="0"/>
                                          </p:val>
                                        </p:tav>
                                        <p:tav tm="100000">
                                          <p:val>
                                            <p:strVal val="#ppt_w"/>
                                          </p:val>
                                        </p:tav>
                                      </p:tavLst>
                                    </p:anim>
                                    <p:anim calcmode="lin" valueType="num">
                                      <p:cBhvr>
                                        <p:cTn id="21" dur="500" fill="hold"/>
                                        <p:tgtEl>
                                          <p:spTgt spid="6167"/>
                                        </p:tgtEl>
                                        <p:attrNameLst>
                                          <p:attrName>ppt_h</p:attrName>
                                        </p:attrNameLst>
                                      </p:cBhvr>
                                      <p:tavLst>
                                        <p:tav tm="0">
                                          <p:val>
                                            <p:fltVal val="0"/>
                                          </p:val>
                                        </p:tav>
                                        <p:tav tm="100000">
                                          <p:val>
                                            <p:strVal val="#ppt_h"/>
                                          </p:val>
                                        </p:tav>
                                      </p:tavLst>
                                    </p:anim>
                                    <p:animEffect transition="in" filter="fade">
                                      <p:cBhvr>
                                        <p:cTn id="22"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3" name="Text Box 29"/>
          <p:cNvSpPr txBox="1">
            <a:spLocks noChangeArrowheads="1"/>
          </p:cNvSpPr>
          <p:nvPr/>
        </p:nvSpPr>
        <p:spPr bwMode="auto">
          <a:xfrm>
            <a:off x="1074243" y="804763"/>
            <a:ext cx="257379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err="1">
                <a:solidFill>
                  <a:schemeClr val="bg1"/>
                </a:solidFill>
                <a:latin typeface="Times New Roman" pitchFamily="18" charset="0"/>
              </a:rPr>
              <a:t>websocket</a:t>
            </a:r>
            <a:r>
              <a:rPr lang="en-US" altLang="zh-CN" sz="2000" dirty="0">
                <a:solidFill>
                  <a:schemeClr val="bg1"/>
                </a:solidFill>
                <a:latin typeface="Times New Roman" pitchFamily="18" charset="0"/>
              </a:rPr>
              <a:t> hand shake</a:t>
            </a:r>
            <a:endParaRPr lang="en-US" sz="2000" dirty="0">
              <a:solidFill>
                <a:schemeClr val="bg1"/>
              </a:solidFill>
              <a:latin typeface="Times New Roman" pitchFamily="18" charset="0"/>
            </a:endParaRPr>
          </a:p>
        </p:txBody>
      </p:sp>
      <p:sp>
        <p:nvSpPr>
          <p:cNvPr id="6174" name="Line 30"/>
          <p:cNvSpPr>
            <a:spLocks noChangeShapeType="1"/>
          </p:cNvSpPr>
          <p:nvPr/>
        </p:nvSpPr>
        <p:spPr bwMode="auto">
          <a:xfrm>
            <a:off x="190960"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335422"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48084"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377061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91667E-6 4.44444E-6 L -2.91667E-6 0.07708 " pathEditMode="relative" rAng="0" ptsTypes="AA">
                                      <p:cBhvr>
                                        <p:cTn id="6" dur="2000" fill="hold"/>
                                        <p:tgtEl>
                                          <p:spTgt spid="6175"/>
                                        </p:tgtEl>
                                        <p:attrNameLst>
                                          <p:attrName>ppt_x,ppt_y</p:attrName>
                                        </p:attrNameLst>
                                      </p:cBhvr>
                                      <p:rCtr x="0" y="3843"/>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rot="-1860000">
            <a:off x="2730501" y="3144839"/>
            <a:ext cx="1700213" cy="320675"/>
            <a:chOff x="0" y="0"/>
            <a:chExt cx="3627" cy="658"/>
          </a:xfrm>
        </p:grpSpPr>
        <p:sp>
          <p:nvSpPr>
            <p:cNvPr id="6153" name="任意多边形 197"/>
            <p:cNvSpPr>
              <a:spLocks/>
            </p:cNvSpPr>
            <p:nvPr/>
          </p:nvSpPr>
          <p:spPr bwMode="auto">
            <a:xfrm rot="10800000">
              <a:off x="0" y="83"/>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任意多边形 197"/>
            <p:cNvSpPr>
              <a:spLocks/>
            </p:cNvSpPr>
            <p:nvPr/>
          </p:nvSpPr>
          <p:spPr bwMode="auto">
            <a:xfrm>
              <a:off x="2721" y="92"/>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Rectangle 11"/>
            <p:cNvSpPr>
              <a:spLocks noChangeArrowheads="1"/>
            </p:cNvSpPr>
            <p:nvPr/>
          </p:nvSpPr>
          <p:spPr bwMode="auto">
            <a:xfrm>
              <a:off x="681" y="0"/>
              <a:ext cx="2268" cy="56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1496C8"/>
                  </a:solidFill>
                </a:rPr>
                <a:t>add your text</a:t>
              </a:r>
            </a:p>
          </p:txBody>
        </p:sp>
        <p:sp>
          <p:nvSpPr>
            <p:cNvPr id="6156" name="任意多边形 204"/>
            <p:cNvSpPr>
              <a:spLocks/>
            </p:cNvSpPr>
            <p:nvPr/>
          </p:nvSpPr>
          <p:spPr bwMode="auto">
            <a:xfrm>
              <a:off x="2738" y="568"/>
              <a:ext cx="217" cy="86"/>
            </a:xfrm>
            <a:custGeom>
              <a:avLst/>
              <a:gdLst>
                <a:gd name="T0" fmla="*/ 21600 w 21600"/>
                <a:gd name="T1" fmla="*/ 1004 h 21600"/>
                <a:gd name="T2" fmla="*/ 0 w 21600"/>
                <a:gd name="T3" fmla="*/ 21600 h 21600"/>
                <a:gd name="T4" fmla="*/ 0 w 21600"/>
                <a:gd name="T5" fmla="*/ 0 h 21600"/>
                <a:gd name="T6" fmla="*/ 21600 w 21600"/>
                <a:gd name="T7" fmla="*/ 1004 h 21600"/>
              </a:gdLst>
              <a:ahLst/>
              <a:cxnLst>
                <a:cxn ang="0">
                  <a:pos x="T0" y="T1"/>
                </a:cxn>
                <a:cxn ang="0">
                  <a:pos x="T2" y="T3"/>
                </a:cxn>
                <a:cxn ang="0">
                  <a:pos x="T4" y="T5"/>
                </a:cxn>
                <a:cxn ang="0">
                  <a:pos x="T6" y="T7"/>
                </a:cxn>
              </a:cxnLst>
              <a:rect l="0" t="0" r="r" b="b"/>
              <a:pathLst>
                <a:path w="21600" h="21600">
                  <a:moveTo>
                    <a:pt x="21600" y="1004"/>
                  </a:moveTo>
                  <a:lnTo>
                    <a:pt x="0" y="21600"/>
                  </a:lnTo>
                  <a:lnTo>
                    <a:pt x="0" y="0"/>
                  </a:lnTo>
                  <a:lnTo>
                    <a:pt x="21600" y="1004"/>
                  </a:lnTo>
                  <a:close/>
                </a:path>
              </a:pathLst>
            </a:custGeom>
            <a:solidFill>
              <a:srgbClr val="4A566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任意多边形 208"/>
            <p:cNvSpPr>
              <a:spLocks/>
            </p:cNvSpPr>
            <p:nvPr/>
          </p:nvSpPr>
          <p:spPr bwMode="auto">
            <a:xfrm>
              <a:off x="684" y="570"/>
              <a:ext cx="225" cy="75"/>
            </a:xfrm>
            <a:custGeom>
              <a:avLst/>
              <a:gdLst>
                <a:gd name="T0" fmla="*/ 0 w 21600"/>
                <a:gd name="T1" fmla="*/ 0 h 21600"/>
                <a:gd name="T2" fmla="*/ 21600 w 21600"/>
                <a:gd name="T3" fmla="*/ 21600 h 21600"/>
                <a:gd name="T4" fmla="*/ 21600 w 21600"/>
                <a:gd name="T5" fmla="*/ 0 h 21600"/>
                <a:gd name="T6" fmla="*/ 0 w 21600"/>
                <a:gd name="T7" fmla="*/ 0 h 21600"/>
              </a:gdLst>
              <a:ahLst/>
              <a:cxnLst>
                <a:cxn ang="0">
                  <a:pos x="T0" y="T1"/>
                </a:cxn>
                <a:cxn ang="0">
                  <a:pos x="T2" y="T3"/>
                </a:cxn>
                <a:cxn ang="0">
                  <a:pos x="T4" y="T5"/>
                </a:cxn>
                <a:cxn ang="0">
                  <a:pos x="T6" y="T7"/>
                </a:cxn>
              </a:cxnLst>
              <a:rect l="0" t="0" r="r" b="b"/>
              <a:pathLst>
                <a:path w="21600" h="21600">
                  <a:moveTo>
                    <a:pt x="0" y="0"/>
                  </a:moveTo>
                  <a:lnTo>
                    <a:pt x="21600" y="21600"/>
                  </a:lnTo>
                  <a:lnTo>
                    <a:pt x="21600" y="0"/>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67" name="Group 23"/>
          <p:cNvGrpSpPr>
            <a:grpSpLocks/>
          </p:cNvGrpSpPr>
          <p:nvPr/>
        </p:nvGrpSpPr>
        <p:grpSpPr bwMode="auto">
          <a:xfrm>
            <a:off x="3290888" y="3189289"/>
            <a:ext cx="2734310" cy="2522537"/>
            <a:chOff x="0" y="0"/>
            <a:chExt cx="4305" cy="3972"/>
          </a:xfrm>
        </p:grpSpPr>
        <p:sp>
          <p:nvSpPr>
            <p:cNvPr id="6168" name="Rectangle 24"/>
            <p:cNvSpPr>
              <a:spLocks noChangeArrowheads="1"/>
            </p:cNvSpPr>
            <p:nvPr/>
          </p:nvSpPr>
          <p:spPr bwMode="auto">
            <a:xfrm>
              <a:off x="0" y="0"/>
              <a:ext cx="4305" cy="3972"/>
            </a:xfrm>
            <a:prstGeom prst="rect">
              <a:avLst/>
            </a:prstGeom>
            <a:solidFill>
              <a:srgbClr val="4A566C">
                <a:alpha val="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dirty="0"/>
                <a:t>	</a:t>
              </a:r>
              <a:r>
                <a:rPr lang="zh-CN" altLang="en-US" dirty="0">
                  <a:solidFill>
                    <a:schemeClr val="bg1"/>
                  </a:solidFill>
                </a:rPr>
                <a:t>加入</a:t>
              </a:r>
              <a:r>
                <a:rPr lang="en-US" altLang="zh-CN" dirty="0" err="1">
                  <a:solidFill>
                    <a:schemeClr val="bg1"/>
                  </a:solidFill>
                </a:rPr>
                <a:t>wireshark</a:t>
              </a:r>
              <a:r>
                <a:rPr lang="zh-CN" altLang="en-US" dirty="0">
                  <a:solidFill>
                    <a:schemeClr val="bg1"/>
                  </a:solidFill>
                </a:rPr>
                <a:t>共同分析</a:t>
              </a:r>
            </a:p>
          </p:txBody>
        </p:sp>
        <p:sp>
          <p:nvSpPr>
            <p:cNvPr id="6169" name="Text Box 25"/>
            <p:cNvSpPr txBox="1">
              <a:spLocks noChangeArrowheads="1"/>
            </p:cNvSpPr>
            <p:nvPr/>
          </p:nvSpPr>
          <p:spPr bwMode="auto">
            <a:xfrm>
              <a:off x="620" y="1103"/>
              <a:ext cx="3077"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solidFill>
                    <a:schemeClr val="bg1"/>
                  </a:solidFill>
                  <a:latin typeface="Times New Roman" pitchFamily="18" charset="0"/>
                </a:rPr>
                <a:t>如时间有余裕</a:t>
              </a:r>
              <a:endParaRPr lang="en-US" dirty="0">
                <a:solidFill>
                  <a:schemeClr val="bg1"/>
                </a:solidFill>
                <a:latin typeface="Times New Roman" pitchFamily="18" charset="0"/>
              </a:endParaRPr>
            </a:p>
          </p:txBody>
        </p:sp>
      </p:grpSp>
      <p:sp>
        <p:nvSpPr>
          <p:cNvPr id="6173" name="Text Box 29"/>
          <p:cNvSpPr txBox="1">
            <a:spLocks noChangeArrowheads="1"/>
          </p:cNvSpPr>
          <p:nvPr/>
        </p:nvSpPr>
        <p:spPr bwMode="auto">
          <a:xfrm>
            <a:off x="2784476" y="693739"/>
            <a:ext cx="180022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dirty="0">
                <a:solidFill>
                  <a:schemeClr val="bg1"/>
                </a:solidFill>
                <a:latin typeface="Times New Roman" pitchFamily="18" charset="0"/>
              </a:rPr>
              <a:t>错误处理</a:t>
            </a:r>
            <a:endParaRPr lang="en-US" sz="1600" dirty="0">
              <a:solidFill>
                <a:srgbClr val="76797E"/>
              </a:solidFill>
              <a:latin typeface="Times New Roman" pitchFamily="18" charset="0"/>
            </a:endParaRPr>
          </a:p>
        </p:txBody>
      </p:sp>
      <p:sp>
        <p:nvSpPr>
          <p:cNvPr id="6174" name="Line 30"/>
          <p:cNvSpPr>
            <a:spLocks noChangeShapeType="1"/>
          </p:cNvSpPr>
          <p:nvPr/>
        </p:nvSpPr>
        <p:spPr bwMode="auto">
          <a:xfrm>
            <a:off x="1992314"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2136776"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1849438"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43138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000000 0.000000 L 0.000000 0.077130 " pathEditMode="relative" rAng="0" ptsTypes="">
                                      <p:cBhvr>
                                        <p:cTn id="6" dur="2000" fill="hold"/>
                                        <p:tgtEl>
                                          <p:spTgt spid="6175"/>
                                        </p:tgtEl>
                                        <p:attrNameLst>
                                          <p:attrName>ppt_x,ppt_y</p:attrName>
                                        </p:attrNameLst>
                                      </p:cBhvr>
                                      <p:rCtr x="0" y="4900"/>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5" presetClass="entr" presetSubtype="0"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fade">
                                      <p:cBhvr>
                                        <p:cTn id="14" dur="500"/>
                                        <p:tgtEl>
                                          <p:spTgt spid="6152"/>
                                        </p:tgtEl>
                                      </p:cBhvr>
                                    </p:animEffect>
                                    <p:anim calcmode="lin" valueType="num">
                                      <p:cBhvr>
                                        <p:cTn id="15" dur="500" fill="hold"/>
                                        <p:tgtEl>
                                          <p:spTgt spid="6152"/>
                                        </p:tgtEl>
                                        <p:attrNameLst>
                                          <p:attrName>style.rotation</p:attrName>
                                        </p:attrNameLst>
                                      </p:cBhvr>
                                      <p:tavLst>
                                        <p:tav tm="0">
                                          <p:val>
                                            <p:fltVal val="720"/>
                                          </p:val>
                                        </p:tav>
                                        <p:tav tm="100000">
                                          <p:val>
                                            <p:fltVal val="0"/>
                                          </p:val>
                                        </p:tav>
                                      </p:tavLst>
                                    </p:anim>
                                    <p:anim calcmode="lin" valueType="num">
                                      <p:cBhvr>
                                        <p:cTn id="16" dur="500" fill="hold"/>
                                        <p:tgtEl>
                                          <p:spTgt spid="6152"/>
                                        </p:tgtEl>
                                        <p:attrNameLst>
                                          <p:attrName>ppt_h</p:attrName>
                                        </p:attrNameLst>
                                      </p:cBhvr>
                                      <p:tavLst>
                                        <p:tav tm="0">
                                          <p:val>
                                            <p:fltVal val="0"/>
                                          </p:val>
                                        </p:tav>
                                        <p:tav tm="100000">
                                          <p:val>
                                            <p:strVal val="#ppt_h"/>
                                          </p:val>
                                        </p:tav>
                                      </p:tavLst>
                                    </p:anim>
                                    <p:anim calcmode="lin" valueType="num">
                                      <p:cBhvr>
                                        <p:cTn id="17" dur="500" fill="hold"/>
                                        <p:tgtEl>
                                          <p:spTgt spid="6152"/>
                                        </p:tgtEl>
                                        <p:attrNameLst>
                                          <p:attrName>ppt_w</p:attrName>
                                        </p:attrNameLst>
                                      </p:cBhvr>
                                      <p:tavLst>
                                        <p:tav tm="0">
                                          <p:val>
                                            <p:fltVal val="0"/>
                                          </p:val>
                                        </p:tav>
                                        <p:tav tm="100000">
                                          <p:val>
                                            <p:strVal val="#ppt_w"/>
                                          </p:val>
                                        </p:tav>
                                      </p:tavLst>
                                    </p:anim>
                                  </p:childTnLst>
                                </p:cTn>
                              </p:par>
                              <p:par>
                                <p:cTn id="18" presetID="53" presetClass="entr" presetSubtype="0" fill="hold" nodeType="withEffect">
                                  <p:stCondLst>
                                    <p:cond delay="0"/>
                                  </p:stCondLst>
                                  <p:childTnLst>
                                    <p:set>
                                      <p:cBhvr>
                                        <p:cTn id="19" dur="1" fill="hold">
                                          <p:stCondLst>
                                            <p:cond delay="0"/>
                                          </p:stCondLst>
                                        </p:cTn>
                                        <p:tgtEl>
                                          <p:spTgt spid="6167"/>
                                        </p:tgtEl>
                                        <p:attrNameLst>
                                          <p:attrName>style.visibility</p:attrName>
                                        </p:attrNameLst>
                                      </p:cBhvr>
                                      <p:to>
                                        <p:strVal val="visible"/>
                                      </p:to>
                                    </p:set>
                                    <p:anim calcmode="lin" valueType="num">
                                      <p:cBhvr>
                                        <p:cTn id="20" dur="500" fill="hold"/>
                                        <p:tgtEl>
                                          <p:spTgt spid="6167"/>
                                        </p:tgtEl>
                                        <p:attrNameLst>
                                          <p:attrName>ppt_w</p:attrName>
                                        </p:attrNameLst>
                                      </p:cBhvr>
                                      <p:tavLst>
                                        <p:tav tm="0">
                                          <p:val>
                                            <p:fltVal val="0"/>
                                          </p:val>
                                        </p:tav>
                                        <p:tav tm="100000">
                                          <p:val>
                                            <p:strVal val="#ppt_w"/>
                                          </p:val>
                                        </p:tav>
                                      </p:tavLst>
                                    </p:anim>
                                    <p:anim calcmode="lin" valueType="num">
                                      <p:cBhvr>
                                        <p:cTn id="21" dur="500" fill="hold"/>
                                        <p:tgtEl>
                                          <p:spTgt spid="6167"/>
                                        </p:tgtEl>
                                        <p:attrNameLst>
                                          <p:attrName>ppt_h</p:attrName>
                                        </p:attrNameLst>
                                      </p:cBhvr>
                                      <p:tavLst>
                                        <p:tav tm="0">
                                          <p:val>
                                            <p:fltVal val="0"/>
                                          </p:val>
                                        </p:tav>
                                        <p:tav tm="100000">
                                          <p:val>
                                            <p:strVal val="#ppt_h"/>
                                          </p:val>
                                        </p:tav>
                                      </p:tavLst>
                                    </p:anim>
                                    <p:animEffect transition="in" filter="fade">
                                      <p:cBhvr>
                                        <p:cTn id="22"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WordArt 2"/>
          <p:cNvSpPr>
            <a:spLocks noChangeArrowheads="1" noChangeShapeType="1"/>
          </p:cNvSpPr>
          <p:nvPr/>
        </p:nvSpPr>
        <p:spPr bwMode="auto">
          <a:xfrm>
            <a:off x="4224338" y="2997200"/>
            <a:ext cx="4106862" cy="8763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6000">
                <a:gradFill rotWithShape="1">
                  <a:gsLst>
                    <a:gs pos="0">
                      <a:srgbClr val="DDDDDD"/>
                    </a:gs>
                    <a:gs pos="100000">
                      <a:srgbClr val="171D25"/>
                    </a:gs>
                  </a:gsLst>
                  <a:lin ang="0" scaled="1"/>
                </a:gradFill>
                <a:latin typeface="Times New Roman"/>
                <a:cs typeface="Times New Roman"/>
              </a:rPr>
              <a:t>Thank your!</a:t>
            </a:r>
            <a:endParaRPr lang="zh-CN" altLang="en-US" sz="6000">
              <a:gradFill rotWithShape="1">
                <a:gsLst>
                  <a:gs pos="0">
                    <a:srgbClr val="DDDDDD"/>
                  </a:gs>
                  <a:gs pos="100000">
                    <a:srgbClr val="171D25"/>
                  </a:gs>
                </a:gsLst>
                <a:lin ang="0" scaled="1"/>
              </a:gradFill>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64" name="Group 20"/>
          <p:cNvGrpSpPr>
            <a:grpSpLocks/>
          </p:cNvGrpSpPr>
          <p:nvPr/>
        </p:nvGrpSpPr>
        <p:grpSpPr bwMode="auto">
          <a:xfrm>
            <a:off x="1416065" y="1917265"/>
            <a:ext cx="9359870" cy="4031701"/>
            <a:chOff x="0" y="0"/>
            <a:chExt cx="5397" cy="2990"/>
          </a:xfrm>
        </p:grpSpPr>
        <p:sp>
          <p:nvSpPr>
            <p:cNvPr id="6165" name="Rectangle 21"/>
            <p:cNvSpPr>
              <a:spLocks noChangeArrowheads="1"/>
            </p:cNvSpPr>
            <p:nvPr/>
          </p:nvSpPr>
          <p:spPr bwMode="auto">
            <a:xfrm>
              <a:off x="0" y="0"/>
              <a:ext cx="5397" cy="2990"/>
            </a:xfrm>
            <a:prstGeom prst="rect">
              <a:avLst/>
            </a:prstGeom>
            <a:solidFill>
              <a:srgbClr val="4A566C">
                <a:alpha val="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dirty="0"/>
            </a:p>
          </p:txBody>
        </p:sp>
        <p:sp>
          <p:nvSpPr>
            <p:cNvPr id="6166" name="Text Box 22"/>
            <p:cNvSpPr txBox="1">
              <a:spLocks noChangeArrowheads="1"/>
            </p:cNvSpPr>
            <p:nvPr/>
          </p:nvSpPr>
          <p:spPr bwMode="auto">
            <a:xfrm>
              <a:off x="472" y="477"/>
              <a:ext cx="1866" cy="1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dirty="0" err="1">
                  <a:solidFill>
                    <a:schemeClr val="bg1"/>
                  </a:solidFill>
                </a:rPr>
                <a:t>Keypoints</a:t>
              </a:r>
              <a:r>
                <a:rPr lang="en-US" altLang="zh-CN" dirty="0">
                  <a:solidFill>
                    <a:schemeClr val="bg1"/>
                  </a:solidFill>
                </a:rPr>
                <a:t>:</a:t>
              </a:r>
            </a:p>
            <a:p>
              <a:pPr eaLnBrk="1" hangingPunct="1"/>
              <a:endParaRPr lang="en-US" altLang="zh-CN" dirty="0">
                <a:solidFill>
                  <a:schemeClr val="bg1"/>
                </a:solidFill>
              </a:endParaRPr>
            </a:p>
            <a:p>
              <a:pPr eaLnBrk="1" hangingPunct="1"/>
              <a:r>
                <a:rPr lang="en-US" altLang="zh-CN" dirty="0" err="1">
                  <a:solidFill>
                    <a:schemeClr val="bg1"/>
                  </a:solidFill>
                </a:rPr>
                <a:t>Socketactivitytrigger</a:t>
              </a:r>
              <a:endParaRPr lang="en-US" altLang="zh-CN" dirty="0">
                <a:solidFill>
                  <a:schemeClr val="bg1"/>
                </a:solidFill>
              </a:endParaRPr>
            </a:p>
            <a:p>
              <a:pPr eaLnBrk="1" hangingPunct="1"/>
              <a:endParaRPr lang="en-US" altLang="zh-CN" dirty="0">
                <a:solidFill>
                  <a:schemeClr val="bg1"/>
                </a:solidFill>
              </a:endParaRPr>
            </a:p>
            <a:p>
              <a:pPr eaLnBrk="1" hangingPunct="1"/>
              <a:r>
                <a:rPr lang="en-US" altLang="zh-CN" dirty="0" err="1">
                  <a:solidFill>
                    <a:schemeClr val="bg1"/>
                  </a:solidFill>
                </a:rPr>
                <a:t>Streamsocket</a:t>
              </a:r>
              <a:endParaRPr lang="en-US" altLang="zh-CN" dirty="0">
                <a:solidFill>
                  <a:schemeClr val="bg1"/>
                </a:solidFill>
              </a:endParaRPr>
            </a:p>
            <a:p>
              <a:pPr eaLnBrk="1" hangingPunct="1"/>
              <a:endParaRPr lang="en-US" altLang="zh-CN" dirty="0">
                <a:solidFill>
                  <a:schemeClr val="bg1"/>
                </a:solidFill>
              </a:endParaRPr>
            </a:p>
            <a:p>
              <a:pPr eaLnBrk="1" hangingPunct="1"/>
              <a:r>
                <a:rPr lang="en-US" altLang="zh-CN" dirty="0" err="1">
                  <a:solidFill>
                    <a:schemeClr val="bg1"/>
                  </a:solidFill>
                </a:rPr>
                <a:t>Websocket</a:t>
              </a:r>
              <a:endParaRPr lang="en-US" altLang="zh-CN" dirty="0">
                <a:solidFill>
                  <a:schemeClr val="bg1"/>
                </a:solidFill>
              </a:endParaRPr>
            </a:p>
            <a:p>
              <a:pPr lvl="1" eaLnBrk="1" hangingPunct="1"/>
              <a:endParaRPr lang="en-US" altLang="zh-CN" dirty="0">
                <a:solidFill>
                  <a:schemeClr val="bg1"/>
                </a:solidFill>
              </a:endParaRPr>
            </a:p>
            <a:p>
              <a:pPr lvl="1" eaLnBrk="1" hangingPunct="1"/>
              <a:endParaRPr lang="en-US" altLang="zh-CN" dirty="0">
                <a:solidFill>
                  <a:schemeClr val="bg1"/>
                </a:solidFill>
              </a:endParaRPr>
            </a:p>
          </p:txBody>
        </p:sp>
      </p:grpSp>
      <p:sp>
        <p:nvSpPr>
          <p:cNvPr id="6173" name="Text Box 29"/>
          <p:cNvSpPr txBox="1">
            <a:spLocks noChangeArrowheads="1"/>
          </p:cNvSpPr>
          <p:nvPr/>
        </p:nvSpPr>
        <p:spPr bwMode="auto">
          <a:xfrm>
            <a:off x="2784476" y="693739"/>
            <a:ext cx="180022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dirty="0">
                <a:solidFill>
                  <a:schemeClr val="bg1"/>
                </a:solidFill>
                <a:latin typeface="Times New Roman" pitchFamily="18" charset="0"/>
              </a:rPr>
              <a:t>Outline</a:t>
            </a:r>
          </a:p>
        </p:txBody>
      </p:sp>
      <p:sp>
        <p:nvSpPr>
          <p:cNvPr id="6174" name="Line 30"/>
          <p:cNvSpPr>
            <a:spLocks noChangeShapeType="1"/>
          </p:cNvSpPr>
          <p:nvPr/>
        </p:nvSpPr>
        <p:spPr bwMode="auto">
          <a:xfrm>
            <a:off x="1992314"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2136776"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1849438"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6146" name="Group 2"/>
          <p:cNvGrpSpPr>
            <a:grpSpLocks/>
          </p:cNvGrpSpPr>
          <p:nvPr/>
        </p:nvGrpSpPr>
        <p:grpSpPr bwMode="auto">
          <a:xfrm rot="19740000">
            <a:off x="565723" y="1828553"/>
            <a:ext cx="1700681" cy="321162"/>
            <a:chOff x="0" y="0"/>
            <a:chExt cx="3628" cy="659"/>
          </a:xfrm>
        </p:grpSpPr>
        <p:sp>
          <p:nvSpPr>
            <p:cNvPr id="6147" name="任意多边形 197"/>
            <p:cNvSpPr>
              <a:spLocks/>
            </p:cNvSpPr>
            <p:nvPr/>
          </p:nvSpPr>
          <p:spPr bwMode="auto">
            <a:xfrm rot="10800000">
              <a:off x="0" y="83"/>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 name="任意多边形 197"/>
            <p:cNvSpPr>
              <a:spLocks/>
            </p:cNvSpPr>
            <p:nvPr/>
          </p:nvSpPr>
          <p:spPr bwMode="auto">
            <a:xfrm>
              <a:off x="2721" y="92"/>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 name="Rectangle 5"/>
            <p:cNvSpPr>
              <a:spLocks noChangeArrowheads="1"/>
            </p:cNvSpPr>
            <p:nvPr/>
          </p:nvSpPr>
          <p:spPr bwMode="auto">
            <a:xfrm>
              <a:off x="681" y="0"/>
              <a:ext cx="2268" cy="56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solidFill>
                    <a:srgbClr val="1496C8"/>
                  </a:solidFill>
                </a:rPr>
                <a:t>points</a:t>
              </a:r>
            </a:p>
          </p:txBody>
        </p:sp>
        <p:sp>
          <p:nvSpPr>
            <p:cNvPr id="6150" name="任意多边形 204"/>
            <p:cNvSpPr>
              <a:spLocks/>
            </p:cNvSpPr>
            <p:nvPr/>
          </p:nvSpPr>
          <p:spPr bwMode="auto">
            <a:xfrm>
              <a:off x="2738" y="568"/>
              <a:ext cx="217" cy="86"/>
            </a:xfrm>
            <a:custGeom>
              <a:avLst/>
              <a:gdLst>
                <a:gd name="T0" fmla="*/ 21600 w 21600"/>
                <a:gd name="T1" fmla="*/ 1004 h 21600"/>
                <a:gd name="T2" fmla="*/ 0 w 21600"/>
                <a:gd name="T3" fmla="*/ 21600 h 21600"/>
                <a:gd name="T4" fmla="*/ 0 w 21600"/>
                <a:gd name="T5" fmla="*/ 0 h 21600"/>
                <a:gd name="T6" fmla="*/ 21600 w 21600"/>
                <a:gd name="T7" fmla="*/ 1004 h 21600"/>
              </a:gdLst>
              <a:ahLst/>
              <a:cxnLst>
                <a:cxn ang="0">
                  <a:pos x="T0" y="T1"/>
                </a:cxn>
                <a:cxn ang="0">
                  <a:pos x="T2" y="T3"/>
                </a:cxn>
                <a:cxn ang="0">
                  <a:pos x="T4" y="T5"/>
                </a:cxn>
                <a:cxn ang="0">
                  <a:pos x="T6" y="T7"/>
                </a:cxn>
              </a:cxnLst>
              <a:rect l="0" t="0" r="r" b="b"/>
              <a:pathLst>
                <a:path w="21600" h="21600">
                  <a:moveTo>
                    <a:pt x="21600" y="1004"/>
                  </a:moveTo>
                  <a:lnTo>
                    <a:pt x="0" y="21600"/>
                  </a:lnTo>
                  <a:lnTo>
                    <a:pt x="0" y="0"/>
                  </a:lnTo>
                  <a:lnTo>
                    <a:pt x="21600" y="1004"/>
                  </a:lnTo>
                  <a:close/>
                </a:path>
              </a:pathLst>
            </a:custGeom>
            <a:solidFill>
              <a:srgbClr val="4A566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1" name="任意多边形 208"/>
            <p:cNvSpPr>
              <a:spLocks/>
            </p:cNvSpPr>
            <p:nvPr/>
          </p:nvSpPr>
          <p:spPr bwMode="auto">
            <a:xfrm>
              <a:off x="684" y="570"/>
              <a:ext cx="225" cy="75"/>
            </a:xfrm>
            <a:custGeom>
              <a:avLst/>
              <a:gdLst>
                <a:gd name="T0" fmla="*/ 0 w 21600"/>
                <a:gd name="T1" fmla="*/ 0 h 21600"/>
                <a:gd name="T2" fmla="*/ 21600 w 21600"/>
                <a:gd name="T3" fmla="*/ 21600 h 21600"/>
                <a:gd name="T4" fmla="*/ 21600 w 21600"/>
                <a:gd name="T5" fmla="*/ 0 h 21600"/>
                <a:gd name="T6" fmla="*/ 0 w 21600"/>
                <a:gd name="T7" fmla="*/ 0 h 21600"/>
              </a:gdLst>
              <a:ahLst/>
              <a:cxnLst>
                <a:cxn ang="0">
                  <a:pos x="T0" y="T1"/>
                </a:cxn>
                <a:cxn ang="0">
                  <a:pos x="T2" y="T3"/>
                </a:cxn>
                <a:cxn ang="0">
                  <a:pos x="T4" y="T5"/>
                </a:cxn>
                <a:cxn ang="0">
                  <a:pos x="T6" y="T7"/>
                </a:cxn>
              </a:cxnLst>
              <a:rect l="0" t="0" r="r" b="b"/>
              <a:pathLst>
                <a:path w="21600" h="21600">
                  <a:moveTo>
                    <a:pt x="0" y="0"/>
                  </a:moveTo>
                  <a:lnTo>
                    <a:pt x="21600" y="21600"/>
                  </a:lnTo>
                  <a:lnTo>
                    <a:pt x="21600" y="0"/>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 name="Text Box 22"/>
          <p:cNvSpPr txBox="1">
            <a:spLocks noChangeArrowheads="1"/>
          </p:cNvSpPr>
          <p:nvPr/>
        </p:nvSpPr>
        <p:spPr bwMode="auto">
          <a:xfrm>
            <a:off x="5777628" y="2569609"/>
            <a:ext cx="3236153" cy="313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dirty="0">
                <a:solidFill>
                  <a:schemeClr val="bg1"/>
                </a:solidFill>
              </a:rPr>
              <a:t>       </a:t>
            </a:r>
            <a:r>
              <a:rPr lang="en-US" altLang="zh-CN" dirty="0" err="1">
                <a:solidFill>
                  <a:schemeClr val="bg1"/>
                </a:solidFill>
              </a:rPr>
              <a:t>Keypoints</a:t>
            </a:r>
            <a:r>
              <a:rPr lang="en-US" altLang="zh-CN" dirty="0">
                <a:solidFill>
                  <a:schemeClr val="bg1"/>
                </a:solidFill>
              </a:rPr>
              <a:t>:</a:t>
            </a:r>
          </a:p>
          <a:p>
            <a:pPr lvl="1" eaLnBrk="1" hangingPunct="1"/>
            <a:endParaRPr lang="en-US" altLang="zh-CN" dirty="0">
              <a:solidFill>
                <a:schemeClr val="bg1"/>
              </a:solidFill>
            </a:endParaRPr>
          </a:p>
          <a:p>
            <a:pPr lvl="1" eaLnBrk="1" hangingPunct="1"/>
            <a:r>
              <a:rPr lang="fr-FR" altLang="zh-CN" dirty="0" err="1">
                <a:solidFill>
                  <a:schemeClr val="bg1"/>
                </a:solidFill>
              </a:rPr>
              <a:t>winSocket</a:t>
            </a:r>
            <a:endParaRPr lang="fr-FR" altLang="zh-CN" dirty="0">
              <a:solidFill>
                <a:schemeClr val="bg1"/>
              </a:solidFill>
            </a:endParaRPr>
          </a:p>
          <a:p>
            <a:pPr lvl="1" eaLnBrk="1" hangingPunct="1"/>
            <a:endParaRPr lang="fr-FR" altLang="zh-CN" dirty="0">
              <a:solidFill>
                <a:schemeClr val="bg1"/>
              </a:solidFill>
            </a:endParaRPr>
          </a:p>
          <a:p>
            <a:pPr lvl="1" eaLnBrk="1" hangingPunct="1"/>
            <a:r>
              <a:rPr lang="fr-FR" altLang="zh-CN" dirty="0" err="1">
                <a:solidFill>
                  <a:schemeClr val="bg1"/>
                </a:solidFill>
              </a:rPr>
              <a:t>httpClient</a:t>
            </a:r>
            <a:endParaRPr lang="fr-FR" altLang="zh-CN" dirty="0">
              <a:solidFill>
                <a:schemeClr val="bg1"/>
              </a:solidFill>
            </a:endParaRPr>
          </a:p>
          <a:p>
            <a:pPr lvl="1" eaLnBrk="1" hangingPunct="1"/>
            <a:endParaRPr lang="fr-FR" altLang="zh-CN" dirty="0">
              <a:solidFill>
                <a:schemeClr val="bg1"/>
              </a:solidFill>
            </a:endParaRPr>
          </a:p>
          <a:p>
            <a:pPr lvl="1" eaLnBrk="1" hangingPunct="1"/>
            <a:r>
              <a:rPr lang="fr-FR" altLang="zh-CN" dirty="0" err="1">
                <a:solidFill>
                  <a:schemeClr val="bg1"/>
                </a:solidFill>
              </a:rPr>
              <a:t>ControlChannelTrigger</a:t>
            </a:r>
            <a:endParaRPr lang="fr-FR" altLang="zh-CN" dirty="0">
              <a:solidFill>
                <a:schemeClr val="bg1"/>
              </a:solidFill>
            </a:endParaRPr>
          </a:p>
          <a:p>
            <a:pPr lvl="1" eaLnBrk="1" hangingPunct="1"/>
            <a:endParaRPr lang="fr-FR" altLang="zh-CN" dirty="0">
              <a:solidFill>
                <a:schemeClr val="bg1"/>
              </a:solidFill>
            </a:endParaRPr>
          </a:p>
          <a:p>
            <a:pPr lvl="1" eaLnBrk="1" hangingPunct="1"/>
            <a:r>
              <a:rPr lang="en-US" altLang="zh-CN" dirty="0">
                <a:solidFill>
                  <a:schemeClr val="bg1"/>
                </a:solidFill>
              </a:rPr>
              <a:t>Datagram sockets</a:t>
            </a:r>
          </a:p>
          <a:p>
            <a:pPr lvl="1" eaLnBrk="1" hangingPunct="1"/>
            <a:endParaRPr lang="en-US" altLang="zh-CN" dirty="0">
              <a:solidFill>
                <a:schemeClr val="bg1"/>
              </a:solidFill>
            </a:endParaRPr>
          </a:p>
          <a:p>
            <a:pPr lvl="1" eaLnBrk="1" hangingPunct="1"/>
            <a:r>
              <a:rPr lang="en-US" altLang="zh-CN" dirty="0">
                <a:solidFill>
                  <a:schemeClr val="bg1"/>
                </a:solidFill>
              </a:rPr>
              <a:t>SSL/TLS</a:t>
            </a:r>
          </a:p>
        </p:txBody>
      </p:sp>
    </p:spTree>
    <p:extLst>
      <p:ext uri="{BB962C8B-B14F-4D97-AF65-F5344CB8AC3E}">
        <p14:creationId xmlns:p14="http://schemas.microsoft.com/office/powerpoint/2010/main" val="358455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000000 0.000000 L 0.000000 0.077130 " pathEditMode="relative" rAng="0" ptsTypes="">
                                      <p:cBhvr>
                                        <p:cTn id="6" dur="2000" fill="hold"/>
                                        <p:tgtEl>
                                          <p:spTgt spid="6175"/>
                                        </p:tgtEl>
                                        <p:attrNameLst>
                                          <p:attrName>ppt_x,ppt_y</p:attrName>
                                        </p:attrNameLst>
                                      </p:cBhvr>
                                      <p:rCtr x="0" y="4900"/>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164"/>
                                        </p:tgtEl>
                                        <p:attrNameLst>
                                          <p:attrName>style.visibility</p:attrName>
                                        </p:attrNameLst>
                                      </p:cBhvr>
                                      <p:to>
                                        <p:strVal val="visible"/>
                                      </p:to>
                                    </p:set>
                                    <p:anim calcmode="lin" valueType="num">
                                      <p:cBhvr>
                                        <p:cTn id="14" dur="500" fill="hold"/>
                                        <p:tgtEl>
                                          <p:spTgt spid="6164"/>
                                        </p:tgtEl>
                                        <p:attrNameLst>
                                          <p:attrName>ppt_w</p:attrName>
                                        </p:attrNameLst>
                                      </p:cBhvr>
                                      <p:tavLst>
                                        <p:tav tm="0">
                                          <p:val>
                                            <p:fltVal val="0"/>
                                          </p:val>
                                        </p:tav>
                                        <p:tav tm="100000">
                                          <p:val>
                                            <p:strVal val="#ppt_w"/>
                                          </p:val>
                                        </p:tav>
                                      </p:tavLst>
                                    </p:anim>
                                    <p:anim calcmode="lin" valueType="num">
                                      <p:cBhvr>
                                        <p:cTn id="15" dur="500" fill="hold"/>
                                        <p:tgtEl>
                                          <p:spTgt spid="6164"/>
                                        </p:tgtEl>
                                        <p:attrNameLst>
                                          <p:attrName>ppt_h</p:attrName>
                                        </p:attrNameLst>
                                      </p:cBhvr>
                                      <p:tavLst>
                                        <p:tav tm="0">
                                          <p:val>
                                            <p:fltVal val="0"/>
                                          </p:val>
                                        </p:tav>
                                        <p:tav tm="100000">
                                          <p:val>
                                            <p:strVal val="#ppt_h"/>
                                          </p:val>
                                        </p:tav>
                                      </p:tavLst>
                                    </p:anim>
                                    <p:animEffect transition="in" filter="fade">
                                      <p:cBhvr>
                                        <p:cTn id="16" dur="500"/>
                                        <p:tgtEl>
                                          <p:spTgt spid="6164"/>
                                        </p:tgtEl>
                                      </p:cBhvr>
                                    </p:animEffect>
                                  </p:childTnLst>
                                </p:cTn>
                              </p:par>
                              <p:par>
                                <p:cTn id="17" presetID="35" presetClass="entr" presetSubtype="0"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fade">
                                      <p:cBhvr>
                                        <p:cTn id="19" dur="500"/>
                                        <p:tgtEl>
                                          <p:spTgt spid="6146"/>
                                        </p:tgtEl>
                                      </p:cBhvr>
                                    </p:animEffect>
                                    <p:anim calcmode="lin" valueType="num">
                                      <p:cBhvr>
                                        <p:cTn id="20" dur="500" fill="hold"/>
                                        <p:tgtEl>
                                          <p:spTgt spid="6146"/>
                                        </p:tgtEl>
                                        <p:attrNameLst>
                                          <p:attrName>style.rotation</p:attrName>
                                        </p:attrNameLst>
                                      </p:cBhvr>
                                      <p:tavLst>
                                        <p:tav tm="0">
                                          <p:val>
                                            <p:fltVal val="720"/>
                                          </p:val>
                                        </p:tav>
                                        <p:tav tm="100000">
                                          <p:val>
                                            <p:fltVal val="0"/>
                                          </p:val>
                                        </p:tav>
                                      </p:tavLst>
                                    </p:anim>
                                    <p:anim calcmode="lin" valueType="num">
                                      <p:cBhvr>
                                        <p:cTn id="21" dur="500" fill="hold"/>
                                        <p:tgtEl>
                                          <p:spTgt spid="6146"/>
                                        </p:tgtEl>
                                        <p:attrNameLst>
                                          <p:attrName>ppt_h</p:attrName>
                                        </p:attrNameLst>
                                      </p:cBhvr>
                                      <p:tavLst>
                                        <p:tav tm="0">
                                          <p:val>
                                            <p:fltVal val="0"/>
                                          </p:val>
                                        </p:tav>
                                        <p:tav tm="100000">
                                          <p:val>
                                            <p:strVal val="#ppt_h"/>
                                          </p:val>
                                        </p:tav>
                                      </p:tavLst>
                                    </p:anim>
                                    <p:anim calcmode="lin" valueType="num">
                                      <p:cBhvr>
                                        <p:cTn id="22" dur="500" fill="hold"/>
                                        <p:tgtEl>
                                          <p:spTgt spid="614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9" name="Text Box 25"/>
          <p:cNvSpPr txBox="1">
            <a:spLocks noChangeArrowheads="1"/>
          </p:cNvSpPr>
          <p:nvPr/>
        </p:nvSpPr>
        <p:spPr bwMode="auto">
          <a:xfrm>
            <a:off x="7043829" y="639112"/>
            <a:ext cx="1954349" cy="3970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dirty="0">
                <a:solidFill>
                  <a:schemeClr val="bg1"/>
                </a:solidFill>
              </a:rPr>
              <a:t>1.</a:t>
            </a:r>
            <a:r>
              <a:rPr lang="en-US" dirty="0">
                <a:solidFill>
                  <a:schemeClr val="bg1"/>
                </a:solidFill>
              </a:rPr>
              <a:t>The </a:t>
            </a:r>
            <a:r>
              <a:rPr lang="en-US" dirty="0">
                <a:solidFill>
                  <a:schemeClr val="bg1"/>
                </a:solidFill>
                <a:hlinkClick r:id="rId2" tooltip="Physical layer"/>
              </a:rPr>
              <a:t>physical layer</a:t>
            </a:r>
            <a:r>
              <a:rPr lang="en-US" dirty="0">
                <a:solidFill>
                  <a:schemeClr val="bg1"/>
                </a:solidFill>
              </a:rPr>
              <a:t> defines the </a:t>
            </a:r>
            <a:r>
              <a:rPr lang="en-US" dirty="0">
                <a:solidFill>
                  <a:schemeClr val="bg1"/>
                </a:solidFill>
                <a:hlinkClick r:id="rId3" tooltip="Electrical"/>
              </a:rPr>
              <a:t>electrical</a:t>
            </a:r>
            <a:r>
              <a:rPr lang="en-US" dirty="0">
                <a:solidFill>
                  <a:schemeClr val="bg1"/>
                </a:solidFill>
              </a:rPr>
              <a:t> and physical </a:t>
            </a:r>
            <a:r>
              <a:rPr lang="en-US" dirty="0" err="1">
                <a:solidFill>
                  <a:schemeClr val="bg1"/>
                </a:solidFill>
              </a:rPr>
              <a:t>specificatios</a:t>
            </a:r>
            <a:r>
              <a:rPr lang="en-US" dirty="0">
                <a:solidFill>
                  <a:schemeClr val="bg1"/>
                </a:solidFill>
              </a:rPr>
              <a:t> of the data connection. It defines the relationship between a device and a physical </a:t>
            </a:r>
            <a:r>
              <a:rPr lang="en-US" dirty="0">
                <a:solidFill>
                  <a:schemeClr val="bg1"/>
                </a:solidFill>
                <a:hlinkClick r:id="rId4" tooltip="Transmission medium"/>
              </a:rPr>
              <a:t>transmission medium</a:t>
            </a:r>
            <a:r>
              <a:rPr lang="en-US" dirty="0">
                <a:solidFill>
                  <a:schemeClr val="bg1"/>
                </a:solidFill>
              </a:rPr>
              <a:t>. </a:t>
            </a:r>
            <a:endParaRPr lang="en-US" dirty="0">
              <a:solidFill>
                <a:schemeClr val="bg1"/>
              </a:solidFill>
              <a:latin typeface="Times New Roman" pitchFamily="18" charset="0"/>
            </a:endParaRPr>
          </a:p>
        </p:txBody>
      </p:sp>
      <p:sp>
        <p:nvSpPr>
          <p:cNvPr id="6173" name="Text Box 29"/>
          <p:cNvSpPr txBox="1">
            <a:spLocks noChangeArrowheads="1"/>
          </p:cNvSpPr>
          <p:nvPr/>
        </p:nvSpPr>
        <p:spPr bwMode="auto">
          <a:xfrm>
            <a:off x="1127120" y="796921"/>
            <a:ext cx="2555649"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a:solidFill>
                  <a:schemeClr val="bg1"/>
                </a:solidFill>
                <a:latin typeface="Times New Roman" pitchFamily="18" charset="0"/>
              </a:rPr>
              <a:t>Network OSI Model</a:t>
            </a:r>
            <a:endParaRPr lang="zh-CN" altLang="en-US" sz="2000" dirty="0">
              <a:solidFill>
                <a:schemeClr val="bg1"/>
              </a:solidFill>
              <a:latin typeface="Times New Roman" pitchFamily="18" charset="0"/>
            </a:endParaRPr>
          </a:p>
        </p:txBody>
      </p:sp>
      <p:sp>
        <p:nvSpPr>
          <p:cNvPr id="6174" name="Line 30"/>
          <p:cNvSpPr>
            <a:spLocks noChangeShapeType="1"/>
          </p:cNvSpPr>
          <p:nvPr/>
        </p:nvSpPr>
        <p:spPr bwMode="auto">
          <a:xfrm>
            <a:off x="334958"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479420"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192082"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pic>
        <p:nvPicPr>
          <p:cNvPr id="1026" name="Picture 2" descr="diagram illustrating the osi reference 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698" y="1766889"/>
            <a:ext cx="5546289" cy="49967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94776" y="1193110"/>
            <a:ext cx="1655977" cy="2862322"/>
          </a:xfrm>
          <a:prstGeom prst="rect">
            <a:avLst/>
          </a:prstGeom>
          <a:noFill/>
        </p:spPr>
        <p:txBody>
          <a:bodyPr wrap="square" rtlCol="0">
            <a:spAutoFit/>
          </a:bodyPr>
          <a:lstStyle/>
          <a:p>
            <a:r>
              <a:rPr lang="en-US" altLang="zh-CN" dirty="0">
                <a:solidFill>
                  <a:schemeClr val="bg1"/>
                </a:solidFill>
              </a:rPr>
              <a:t>2.</a:t>
            </a:r>
            <a:r>
              <a:rPr lang="en-US" dirty="0">
                <a:solidFill>
                  <a:schemeClr val="bg1"/>
                </a:solidFill>
              </a:rPr>
              <a:t>The </a:t>
            </a:r>
            <a:r>
              <a:rPr lang="en-US" dirty="0">
                <a:solidFill>
                  <a:schemeClr val="bg1"/>
                </a:solidFill>
                <a:hlinkClick r:id="rId6" tooltip="Data link layer"/>
              </a:rPr>
              <a:t>data link layer</a:t>
            </a:r>
            <a:r>
              <a:rPr lang="en-US" dirty="0">
                <a:solidFill>
                  <a:schemeClr val="bg1"/>
                </a:solidFill>
              </a:rPr>
              <a:t> provides </a:t>
            </a:r>
            <a:r>
              <a:rPr lang="en-US" dirty="0">
                <a:solidFill>
                  <a:schemeClr val="bg1"/>
                </a:solidFill>
                <a:hlinkClick r:id="rId7" tooltip="Node-to-node data transfer"/>
              </a:rPr>
              <a:t>node-to-node data transfer</a:t>
            </a:r>
            <a:r>
              <a:rPr lang="en-US" dirty="0">
                <a:solidFill>
                  <a:schemeClr val="bg1"/>
                </a:solidFill>
              </a:rPr>
              <a:t>—a link between two directly connected nodes. </a:t>
            </a:r>
          </a:p>
        </p:txBody>
      </p:sp>
      <p:sp>
        <p:nvSpPr>
          <p:cNvPr id="3" name="TextBox 2"/>
          <p:cNvSpPr txBox="1"/>
          <p:nvPr/>
        </p:nvSpPr>
        <p:spPr>
          <a:xfrm>
            <a:off x="8336482" y="1664427"/>
            <a:ext cx="1655977" cy="5078313"/>
          </a:xfrm>
          <a:prstGeom prst="rect">
            <a:avLst/>
          </a:prstGeom>
          <a:noFill/>
        </p:spPr>
        <p:txBody>
          <a:bodyPr wrap="square" rtlCol="0">
            <a:spAutoFit/>
          </a:bodyPr>
          <a:lstStyle/>
          <a:p>
            <a:r>
              <a:rPr lang="en-US" altLang="zh-CN" dirty="0">
                <a:solidFill>
                  <a:schemeClr val="bg1"/>
                </a:solidFill>
              </a:rPr>
              <a:t>3.</a:t>
            </a:r>
            <a:r>
              <a:rPr lang="en-US" dirty="0">
                <a:solidFill>
                  <a:schemeClr val="bg1"/>
                </a:solidFill>
              </a:rPr>
              <a:t> The </a:t>
            </a:r>
            <a:r>
              <a:rPr lang="en-US" dirty="0">
                <a:solidFill>
                  <a:schemeClr val="bg1"/>
                </a:solidFill>
                <a:hlinkClick r:id="rId8" tooltip="Network layer"/>
              </a:rPr>
              <a:t>network layer</a:t>
            </a:r>
            <a:r>
              <a:rPr lang="en-US" dirty="0">
                <a:solidFill>
                  <a:schemeClr val="bg1"/>
                </a:solidFill>
              </a:rPr>
              <a:t> provides the functional and procedural means of transferring variable length </a:t>
            </a:r>
            <a:r>
              <a:rPr lang="en-US" dirty="0">
                <a:solidFill>
                  <a:schemeClr val="bg1"/>
                </a:solidFill>
                <a:hlinkClick r:id="rId9" tooltip="Data"/>
              </a:rPr>
              <a:t>data</a:t>
            </a:r>
            <a:r>
              <a:rPr lang="en-US" dirty="0">
                <a:solidFill>
                  <a:schemeClr val="bg1"/>
                </a:solidFill>
              </a:rPr>
              <a:t> sequences (called </a:t>
            </a:r>
            <a:r>
              <a:rPr lang="en-US" dirty="0">
                <a:solidFill>
                  <a:schemeClr val="bg1"/>
                </a:solidFill>
                <a:hlinkClick r:id="rId10" tooltip="Datagrams"/>
              </a:rPr>
              <a:t>datagrams</a:t>
            </a:r>
            <a:r>
              <a:rPr lang="en-US" dirty="0">
                <a:solidFill>
                  <a:schemeClr val="bg1"/>
                </a:solidFill>
              </a:rPr>
              <a:t>) from one node to another connected to the same "network". </a:t>
            </a:r>
          </a:p>
        </p:txBody>
      </p:sp>
      <p:sp>
        <p:nvSpPr>
          <p:cNvPr id="20" name="TextBox 19"/>
          <p:cNvSpPr txBox="1"/>
          <p:nvPr/>
        </p:nvSpPr>
        <p:spPr>
          <a:xfrm>
            <a:off x="8936560" y="835186"/>
            <a:ext cx="1655977" cy="5909310"/>
          </a:xfrm>
          <a:prstGeom prst="rect">
            <a:avLst/>
          </a:prstGeom>
          <a:noFill/>
        </p:spPr>
        <p:txBody>
          <a:bodyPr wrap="square" rtlCol="0">
            <a:spAutoFit/>
          </a:bodyPr>
          <a:lstStyle/>
          <a:p>
            <a:r>
              <a:rPr lang="en-US" altLang="zh-CN" dirty="0">
                <a:solidFill>
                  <a:schemeClr val="bg1"/>
                </a:solidFill>
              </a:rPr>
              <a:t>4.</a:t>
            </a:r>
            <a:r>
              <a:rPr lang="en-US" dirty="0">
                <a:solidFill>
                  <a:schemeClr val="bg1"/>
                </a:solidFill>
              </a:rPr>
              <a:t> The </a:t>
            </a:r>
            <a:r>
              <a:rPr lang="en-US" dirty="0">
                <a:solidFill>
                  <a:schemeClr val="bg1"/>
                </a:solidFill>
                <a:hlinkClick r:id="rId11" tooltip="Transport layer"/>
              </a:rPr>
              <a:t>transport layer</a:t>
            </a:r>
            <a:r>
              <a:rPr lang="en-US" dirty="0">
                <a:solidFill>
                  <a:schemeClr val="bg1"/>
                </a:solidFill>
              </a:rPr>
              <a:t> provides the functional and procedural means of transferring variable-length data sequences from a source to a destination host via one or more networks, while maintaining the quality of service functions.</a:t>
            </a:r>
            <a:r>
              <a:rPr lang="en-US" altLang="zh-CN" dirty="0">
                <a:solidFill>
                  <a:schemeClr val="bg1"/>
                </a:solidFill>
              </a:rPr>
              <a:t>.</a:t>
            </a:r>
            <a:endParaRPr lang="en-US" dirty="0">
              <a:solidFill>
                <a:schemeClr val="bg1"/>
              </a:solidFill>
            </a:endParaRPr>
          </a:p>
        </p:txBody>
      </p:sp>
      <p:sp>
        <p:nvSpPr>
          <p:cNvPr id="21" name="TextBox 20"/>
          <p:cNvSpPr txBox="1"/>
          <p:nvPr/>
        </p:nvSpPr>
        <p:spPr>
          <a:xfrm>
            <a:off x="9439884" y="3971526"/>
            <a:ext cx="1655977" cy="2031325"/>
          </a:xfrm>
          <a:prstGeom prst="rect">
            <a:avLst/>
          </a:prstGeom>
          <a:noFill/>
        </p:spPr>
        <p:txBody>
          <a:bodyPr wrap="square" rtlCol="0">
            <a:spAutoFit/>
          </a:bodyPr>
          <a:lstStyle/>
          <a:p>
            <a:r>
              <a:rPr lang="en-US" altLang="zh-CN" dirty="0">
                <a:solidFill>
                  <a:schemeClr val="bg1"/>
                </a:solidFill>
              </a:rPr>
              <a:t>5.</a:t>
            </a:r>
            <a:r>
              <a:rPr lang="en-US" dirty="0">
                <a:solidFill>
                  <a:schemeClr val="bg1"/>
                </a:solidFill>
              </a:rPr>
              <a:t> The </a:t>
            </a:r>
            <a:r>
              <a:rPr lang="en-US" dirty="0">
                <a:solidFill>
                  <a:schemeClr val="bg1"/>
                </a:solidFill>
                <a:hlinkClick r:id="rId12" tooltip="Session layer"/>
              </a:rPr>
              <a:t>session layer</a:t>
            </a:r>
            <a:r>
              <a:rPr lang="en-US" dirty="0">
                <a:solidFill>
                  <a:schemeClr val="bg1"/>
                </a:solidFill>
              </a:rPr>
              <a:t> controls the dialogues (connections) between computers.</a:t>
            </a:r>
            <a:r>
              <a:rPr lang="en-US" altLang="zh-CN" dirty="0">
                <a:solidFill>
                  <a:schemeClr val="bg1"/>
                </a:solidFill>
              </a:rPr>
              <a:t>.</a:t>
            </a:r>
            <a:endParaRPr lang="en-US" dirty="0">
              <a:solidFill>
                <a:schemeClr val="bg1"/>
              </a:solidFill>
            </a:endParaRPr>
          </a:p>
        </p:txBody>
      </p:sp>
      <p:sp>
        <p:nvSpPr>
          <p:cNvPr id="22" name="TextBox 21"/>
          <p:cNvSpPr txBox="1"/>
          <p:nvPr/>
        </p:nvSpPr>
        <p:spPr>
          <a:xfrm>
            <a:off x="9640977" y="697312"/>
            <a:ext cx="1655977" cy="6186309"/>
          </a:xfrm>
          <a:prstGeom prst="rect">
            <a:avLst/>
          </a:prstGeom>
          <a:noFill/>
        </p:spPr>
        <p:txBody>
          <a:bodyPr wrap="square" rtlCol="0">
            <a:spAutoFit/>
          </a:bodyPr>
          <a:lstStyle/>
          <a:p>
            <a:r>
              <a:rPr lang="en-US" altLang="zh-CN" dirty="0">
                <a:solidFill>
                  <a:schemeClr val="bg1"/>
                </a:solidFill>
              </a:rPr>
              <a:t>6.</a:t>
            </a:r>
            <a:r>
              <a:rPr lang="en-US" dirty="0">
                <a:solidFill>
                  <a:schemeClr val="bg1"/>
                </a:solidFill>
              </a:rPr>
              <a:t> The </a:t>
            </a:r>
            <a:r>
              <a:rPr lang="en-US" dirty="0">
                <a:solidFill>
                  <a:schemeClr val="bg1"/>
                </a:solidFill>
                <a:hlinkClick r:id="rId13" tooltip="Presentation layer"/>
              </a:rPr>
              <a:t>presentation layer</a:t>
            </a:r>
            <a:r>
              <a:rPr lang="en-US" dirty="0">
                <a:solidFill>
                  <a:schemeClr val="bg1"/>
                </a:solidFill>
              </a:rPr>
              <a:t> establishes context between application-layer entities, in which the application-layer entities may use different syntax and semantics if the presentation service provides a mapping between them </a:t>
            </a:r>
            <a:r>
              <a:rPr lang="en-US" altLang="zh-CN" dirty="0">
                <a:solidFill>
                  <a:schemeClr val="bg1"/>
                </a:solidFill>
              </a:rPr>
              <a:t>.</a:t>
            </a:r>
            <a:endParaRPr lang="en-US" dirty="0">
              <a:solidFill>
                <a:schemeClr val="bg1"/>
              </a:solidFill>
            </a:endParaRPr>
          </a:p>
        </p:txBody>
      </p:sp>
      <p:sp>
        <p:nvSpPr>
          <p:cNvPr id="23" name="TextBox 22"/>
          <p:cNvSpPr txBox="1"/>
          <p:nvPr/>
        </p:nvSpPr>
        <p:spPr>
          <a:xfrm>
            <a:off x="10193552" y="2280116"/>
            <a:ext cx="1655977" cy="3970318"/>
          </a:xfrm>
          <a:prstGeom prst="rect">
            <a:avLst/>
          </a:prstGeom>
          <a:noFill/>
        </p:spPr>
        <p:txBody>
          <a:bodyPr wrap="square" rtlCol="0">
            <a:spAutoFit/>
          </a:bodyPr>
          <a:lstStyle/>
          <a:p>
            <a:r>
              <a:rPr lang="en-US" altLang="zh-CN" dirty="0">
                <a:solidFill>
                  <a:schemeClr val="bg1"/>
                </a:solidFill>
              </a:rPr>
              <a:t>7.</a:t>
            </a:r>
            <a:r>
              <a:rPr lang="en-US" dirty="0">
                <a:solidFill>
                  <a:schemeClr val="bg1"/>
                </a:solidFill>
              </a:rPr>
              <a:t> The </a:t>
            </a:r>
            <a:r>
              <a:rPr lang="en-US" dirty="0">
                <a:solidFill>
                  <a:schemeClr val="bg1"/>
                </a:solidFill>
                <a:hlinkClick r:id="rId14" tooltip="Application layer"/>
              </a:rPr>
              <a:t>application layer</a:t>
            </a:r>
            <a:r>
              <a:rPr lang="en-US" dirty="0">
                <a:solidFill>
                  <a:schemeClr val="bg1"/>
                </a:solidFill>
              </a:rPr>
              <a:t> is the OSI layer closest to the end user, which means both the OSI application layer and the user interact directly with the software application. </a:t>
            </a:r>
          </a:p>
        </p:txBody>
      </p:sp>
    </p:spTree>
    <p:extLst>
      <p:ext uri="{BB962C8B-B14F-4D97-AF65-F5344CB8AC3E}">
        <p14:creationId xmlns:p14="http://schemas.microsoft.com/office/powerpoint/2010/main" val="49929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nodeType="withEffect">
                                  <p:stCondLst>
                                    <p:cond delay="0"/>
                                  </p:stCondLst>
                                  <p:childTnLst>
                                    <p:animMotion origin="layout" path="M -1.875E-6 4.44444E-6 L -1.875E-6 0.07708 " pathEditMode="relative" rAng="0" ptsTypes="AA">
                                      <p:cBhvr>
                                        <p:cTn id="6" dur="2000" fill="hold"/>
                                        <p:tgtEl>
                                          <p:spTgt spid="6175"/>
                                        </p:tgtEl>
                                        <p:attrNameLst>
                                          <p:attrName>ppt_x,ppt_y</p:attrName>
                                        </p:attrNameLst>
                                      </p:cBhvr>
                                      <p:rCtr x="0" y="3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169"/>
                                        </p:tgtEl>
                                        <p:attrNameLst>
                                          <p:attrName>style.visibility</p:attrName>
                                        </p:attrNameLst>
                                      </p:cBhvr>
                                      <p:to>
                                        <p:strVal val="visible"/>
                                      </p:to>
                                    </p:set>
                                    <p:animEffect transition="in" filter="fade">
                                      <p:cBhvr>
                                        <p:cTn id="16" dur="500"/>
                                        <p:tgtEl>
                                          <p:spTgt spid="6169"/>
                                        </p:tgtEl>
                                      </p:cBhvr>
                                    </p:animEffect>
                                  </p:childTnLst>
                                  <p:subTnLst>
                                    <p:set>
                                      <p:cBhvr override="childStyle">
                                        <p:cTn dur="1" fill="hold" display="0" masterRel="nextClick" afterEffect="1"/>
                                        <p:tgtEl>
                                          <p:spTgt spid="616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randombar(horizontal)">
                                      <p:cBhvr>
                                        <p:cTn id="36"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9" grpId="0"/>
      <p:bldP spid="2" grpId="0"/>
      <p:bldP spid="3" grpId="0"/>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3" name="Text Box 29"/>
          <p:cNvSpPr txBox="1">
            <a:spLocks noChangeArrowheads="1"/>
          </p:cNvSpPr>
          <p:nvPr/>
        </p:nvSpPr>
        <p:spPr bwMode="auto">
          <a:xfrm>
            <a:off x="983122" y="693739"/>
            <a:ext cx="180022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a:solidFill>
                  <a:schemeClr val="bg1"/>
                </a:solidFill>
                <a:latin typeface="Times New Roman" pitchFamily="18" charset="0"/>
              </a:rPr>
              <a:t>TCP/IP</a:t>
            </a:r>
            <a:endParaRPr lang="en-US" sz="2000" dirty="0">
              <a:solidFill>
                <a:schemeClr val="bg1"/>
              </a:solidFill>
              <a:latin typeface="Times New Roman" pitchFamily="18" charset="0"/>
            </a:endParaRPr>
          </a:p>
        </p:txBody>
      </p:sp>
      <p:sp>
        <p:nvSpPr>
          <p:cNvPr id="6174" name="Line 30"/>
          <p:cNvSpPr>
            <a:spLocks noChangeShapeType="1"/>
          </p:cNvSpPr>
          <p:nvPr/>
        </p:nvSpPr>
        <p:spPr bwMode="auto">
          <a:xfrm>
            <a:off x="190960"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335422"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48084"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044" y="1485026"/>
            <a:ext cx="5831919" cy="5012559"/>
          </a:xfrm>
          <a:prstGeom prst="rect">
            <a:avLst/>
          </a:prstGeom>
        </p:spPr>
      </p:pic>
      <p:cxnSp>
        <p:nvCxnSpPr>
          <p:cNvPr id="3" name="Straight Connector 2"/>
          <p:cNvCxnSpPr/>
          <p:nvPr/>
        </p:nvCxnSpPr>
        <p:spPr bwMode="auto">
          <a:xfrm>
            <a:off x="1632062" y="3285002"/>
            <a:ext cx="7919890" cy="0"/>
          </a:xfrm>
          <a:prstGeom prst="line">
            <a:avLst/>
          </a:prstGeom>
          <a:ln w="57150">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0" name="Straight Connector 19"/>
          <p:cNvCxnSpPr/>
          <p:nvPr/>
        </p:nvCxnSpPr>
        <p:spPr bwMode="auto">
          <a:xfrm>
            <a:off x="1632062" y="4004992"/>
            <a:ext cx="7919890" cy="0"/>
          </a:xfrm>
          <a:prstGeom prst="line">
            <a:avLst/>
          </a:prstGeom>
          <a:ln w="57150">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bwMode="auto">
          <a:xfrm>
            <a:off x="1632062" y="4724982"/>
            <a:ext cx="7919890" cy="0"/>
          </a:xfrm>
          <a:prstGeom prst="line">
            <a:avLst/>
          </a:prstGeom>
          <a:ln w="57150">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90267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91667E-6 4.44444E-6 L -2.91667E-6 0.07708 " pathEditMode="relative" rAng="0" ptsTypes="AA">
                                      <p:cBhvr>
                                        <p:cTn id="6" dur="2000" fill="hold"/>
                                        <p:tgtEl>
                                          <p:spTgt spid="6175"/>
                                        </p:tgtEl>
                                        <p:attrNameLst>
                                          <p:attrName>ppt_x,ppt_y</p:attrName>
                                        </p:attrNameLst>
                                      </p:cBhvr>
                                      <p:rCtr x="0" y="3843"/>
                                    </p:animMotion>
                                  </p:childTnLst>
                                </p:cTn>
                              </p:par>
                              <p:par>
                                <p:cTn id="7" presetID="10" presetClass="entr" presetSubtype="0"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fade">
                                      <p:cBhvr>
                                        <p:cTn id="9" dur="500"/>
                                        <p:tgtEl>
                                          <p:spTgt spid="617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3" name="Text Box 29"/>
          <p:cNvSpPr txBox="1">
            <a:spLocks noChangeArrowheads="1"/>
          </p:cNvSpPr>
          <p:nvPr/>
        </p:nvSpPr>
        <p:spPr bwMode="auto">
          <a:xfrm>
            <a:off x="983122" y="868920"/>
            <a:ext cx="324090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a:solidFill>
                  <a:schemeClr val="bg1"/>
                </a:solidFill>
                <a:latin typeface="Times New Roman" pitchFamily="18" charset="0"/>
              </a:rPr>
              <a:t>TCP/IP</a:t>
            </a:r>
            <a:r>
              <a:rPr lang="zh-CN" altLang="en-US" sz="2000" dirty="0">
                <a:solidFill>
                  <a:schemeClr val="bg1"/>
                </a:solidFill>
                <a:latin typeface="Times New Roman" pitchFamily="18" charset="0"/>
              </a:rPr>
              <a:t> </a:t>
            </a:r>
            <a:r>
              <a:rPr lang="en-US" altLang="zh-CN" sz="2000" dirty="0">
                <a:solidFill>
                  <a:schemeClr val="bg1"/>
                </a:solidFill>
                <a:latin typeface="Times New Roman" pitchFamily="18" charset="0"/>
              </a:rPr>
              <a:t>and OSI Architecture</a:t>
            </a:r>
            <a:endParaRPr lang="en-US" sz="2000" dirty="0">
              <a:solidFill>
                <a:schemeClr val="bg1"/>
              </a:solidFill>
              <a:latin typeface="Times New Roman" pitchFamily="18" charset="0"/>
            </a:endParaRPr>
          </a:p>
        </p:txBody>
      </p:sp>
      <p:sp>
        <p:nvSpPr>
          <p:cNvPr id="6174" name="Line 30"/>
          <p:cNvSpPr>
            <a:spLocks noChangeShapeType="1"/>
          </p:cNvSpPr>
          <p:nvPr/>
        </p:nvSpPr>
        <p:spPr bwMode="auto">
          <a:xfrm>
            <a:off x="190960"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335422"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48084"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067" y="1485027"/>
            <a:ext cx="9575867" cy="5007227"/>
          </a:xfrm>
          <a:prstGeom prst="rect">
            <a:avLst/>
          </a:prstGeom>
        </p:spPr>
      </p:pic>
    </p:spTree>
    <p:extLst>
      <p:ext uri="{BB962C8B-B14F-4D97-AF65-F5344CB8AC3E}">
        <p14:creationId xmlns:p14="http://schemas.microsoft.com/office/powerpoint/2010/main" val="203297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91667E-6 4.44444E-6 L -2.91667E-6 0.07708 " pathEditMode="relative" rAng="0" ptsTypes="AA">
                                      <p:cBhvr>
                                        <p:cTn id="6" dur="2000" fill="hold"/>
                                        <p:tgtEl>
                                          <p:spTgt spid="6175"/>
                                        </p:tgtEl>
                                        <p:attrNameLst>
                                          <p:attrName>ppt_x,ppt_y</p:attrName>
                                        </p:attrNameLst>
                                      </p:cBhvr>
                                      <p:rCtr x="0" y="3843"/>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rot="-1860000">
            <a:off x="153239" y="1755965"/>
            <a:ext cx="1700213" cy="320675"/>
            <a:chOff x="0" y="0"/>
            <a:chExt cx="3627" cy="658"/>
          </a:xfrm>
        </p:grpSpPr>
        <p:sp>
          <p:nvSpPr>
            <p:cNvPr id="6153" name="任意多边形 197"/>
            <p:cNvSpPr>
              <a:spLocks/>
            </p:cNvSpPr>
            <p:nvPr/>
          </p:nvSpPr>
          <p:spPr bwMode="auto">
            <a:xfrm rot="10800000">
              <a:off x="0" y="83"/>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任意多边形 197"/>
            <p:cNvSpPr>
              <a:spLocks/>
            </p:cNvSpPr>
            <p:nvPr/>
          </p:nvSpPr>
          <p:spPr bwMode="auto">
            <a:xfrm>
              <a:off x="2721" y="92"/>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Rectangle 11"/>
            <p:cNvSpPr>
              <a:spLocks noChangeArrowheads="1"/>
            </p:cNvSpPr>
            <p:nvPr/>
          </p:nvSpPr>
          <p:spPr bwMode="auto">
            <a:xfrm>
              <a:off x="681" y="0"/>
              <a:ext cx="2268" cy="56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1496C8"/>
                  </a:solidFill>
                </a:rPr>
                <a:t>add your text</a:t>
              </a:r>
            </a:p>
          </p:txBody>
        </p:sp>
        <p:sp>
          <p:nvSpPr>
            <p:cNvPr id="6156" name="任意多边形 204"/>
            <p:cNvSpPr>
              <a:spLocks/>
            </p:cNvSpPr>
            <p:nvPr/>
          </p:nvSpPr>
          <p:spPr bwMode="auto">
            <a:xfrm>
              <a:off x="2738" y="568"/>
              <a:ext cx="217" cy="86"/>
            </a:xfrm>
            <a:custGeom>
              <a:avLst/>
              <a:gdLst>
                <a:gd name="T0" fmla="*/ 21600 w 21600"/>
                <a:gd name="T1" fmla="*/ 1004 h 21600"/>
                <a:gd name="T2" fmla="*/ 0 w 21600"/>
                <a:gd name="T3" fmla="*/ 21600 h 21600"/>
                <a:gd name="T4" fmla="*/ 0 w 21600"/>
                <a:gd name="T5" fmla="*/ 0 h 21600"/>
                <a:gd name="T6" fmla="*/ 21600 w 21600"/>
                <a:gd name="T7" fmla="*/ 1004 h 21600"/>
              </a:gdLst>
              <a:ahLst/>
              <a:cxnLst>
                <a:cxn ang="0">
                  <a:pos x="T0" y="T1"/>
                </a:cxn>
                <a:cxn ang="0">
                  <a:pos x="T2" y="T3"/>
                </a:cxn>
                <a:cxn ang="0">
                  <a:pos x="T4" y="T5"/>
                </a:cxn>
                <a:cxn ang="0">
                  <a:pos x="T6" y="T7"/>
                </a:cxn>
              </a:cxnLst>
              <a:rect l="0" t="0" r="r" b="b"/>
              <a:pathLst>
                <a:path w="21600" h="21600">
                  <a:moveTo>
                    <a:pt x="21600" y="1004"/>
                  </a:moveTo>
                  <a:lnTo>
                    <a:pt x="0" y="21600"/>
                  </a:lnTo>
                  <a:lnTo>
                    <a:pt x="0" y="0"/>
                  </a:lnTo>
                  <a:lnTo>
                    <a:pt x="21600" y="1004"/>
                  </a:lnTo>
                  <a:close/>
                </a:path>
              </a:pathLst>
            </a:custGeom>
            <a:solidFill>
              <a:srgbClr val="4A566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任意多边形 208"/>
            <p:cNvSpPr>
              <a:spLocks/>
            </p:cNvSpPr>
            <p:nvPr/>
          </p:nvSpPr>
          <p:spPr bwMode="auto">
            <a:xfrm>
              <a:off x="684" y="570"/>
              <a:ext cx="225" cy="75"/>
            </a:xfrm>
            <a:custGeom>
              <a:avLst/>
              <a:gdLst>
                <a:gd name="T0" fmla="*/ 0 w 21600"/>
                <a:gd name="T1" fmla="*/ 0 h 21600"/>
                <a:gd name="T2" fmla="*/ 21600 w 21600"/>
                <a:gd name="T3" fmla="*/ 21600 h 21600"/>
                <a:gd name="T4" fmla="*/ 21600 w 21600"/>
                <a:gd name="T5" fmla="*/ 0 h 21600"/>
                <a:gd name="T6" fmla="*/ 0 w 21600"/>
                <a:gd name="T7" fmla="*/ 0 h 21600"/>
              </a:gdLst>
              <a:ahLst/>
              <a:cxnLst>
                <a:cxn ang="0">
                  <a:pos x="T0" y="T1"/>
                </a:cxn>
                <a:cxn ang="0">
                  <a:pos x="T2" y="T3"/>
                </a:cxn>
                <a:cxn ang="0">
                  <a:pos x="T4" y="T5"/>
                </a:cxn>
                <a:cxn ang="0">
                  <a:pos x="T6" y="T7"/>
                </a:cxn>
              </a:cxnLst>
              <a:rect l="0" t="0" r="r" b="b"/>
              <a:pathLst>
                <a:path w="21600" h="21600">
                  <a:moveTo>
                    <a:pt x="0" y="0"/>
                  </a:moveTo>
                  <a:lnTo>
                    <a:pt x="21600" y="21600"/>
                  </a:lnTo>
                  <a:lnTo>
                    <a:pt x="21600" y="0"/>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67" name="Group 23"/>
          <p:cNvGrpSpPr>
            <a:grpSpLocks/>
          </p:cNvGrpSpPr>
          <p:nvPr/>
        </p:nvGrpSpPr>
        <p:grpSpPr bwMode="auto">
          <a:xfrm>
            <a:off x="713625" y="1800415"/>
            <a:ext cx="10638301" cy="4580544"/>
            <a:chOff x="0" y="0"/>
            <a:chExt cx="4305" cy="3972"/>
          </a:xfrm>
        </p:grpSpPr>
        <p:sp>
          <p:nvSpPr>
            <p:cNvPr id="6168" name="Rectangle 24"/>
            <p:cNvSpPr>
              <a:spLocks noChangeArrowheads="1"/>
            </p:cNvSpPr>
            <p:nvPr/>
          </p:nvSpPr>
          <p:spPr bwMode="auto">
            <a:xfrm>
              <a:off x="0" y="0"/>
              <a:ext cx="4305" cy="3972"/>
            </a:xfrm>
            <a:prstGeom prst="rect">
              <a:avLst/>
            </a:prstGeom>
            <a:solidFill>
              <a:srgbClr val="4A566C">
                <a:alpha val="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9" name="Text Box 25"/>
            <p:cNvSpPr txBox="1">
              <a:spLocks noChangeArrowheads="1"/>
            </p:cNvSpPr>
            <p:nvPr/>
          </p:nvSpPr>
          <p:spPr bwMode="auto">
            <a:xfrm>
              <a:off x="241" y="1077"/>
              <a:ext cx="3831" cy="1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b="1" dirty="0">
                  <a:solidFill>
                    <a:schemeClr val="bg1"/>
                  </a:solidFill>
                </a:rPr>
                <a:t>network socket</a:t>
              </a:r>
              <a:r>
                <a:rPr lang="en-US" sz="2000" dirty="0">
                  <a:solidFill>
                    <a:schemeClr val="bg1"/>
                  </a:solidFill>
                </a:rPr>
                <a:t> is an internal endpoint for sending or receiving data at a single </a:t>
              </a:r>
              <a:r>
                <a:rPr lang="en-US" sz="2000" dirty="0">
                  <a:solidFill>
                    <a:schemeClr val="bg1"/>
                  </a:solidFill>
                  <a:hlinkClick r:id="rId2" tooltip="Node (networking)"/>
                </a:rPr>
                <a:t>node</a:t>
              </a:r>
              <a:r>
                <a:rPr lang="en-US" sz="2000" dirty="0">
                  <a:solidFill>
                    <a:schemeClr val="bg1"/>
                  </a:solidFill>
                </a:rPr>
                <a:t> in a </a:t>
              </a:r>
              <a:r>
                <a:rPr lang="en-US" sz="2000" dirty="0">
                  <a:solidFill>
                    <a:schemeClr val="bg1"/>
                  </a:solidFill>
                  <a:hlinkClick r:id="rId3" tooltip="Computer network"/>
                </a:rPr>
                <a:t>computer network</a:t>
              </a:r>
              <a:r>
                <a:rPr lang="en-US" sz="2000" dirty="0">
                  <a:solidFill>
                    <a:schemeClr val="bg1"/>
                  </a:solidFill>
                </a:rPr>
                <a:t>.</a:t>
              </a:r>
            </a:p>
            <a:p>
              <a:pPr eaLnBrk="1" hangingPunct="1"/>
              <a:r>
                <a:rPr lang="en-US" sz="2000" dirty="0">
                  <a:solidFill>
                    <a:schemeClr val="bg1"/>
                  </a:solidFill>
                </a:rPr>
                <a:t>It is one endpoint of a two-way communication link between two programs running on the network. A socket is bound to a port number so that the TCP layer can identify the application that data is destined to be sent to.</a:t>
              </a:r>
              <a:endParaRPr lang="en-US" sz="2000" dirty="0">
                <a:solidFill>
                  <a:schemeClr val="bg1"/>
                </a:solidFill>
                <a:latin typeface="Times New Roman" pitchFamily="18" charset="0"/>
              </a:endParaRPr>
            </a:p>
          </p:txBody>
        </p:sp>
      </p:grpSp>
      <p:sp>
        <p:nvSpPr>
          <p:cNvPr id="6173" name="Text Box 29"/>
          <p:cNvSpPr txBox="1">
            <a:spLocks noChangeArrowheads="1"/>
          </p:cNvSpPr>
          <p:nvPr/>
        </p:nvSpPr>
        <p:spPr bwMode="auto">
          <a:xfrm>
            <a:off x="983122" y="693739"/>
            <a:ext cx="180022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a:solidFill>
                  <a:schemeClr val="bg1"/>
                </a:solidFill>
                <a:latin typeface="Times New Roman" pitchFamily="18" charset="0"/>
              </a:rPr>
              <a:t>Socket</a:t>
            </a:r>
          </a:p>
        </p:txBody>
      </p:sp>
      <p:sp>
        <p:nvSpPr>
          <p:cNvPr id="6174" name="Line 30"/>
          <p:cNvSpPr>
            <a:spLocks noChangeShapeType="1"/>
          </p:cNvSpPr>
          <p:nvPr/>
        </p:nvSpPr>
        <p:spPr bwMode="auto">
          <a:xfrm>
            <a:off x="190960"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335422"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48084"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8758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91667E-6 4.44444E-6 L -2.91667E-6 0.07708 " pathEditMode="relative" rAng="0" ptsTypes="AA">
                                      <p:cBhvr>
                                        <p:cTn id="6" dur="2000" fill="hold"/>
                                        <p:tgtEl>
                                          <p:spTgt spid="6175"/>
                                        </p:tgtEl>
                                        <p:attrNameLst>
                                          <p:attrName>ppt_x,ppt_y</p:attrName>
                                        </p:attrNameLst>
                                      </p:cBhvr>
                                      <p:rCtr x="0" y="3843"/>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5" presetClass="entr" presetSubtype="0"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fade">
                                      <p:cBhvr>
                                        <p:cTn id="14" dur="500"/>
                                        <p:tgtEl>
                                          <p:spTgt spid="6152"/>
                                        </p:tgtEl>
                                      </p:cBhvr>
                                    </p:animEffect>
                                    <p:anim calcmode="lin" valueType="num">
                                      <p:cBhvr>
                                        <p:cTn id="15" dur="500" fill="hold"/>
                                        <p:tgtEl>
                                          <p:spTgt spid="6152"/>
                                        </p:tgtEl>
                                        <p:attrNameLst>
                                          <p:attrName>style.rotation</p:attrName>
                                        </p:attrNameLst>
                                      </p:cBhvr>
                                      <p:tavLst>
                                        <p:tav tm="0">
                                          <p:val>
                                            <p:fltVal val="720"/>
                                          </p:val>
                                        </p:tav>
                                        <p:tav tm="100000">
                                          <p:val>
                                            <p:fltVal val="0"/>
                                          </p:val>
                                        </p:tav>
                                      </p:tavLst>
                                    </p:anim>
                                    <p:anim calcmode="lin" valueType="num">
                                      <p:cBhvr>
                                        <p:cTn id="16" dur="500" fill="hold"/>
                                        <p:tgtEl>
                                          <p:spTgt spid="6152"/>
                                        </p:tgtEl>
                                        <p:attrNameLst>
                                          <p:attrName>ppt_h</p:attrName>
                                        </p:attrNameLst>
                                      </p:cBhvr>
                                      <p:tavLst>
                                        <p:tav tm="0">
                                          <p:val>
                                            <p:fltVal val="0"/>
                                          </p:val>
                                        </p:tav>
                                        <p:tav tm="100000">
                                          <p:val>
                                            <p:strVal val="#ppt_h"/>
                                          </p:val>
                                        </p:tav>
                                      </p:tavLst>
                                    </p:anim>
                                    <p:anim calcmode="lin" valueType="num">
                                      <p:cBhvr>
                                        <p:cTn id="17" dur="500" fill="hold"/>
                                        <p:tgtEl>
                                          <p:spTgt spid="6152"/>
                                        </p:tgtEl>
                                        <p:attrNameLst>
                                          <p:attrName>ppt_w</p:attrName>
                                        </p:attrNameLst>
                                      </p:cBhvr>
                                      <p:tavLst>
                                        <p:tav tm="0">
                                          <p:val>
                                            <p:fltVal val="0"/>
                                          </p:val>
                                        </p:tav>
                                        <p:tav tm="100000">
                                          <p:val>
                                            <p:strVal val="#ppt_w"/>
                                          </p:val>
                                        </p:tav>
                                      </p:tavLst>
                                    </p:anim>
                                  </p:childTnLst>
                                </p:cTn>
                              </p:par>
                              <p:par>
                                <p:cTn id="18" presetID="53" presetClass="entr" presetSubtype="0" fill="hold" nodeType="withEffect">
                                  <p:stCondLst>
                                    <p:cond delay="0"/>
                                  </p:stCondLst>
                                  <p:childTnLst>
                                    <p:set>
                                      <p:cBhvr>
                                        <p:cTn id="19" dur="1" fill="hold">
                                          <p:stCondLst>
                                            <p:cond delay="0"/>
                                          </p:stCondLst>
                                        </p:cTn>
                                        <p:tgtEl>
                                          <p:spTgt spid="6167"/>
                                        </p:tgtEl>
                                        <p:attrNameLst>
                                          <p:attrName>style.visibility</p:attrName>
                                        </p:attrNameLst>
                                      </p:cBhvr>
                                      <p:to>
                                        <p:strVal val="visible"/>
                                      </p:to>
                                    </p:set>
                                    <p:anim calcmode="lin" valueType="num">
                                      <p:cBhvr>
                                        <p:cTn id="20" dur="500" fill="hold"/>
                                        <p:tgtEl>
                                          <p:spTgt spid="6167"/>
                                        </p:tgtEl>
                                        <p:attrNameLst>
                                          <p:attrName>ppt_w</p:attrName>
                                        </p:attrNameLst>
                                      </p:cBhvr>
                                      <p:tavLst>
                                        <p:tav tm="0">
                                          <p:val>
                                            <p:fltVal val="0"/>
                                          </p:val>
                                        </p:tav>
                                        <p:tav tm="100000">
                                          <p:val>
                                            <p:strVal val="#ppt_w"/>
                                          </p:val>
                                        </p:tav>
                                      </p:tavLst>
                                    </p:anim>
                                    <p:anim calcmode="lin" valueType="num">
                                      <p:cBhvr>
                                        <p:cTn id="21" dur="500" fill="hold"/>
                                        <p:tgtEl>
                                          <p:spTgt spid="6167"/>
                                        </p:tgtEl>
                                        <p:attrNameLst>
                                          <p:attrName>ppt_h</p:attrName>
                                        </p:attrNameLst>
                                      </p:cBhvr>
                                      <p:tavLst>
                                        <p:tav tm="0">
                                          <p:val>
                                            <p:fltVal val="0"/>
                                          </p:val>
                                        </p:tav>
                                        <p:tav tm="100000">
                                          <p:val>
                                            <p:strVal val="#ppt_h"/>
                                          </p:val>
                                        </p:tav>
                                      </p:tavLst>
                                    </p:anim>
                                    <p:animEffect transition="in" filter="fade">
                                      <p:cBhvr>
                                        <p:cTn id="22"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rot="-1860000">
            <a:off x="585233" y="1683966"/>
            <a:ext cx="1700213" cy="320675"/>
            <a:chOff x="0" y="0"/>
            <a:chExt cx="3627" cy="658"/>
          </a:xfrm>
        </p:grpSpPr>
        <p:sp>
          <p:nvSpPr>
            <p:cNvPr id="6153" name="任意多边形 197"/>
            <p:cNvSpPr>
              <a:spLocks/>
            </p:cNvSpPr>
            <p:nvPr/>
          </p:nvSpPr>
          <p:spPr bwMode="auto">
            <a:xfrm rot="10800000">
              <a:off x="0" y="83"/>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任意多边形 197"/>
            <p:cNvSpPr>
              <a:spLocks/>
            </p:cNvSpPr>
            <p:nvPr/>
          </p:nvSpPr>
          <p:spPr bwMode="auto">
            <a:xfrm>
              <a:off x="2721" y="92"/>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Rectangle 11"/>
            <p:cNvSpPr>
              <a:spLocks noChangeArrowheads="1"/>
            </p:cNvSpPr>
            <p:nvPr/>
          </p:nvSpPr>
          <p:spPr bwMode="auto">
            <a:xfrm>
              <a:off x="681" y="0"/>
              <a:ext cx="2268" cy="56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1496C8"/>
                  </a:solidFill>
                </a:rPr>
                <a:t>add your text</a:t>
              </a:r>
            </a:p>
          </p:txBody>
        </p:sp>
        <p:sp>
          <p:nvSpPr>
            <p:cNvPr id="6156" name="任意多边形 204"/>
            <p:cNvSpPr>
              <a:spLocks/>
            </p:cNvSpPr>
            <p:nvPr/>
          </p:nvSpPr>
          <p:spPr bwMode="auto">
            <a:xfrm>
              <a:off x="2738" y="568"/>
              <a:ext cx="217" cy="86"/>
            </a:xfrm>
            <a:custGeom>
              <a:avLst/>
              <a:gdLst>
                <a:gd name="T0" fmla="*/ 21600 w 21600"/>
                <a:gd name="T1" fmla="*/ 1004 h 21600"/>
                <a:gd name="T2" fmla="*/ 0 w 21600"/>
                <a:gd name="T3" fmla="*/ 21600 h 21600"/>
                <a:gd name="T4" fmla="*/ 0 w 21600"/>
                <a:gd name="T5" fmla="*/ 0 h 21600"/>
                <a:gd name="T6" fmla="*/ 21600 w 21600"/>
                <a:gd name="T7" fmla="*/ 1004 h 21600"/>
              </a:gdLst>
              <a:ahLst/>
              <a:cxnLst>
                <a:cxn ang="0">
                  <a:pos x="T0" y="T1"/>
                </a:cxn>
                <a:cxn ang="0">
                  <a:pos x="T2" y="T3"/>
                </a:cxn>
                <a:cxn ang="0">
                  <a:pos x="T4" y="T5"/>
                </a:cxn>
                <a:cxn ang="0">
                  <a:pos x="T6" y="T7"/>
                </a:cxn>
              </a:cxnLst>
              <a:rect l="0" t="0" r="r" b="b"/>
              <a:pathLst>
                <a:path w="21600" h="21600">
                  <a:moveTo>
                    <a:pt x="21600" y="1004"/>
                  </a:moveTo>
                  <a:lnTo>
                    <a:pt x="0" y="21600"/>
                  </a:lnTo>
                  <a:lnTo>
                    <a:pt x="0" y="0"/>
                  </a:lnTo>
                  <a:lnTo>
                    <a:pt x="21600" y="1004"/>
                  </a:lnTo>
                  <a:close/>
                </a:path>
              </a:pathLst>
            </a:custGeom>
            <a:solidFill>
              <a:srgbClr val="4A566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任意多边形 208"/>
            <p:cNvSpPr>
              <a:spLocks/>
            </p:cNvSpPr>
            <p:nvPr/>
          </p:nvSpPr>
          <p:spPr bwMode="auto">
            <a:xfrm>
              <a:off x="684" y="570"/>
              <a:ext cx="225" cy="75"/>
            </a:xfrm>
            <a:custGeom>
              <a:avLst/>
              <a:gdLst>
                <a:gd name="T0" fmla="*/ 0 w 21600"/>
                <a:gd name="T1" fmla="*/ 0 h 21600"/>
                <a:gd name="T2" fmla="*/ 21600 w 21600"/>
                <a:gd name="T3" fmla="*/ 21600 h 21600"/>
                <a:gd name="T4" fmla="*/ 21600 w 21600"/>
                <a:gd name="T5" fmla="*/ 0 h 21600"/>
                <a:gd name="T6" fmla="*/ 0 w 21600"/>
                <a:gd name="T7" fmla="*/ 0 h 21600"/>
              </a:gdLst>
              <a:ahLst/>
              <a:cxnLst>
                <a:cxn ang="0">
                  <a:pos x="T0" y="T1"/>
                </a:cxn>
                <a:cxn ang="0">
                  <a:pos x="T2" y="T3"/>
                </a:cxn>
                <a:cxn ang="0">
                  <a:pos x="T4" y="T5"/>
                </a:cxn>
                <a:cxn ang="0">
                  <a:pos x="T6" y="T7"/>
                </a:cxn>
              </a:cxnLst>
              <a:rect l="0" t="0" r="r" b="b"/>
              <a:pathLst>
                <a:path w="21600" h="21600">
                  <a:moveTo>
                    <a:pt x="0" y="0"/>
                  </a:moveTo>
                  <a:lnTo>
                    <a:pt x="21600" y="21600"/>
                  </a:lnTo>
                  <a:lnTo>
                    <a:pt x="21600" y="0"/>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67" name="Group 23"/>
          <p:cNvGrpSpPr>
            <a:grpSpLocks/>
          </p:cNvGrpSpPr>
          <p:nvPr/>
        </p:nvGrpSpPr>
        <p:grpSpPr bwMode="auto">
          <a:xfrm>
            <a:off x="1145619" y="1728416"/>
            <a:ext cx="9918311" cy="4508545"/>
            <a:chOff x="0" y="0"/>
            <a:chExt cx="4305" cy="3972"/>
          </a:xfrm>
        </p:grpSpPr>
        <p:sp>
          <p:nvSpPr>
            <p:cNvPr id="6168" name="Rectangle 24"/>
            <p:cNvSpPr>
              <a:spLocks noChangeArrowheads="1"/>
            </p:cNvSpPr>
            <p:nvPr/>
          </p:nvSpPr>
          <p:spPr bwMode="auto">
            <a:xfrm>
              <a:off x="0" y="0"/>
              <a:ext cx="4305" cy="3972"/>
            </a:xfrm>
            <a:prstGeom prst="rect">
              <a:avLst/>
            </a:prstGeom>
            <a:solidFill>
              <a:srgbClr val="4A566C">
                <a:alpha val="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dirty="0"/>
            </a:p>
          </p:txBody>
        </p:sp>
        <p:sp>
          <p:nvSpPr>
            <p:cNvPr id="6169" name="Text Box 25"/>
            <p:cNvSpPr txBox="1">
              <a:spLocks noChangeArrowheads="1"/>
            </p:cNvSpPr>
            <p:nvPr/>
          </p:nvSpPr>
          <p:spPr bwMode="auto">
            <a:xfrm>
              <a:off x="220" y="329"/>
              <a:ext cx="3866" cy="2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2000" dirty="0">
                  <a:solidFill>
                    <a:schemeClr val="bg1"/>
                  </a:solidFill>
                </a:rPr>
                <a:t>Three Steps:</a:t>
              </a:r>
            </a:p>
            <a:p>
              <a:endParaRPr lang="en-US" altLang="zh-CN" sz="2000" dirty="0">
                <a:solidFill>
                  <a:schemeClr val="bg1"/>
                </a:solidFill>
              </a:endParaRPr>
            </a:p>
            <a:p>
              <a:pPr marL="342900" indent="-342900">
                <a:buAutoNum type="arabicPeriod"/>
              </a:pPr>
              <a:r>
                <a:rPr lang="en-US" altLang="zh-CN" sz="2000" dirty="0">
                  <a:solidFill>
                    <a:schemeClr val="bg1"/>
                  </a:solidFill>
                </a:rPr>
                <a:t>Create a Server Listener</a:t>
              </a:r>
            </a:p>
            <a:p>
              <a:pPr marL="342900" indent="-342900">
                <a:buAutoNum type="arabicPeriod"/>
              </a:pPr>
              <a:endParaRPr lang="en-US" altLang="zh-CN" sz="2000" dirty="0">
                <a:solidFill>
                  <a:schemeClr val="bg1"/>
                </a:solidFill>
              </a:endParaRPr>
            </a:p>
            <a:p>
              <a:pPr marL="342900" indent="-342900">
                <a:buAutoNum type="arabicPeriod"/>
              </a:pPr>
              <a:r>
                <a:rPr lang="en-US" altLang="zh-CN" sz="2000" dirty="0">
                  <a:solidFill>
                    <a:schemeClr val="bg1"/>
                  </a:solidFill>
                </a:rPr>
                <a:t>The Client send a request</a:t>
              </a:r>
            </a:p>
            <a:p>
              <a:pPr marL="342900" indent="-342900">
                <a:buAutoNum type="arabicPeriod"/>
              </a:pPr>
              <a:endParaRPr lang="en-US" altLang="zh-CN" sz="2000" dirty="0">
                <a:solidFill>
                  <a:schemeClr val="bg1"/>
                </a:solidFill>
              </a:endParaRPr>
            </a:p>
            <a:p>
              <a:pPr marL="342900" indent="-342900">
                <a:buAutoNum type="arabicPeriod"/>
              </a:pPr>
              <a:r>
                <a:rPr lang="en-US" altLang="zh-CN" sz="2000" dirty="0">
                  <a:solidFill>
                    <a:schemeClr val="bg1"/>
                  </a:solidFill>
                </a:rPr>
                <a:t>Connect ACK</a:t>
              </a:r>
            </a:p>
            <a:p>
              <a:pPr marL="342900" indent="-342900">
                <a:buAutoNum type="arabicPeriod"/>
              </a:pPr>
              <a:endParaRPr lang="zh-CN" altLang="en-US" sz="2000" dirty="0">
                <a:solidFill>
                  <a:schemeClr val="bg1"/>
                </a:solidFill>
              </a:endParaRPr>
            </a:p>
            <a:p>
              <a:pPr algn="ctr" eaLnBrk="1" hangingPunct="1"/>
              <a:endParaRPr lang="en-US" sz="2000" dirty="0">
                <a:solidFill>
                  <a:srgbClr val="76797E"/>
                </a:solidFill>
                <a:latin typeface="Times New Roman" pitchFamily="18" charset="0"/>
              </a:endParaRPr>
            </a:p>
          </p:txBody>
        </p:sp>
      </p:grpSp>
      <p:sp>
        <p:nvSpPr>
          <p:cNvPr id="6173" name="Text Box 29"/>
          <p:cNvSpPr txBox="1">
            <a:spLocks noChangeArrowheads="1"/>
          </p:cNvSpPr>
          <p:nvPr/>
        </p:nvSpPr>
        <p:spPr bwMode="auto">
          <a:xfrm>
            <a:off x="983122" y="693739"/>
            <a:ext cx="230776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a:solidFill>
                  <a:schemeClr val="bg1"/>
                </a:solidFill>
                <a:latin typeface="Times New Roman" pitchFamily="18" charset="0"/>
              </a:rPr>
              <a:t>Socket Connection</a:t>
            </a:r>
          </a:p>
        </p:txBody>
      </p:sp>
      <p:sp>
        <p:nvSpPr>
          <p:cNvPr id="6174" name="Line 30"/>
          <p:cNvSpPr>
            <a:spLocks noChangeShapeType="1"/>
          </p:cNvSpPr>
          <p:nvPr/>
        </p:nvSpPr>
        <p:spPr bwMode="auto">
          <a:xfrm>
            <a:off x="190960"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335422"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48084"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61408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91667E-6 4.44444E-6 L -2.91667E-6 0.07708 " pathEditMode="relative" rAng="0" ptsTypes="AA">
                                      <p:cBhvr>
                                        <p:cTn id="6" dur="2000" fill="hold"/>
                                        <p:tgtEl>
                                          <p:spTgt spid="6175"/>
                                        </p:tgtEl>
                                        <p:attrNameLst>
                                          <p:attrName>ppt_x,ppt_y</p:attrName>
                                        </p:attrNameLst>
                                      </p:cBhvr>
                                      <p:rCtr x="0" y="3843"/>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5" presetClass="entr" presetSubtype="0"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fade">
                                      <p:cBhvr>
                                        <p:cTn id="14" dur="500"/>
                                        <p:tgtEl>
                                          <p:spTgt spid="6152"/>
                                        </p:tgtEl>
                                      </p:cBhvr>
                                    </p:animEffect>
                                    <p:anim calcmode="lin" valueType="num">
                                      <p:cBhvr>
                                        <p:cTn id="15" dur="500" fill="hold"/>
                                        <p:tgtEl>
                                          <p:spTgt spid="6152"/>
                                        </p:tgtEl>
                                        <p:attrNameLst>
                                          <p:attrName>style.rotation</p:attrName>
                                        </p:attrNameLst>
                                      </p:cBhvr>
                                      <p:tavLst>
                                        <p:tav tm="0">
                                          <p:val>
                                            <p:fltVal val="720"/>
                                          </p:val>
                                        </p:tav>
                                        <p:tav tm="100000">
                                          <p:val>
                                            <p:fltVal val="0"/>
                                          </p:val>
                                        </p:tav>
                                      </p:tavLst>
                                    </p:anim>
                                    <p:anim calcmode="lin" valueType="num">
                                      <p:cBhvr>
                                        <p:cTn id="16" dur="500" fill="hold"/>
                                        <p:tgtEl>
                                          <p:spTgt spid="6152"/>
                                        </p:tgtEl>
                                        <p:attrNameLst>
                                          <p:attrName>ppt_h</p:attrName>
                                        </p:attrNameLst>
                                      </p:cBhvr>
                                      <p:tavLst>
                                        <p:tav tm="0">
                                          <p:val>
                                            <p:fltVal val="0"/>
                                          </p:val>
                                        </p:tav>
                                        <p:tav tm="100000">
                                          <p:val>
                                            <p:strVal val="#ppt_h"/>
                                          </p:val>
                                        </p:tav>
                                      </p:tavLst>
                                    </p:anim>
                                    <p:anim calcmode="lin" valueType="num">
                                      <p:cBhvr>
                                        <p:cTn id="17" dur="500" fill="hold"/>
                                        <p:tgtEl>
                                          <p:spTgt spid="6152"/>
                                        </p:tgtEl>
                                        <p:attrNameLst>
                                          <p:attrName>ppt_w</p:attrName>
                                        </p:attrNameLst>
                                      </p:cBhvr>
                                      <p:tavLst>
                                        <p:tav tm="0">
                                          <p:val>
                                            <p:fltVal val="0"/>
                                          </p:val>
                                        </p:tav>
                                        <p:tav tm="100000">
                                          <p:val>
                                            <p:strVal val="#ppt_w"/>
                                          </p:val>
                                        </p:tav>
                                      </p:tavLst>
                                    </p:anim>
                                  </p:childTnLst>
                                </p:cTn>
                              </p:par>
                              <p:par>
                                <p:cTn id="18" presetID="53" presetClass="entr" presetSubtype="0" fill="hold" nodeType="withEffect">
                                  <p:stCondLst>
                                    <p:cond delay="0"/>
                                  </p:stCondLst>
                                  <p:childTnLst>
                                    <p:set>
                                      <p:cBhvr>
                                        <p:cTn id="19" dur="1" fill="hold">
                                          <p:stCondLst>
                                            <p:cond delay="0"/>
                                          </p:stCondLst>
                                        </p:cTn>
                                        <p:tgtEl>
                                          <p:spTgt spid="6167"/>
                                        </p:tgtEl>
                                        <p:attrNameLst>
                                          <p:attrName>style.visibility</p:attrName>
                                        </p:attrNameLst>
                                      </p:cBhvr>
                                      <p:to>
                                        <p:strVal val="visible"/>
                                      </p:to>
                                    </p:set>
                                    <p:anim calcmode="lin" valueType="num">
                                      <p:cBhvr>
                                        <p:cTn id="20" dur="500" fill="hold"/>
                                        <p:tgtEl>
                                          <p:spTgt spid="6167"/>
                                        </p:tgtEl>
                                        <p:attrNameLst>
                                          <p:attrName>ppt_w</p:attrName>
                                        </p:attrNameLst>
                                      </p:cBhvr>
                                      <p:tavLst>
                                        <p:tav tm="0">
                                          <p:val>
                                            <p:fltVal val="0"/>
                                          </p:val>
                                        </p:tav>
                                        <p:tav tm="100000">
                                          <p:val>
                                            <p:strVal val="#ppt_w"/>
                                          </p:val>
                                        </p:tav>
                                      </p:tavLst>
                                    </p:anim>
                                    <p:anim calcmode="lin" valueType="num">
                                      <p:cBhvr>
                                        <p:cTn id="21" dur="500" fill="hold"/>
                                        <p:tgtEl>
                                          <p:spTgt spid="6167"/>
                                        </p:tgtEl>
                                        <p:attrNameLst>
                                          <p:attrName>ppt_h</p:attrName>
                                        </p:attrNameLst>
                                      </p:cBhvr>
                                      <p:tavLst>
                                        <p:tav tm="0">
                                          <p:val>
                                            <p:fltVal val="0"/>
                                          </p:val>
                                        </p:tav>
                                        <p:tav tm="100000">
                                          <p:val>
                                            <p:strVal val="#ppt_h"/>
                                          </p:val>
                                        </p:tav>
                                      </p:tavLst>
                                    </p:anim>
                                    <p:animEffect transition="in" filter="fade">
                                      <p:cBhvr>
                                        <p:cTn id="22"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rot="-1860000">
            <a:off x="2730501" y="3144839"/>
            <a:ext cx="1700213" cy="320675"/>
            <a:chOff x="0" y="0"/>
            <a:chExt cx="3627" cy="658"/>
          </a:xfrm>
        </p:grpSpPr>
        <p:sp>
          <p:nvSpPr>
            <p:cNvPr id="6153" name="任意多边形 197"/>
            <p:cNvSpPr>
              <a:spLocks/>
            </p:cNvSpPr>
            <p:nvPr/>
          </p:nvSpPr>
          <p:spPr bwMode="auto">
            <a:xfrm rot="10800000">
              <a:off x="0" y="83"/>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任意多边形 197"/>
            <p:cNvSpPr>
              <a:spLocks/>
            </p:cNvSpPr>
            <p:nvPr/>
          </p:nvSpPr>
          <p:spPr bwMode="auto">
            <a:xfrm>
              <a:off x="2721" y="92"/>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Rectangle 11"/>
            <p:cNvSpPr>
              <a:spLocks noChangeArrowheads="1"/>
            </p:cNvSpPr>
            <p:nvPr/>
          </p:nvSpPr>
          <p:spPr bwMode="auto">
            <a:xfrm>
              <a:off x="681" y="0"/>
              <a:ext cx="2268" cy="56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1496C8"/>
                  </a:solidFill>
                </a:rPr>
                <a:t>add your text</a:t>
              </a:r>
            </a:p>
          </p:txBody>
        </p:sp>
        <p:sp>
          <p:nvSpPr>
            <p:cNvPr id="6156" name="任意多边形 204"/>
            <p:cNvSpPr>
              <a:spLocks/>
            </p:cNvSpPr>
            <p:nvPr/>
          </p:nvSpPr>
          <p:spPr bwMode="auto">
            <a:xfrm>
              <a:off x="2738" y="568"/>
              <a:ext cx="217" cy="86"/>
            </a:xfrm>
            <a:custGeom>
              <a:avLst/>
              <a:gdLst>
                <a:gd name="T0" fmla="*/ 21600 w 21600"/>
                <a:gd name="T1" fmla="*/ 1004 h 21600"/>
                <a:gd name="T2" fmla="*/ 0 w 21600"/>
                <a:gd name="T3" fmla="*/ 21600 h 21600"/>
                <a:gd name="T4" fmla="*/ 0 w 21600"/>
                <a:gd name="T5" fmla="*/ 0 h 21600"/>
                <a:gd name="T6" fmla="*/ 21600 w 21600"/>
                <a:gd name="T7" fmla="*/ 1004 h 21600"/>
              </a:gdLst>
              <a:ahLst/>
              <a:cxnLst>
                <a:cxn ang="0">
                  <a:pos x="T0" y="T1"/>
                </a:cxn>
                <a:cxn ang="0">
                  <a:pos x="T2" y="T3"/>
                </a:cxn>
                <a:cxn ang="0">
                  <a:pos x="T4" y="T5"/>
                </a:cxn>
                <a:cxn ang="0">
                  <a:pos x="T6" y="T7"/>
                </a:cxn>
              </a:cxnLst>
              <a:rect l="0" t="0" r="r" b="b"/>
              <a:pathLst>
                <a:path w="21600" h="21600">
                  <a:moveTo>
                    <a:pt x="21600" y="1004"/>
                  </a:moveTo>
                  <a:lnTo>
                    <a:pt x="0" y="21600"/>
                  </a:lnTo>
                  <a:lnTo>
                    <a:pt x="0" y="0"/>
                  </a:lnTo>
                  <a:lnTo>
                    <a:pt x="21600" y="1004"/>
                  </a:lnTo>
                  <a:close/>
                </a:path>
              </a:pathLst>
            </a:custGeom>
            <a:solidFill>
              <a:srgbClr val="4A566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任意多边形 208"/>
            <p:cNvSpPr>
              <a:spLocks/>
            </p:cNvSpPr>
            <p:nvPr/>
          </p:nvSpPr>
          <p:spPr bwMode="auto">
            <a:xfrm>
              <a:off x="684" y="570"/>
              <a:ext cx="225" cy="75"/>
            </a:xfrm>
            <a:custGeom>
              <a:avLst/>
              <a:gdLst>
                <a:gd name="T0" fmla="*/ 0 w 21600"/>
                <a:gd name="T1" fmla="*/ 0 h 21600"/>
                <a:gd name="T2" fmla="*/ 21600 w 21600"/>
                <a:gd name="T3" fmla="*/ 21600 h 21600"/>
                <a:gd name="T4" fmla="*/ 21600 w 21600"/>
                <a:gd name="T5" fmla="*/ 0 h 21600"/>
                <a:gd name="T6" fmla="*/ 0 w 21600"/>
                <a:gd name="T7" fmla="*/ 0 h 21600"/>
              </a:gdLst>
              <a:ahLst/>
              <a:cxnLst>
                <a:cxn ang="0">
                  <a:pos x="T0" y="T1"/>
                </a:cxn>
                <a:cxn ang="0">
                  <a:pos x="T2" y="T3"/>
                </a:cxn>
                <a:cxn ang="0">
                  <a:pos x="T4" y="T5"/>
                </a:cxn>
                <a:cxn ang="0">
                  <a:pos x="T6" y="T7"/>
                </a:cxn>
              </a:cxnLst>
              <a:rect l="0" t="0" r="r" b="b"/>
              <a:pathLst>
                <a:path w="21600" h="21600">
                  <a:moveTo>
                    <a:pt x="0" y="0"/>
                  </a:moveTo>
                  <a:lnTo>
                    <a:pt x="21600" y="21600"/>
                  </a:lnTo>
                  <a:lnTo>
                    <a:pt x="21600" y="0"/>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67" name="Group 23"/>
          <p:cNvGrpSpPr>
            <a:grpSpLocks/>
          </p:cNvGrpSpPr>
          <p:nvPr/>
        </p:nvGrpSpPr>
        <p:grpSpPr bwMode="auto">
          <a:xfrm>
            <a:off x="3290888" y="3189289"/>
            <a:ext cx="2734310" cy="2522537"/>
            <a:chOff x="0" y="0"/>
            <a:chExt cx="4305" cy="3972"/>
          </a:xfrm>
        </p:grpSpPr>
        <p:sp>
          <p:nvSpPr>
            <p:cNvPr id="6168" name="Rectangle 24"/>
            <p:cNvSpPr>
              <a:spLocks noChangeArrowheads="1"/>
            </p:cNvSpPr>
            <p:nvPr/>
          </p:nvSpPr>
          <p:spPr bwMode="auto">
            <a:xfrm>
              <a:off x="0" y="0"/>
              <a:ext cx="4305" cy="3972"/>
            </a:xfrm>
            <a:prstGeom prst="rect">
              <a:avLst/>
            </a:prstGeom>
            <a:solidFill>
              <a:srgbClr val="4A566C">
                <a:alpha val="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9" name="Text Box 25"/>
            <p:cNvSpPr txBox="1">
              <a:spLocks noChangeArrowheads="1"/>
            </p:cNvSpPr>
            <p:nvPr/>
          </p:nvSpPr>
          <p:spPr bwMode="auto">
            <a:xfrm>
              <a:off x="555" y="1077"/>
              <a:ext cx="3077" cy="1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dirty="0">
                  <a:solidFill>
                    <a:schemeClr val="bg1"/>
                  </a:solidFill>
                  <a:latin typeface="Times New Roman" pitchFamily="18" charset="0"/>
                </a:rPr>
                <a:t>A</a:t>
              </a:r>
              <a:r>
                <a:rPr lang="zh-CN" altLang="en-US" dirty="0">
                  <a:solidFill>
                    <a:schemeClr val="bg1"/>
                  </a:solidFill>
                  <a:latin typeface="Times New Roman" pitchFamily="18" charset="0"/>
                </a:rPr>
                <a:t>介绍基本</a:t>
              </a:r>
              <a:endParaRPr lang="en-US" altLang="zh-CN" dirty="0">
                <a:solidFill>
                  <a:schemeClr val="bg1"/>
                </a:solidFill>
                <a:latin typeface="Times New Roman" pitchFamily="18" charset="0"/>
              </a:endParaRPr>
            </a:p>
            <a:p>
              <a:pPr algn="ctr" eaLnBrk="1" hangingPunct="1"/>
              <a:r>
                <a:rPr lang="zh-CN" altLang="en-US" dirty="0">
                  <a:solidFill>
                    <a:schemeClr val="bg1"/>
                  </a:solidFill>
                  <a:latin typeface="Times New Roman" pitchFamily="18" charset="0"/>
                </a:rPr>
                <a:t>实现代码</a:t>
              </a:r>
              <a:endParaRPr lang="en-US" altLang="zh-CN" dirty="0">
                <a:solidFill>
                  <a:schemeClr val="bg1"/>
                </a:solidFill>
                <a:latin typeface="Times New Roman" pitchFamily="18" charset="0"/>
              </a:endParaRPr>
            </a:p>
            <a:p>
              <a:pPr algn="ctr" eaLnBrk="1" hangingPunct="1"/>
              <a:r>
                <a:rPr lang="zh-CN" altLang="en-US" dirty="0">
                  <a:solidFill>
                    <a:schemeClr val="bg1"/>
                  </a:solidFill>
                  <a:latin typeface="Times New Roman" pitchFamily="18" charset="0"/>
                </a:rPr>
                <a:t>常用的方法</a:t>
              </a:r>
              <a:endParaRPr lang="en-US" altLang="zh-CN" dirty="0">
                <a:solidFill>
                  <a:schemeClr val="bg1"/>
                </a:solidFill>
                <a:latin typeface="Times New Roman" pitchFamily="18" charset="0"/>
              </a:endParaRPr>
            </a:p>
            <a:p>
              <a:pPr algn="ctr" eaLnBrk="1" hangingPunct="1"/>
              <a:r>
                <a:rPr lang="zh-CN" altLang="en-US" dirty="0">
                  <a:solidFill>
                    <a:schemeClr val="bg1"/>
                  </a:solidFill>
                  <a:latin typeface="Times New Roman" pitchFamily="18" charset="0"/>
                </a:rPr>
                <a:t>介绍我的实现</a:t>
              </a:r>
              <a:endParaRPr lang="en-US" dirty="0">
                <a:solidFill>
                  <a:schemeClr val="bg1"/>
                </a:solidFill>
                <a:latin typeface="Times New Roman" pitchFamily="18" charset="0"/>
              </a:endParaRPr>
            </a:p>
          </p:txBody>
        </p:sp>
      </p:grpSp>
      <p:sp>
        <p:nvSpPr>
          <p:cNvPr id="6173" name="Text Box 29"/>
          <p:cNvSpPr txBox="1">
            <a:spLocks noChangeArrowheads="1"/>
          </p:cNvSpPr>
          <p:nvPr/>
        </p:nvSpPr>
        <p:spPr bwMode="auto">
          <a:xfrm>
            <a:off x="2784476" y="693739"/>
            <a:ext cx="1800225"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err="1">
                <a:solidFill>
                  <a:schemeClr val="bg1"/>
                </a:solidFill>
                <a:latin typeface="Times New Roman" pitchFamily="18" charset="0"/>
              </a:rPr>
              <a:t>StreamSocket</a:t>
            </a:r>
            <a:endParaRPr lang="en-US" sz="2000" dirty="0">
              <a:solidFill>
                <a:schemeClr val="bg1"/>
              </a:solidFill>
              <a:latin typeface="Times New Roman" pitchFamily="18" charset="0"/>
            </a:endParaRPr>
          </a:p>
          <a:p>
            <a:pPr eaLnBrk="1" hangingPunct="1"/>
            <a:r>
              <a:rPr lang="en-US" sz="1600" dirty="0">
                <a:solidFill>
                  <a:srgbClr val="76797E"/>
                </a:solidFill>
                <a:latin typeface="Times New Roman" pitchFamily="18" charset="0"/>
              </a:rPr>
              <a:t>add your text</a:t>
            </a:r>
          </a:p>
        </p:txBody>
      </p:sp>
      <p:sp>
        <p:nvSpPr>
          <p:cNvPr id="6174" name="Line 30"/>
          <p:cNvSpPr>
            <a:spLocks noChangeShapeType="1"/>
          </p:cNvSpPr>
          <p:nvPr/>
        </p:nvSpPr>
        <p:spPr bwMode="auto">
          <a:xfrm>
            <a:off x="1992314"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2136776"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1849438"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172400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000000 0.000000 L 0.000000 0.077130 " pathEditMode="relative" rAng="0" ptsTypes="">
                                      <p:cBhvr>
                                        <p:cTn id="6" dur="2000" fill="hold"/>
                                        <p:tgtEl>
                                          <p:spTgt spid="6175"/>
                                        </p:tgtEl>
                                        <p:attrNameLst>
                                          <p:attrName>ppt_x,ppt_y</p:attrName>
                                        </p:attrNameLst>
                                      </p:cBhvr>
                                      <p:rCtr x="0" y="4900"/>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5" presetClass="entr" presetSubtype="0"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fade">
                                      <p:cBhvr>
                                        <p:cTn id="14" dur="500"/>
                                        <p:tgtEl>
                                          <p:spTgt spid="6152"/>
                                        </p:tgtEl>
                                      </p:cBhvr>
                                    </p:animEffect>
                                    <p:anim calcmode="lin" valueType="num">
                                      <p:cBhvr>
                                        <p:cTn id="15" dur="500" fill="hold"/>
                                        <p:tgtEl>
                                          <p:spTgt spid="6152"/>
                                        </p:tgtEl>
                                        <p:attrNameLst>
                                          <p:attrName>style.rotation</p:attrName>
                                        </p:attrNameLst>
                                      </p:cBhvr>
                                      <p:tavLst>
                                        <p:tav tm="0">
                                          <p:val>
                                            <p:fltVal val="720"/>
                                          </p:val>
                                        </p:tav>
                                        <p:tav tm="100000">
                                          <p:val>
                                            <p:fltVal val="0"/>
                                          </p:val>
                                        </p:tav>
                                      </p:tavLst>
                                    </p:anim>
                                    <p:anim calcmode="lin" valueType="num">
                                      <p:cBhvr>
                                        <p:cTn id="16" dur="500" fill="hold"/>
                                        <p:tgtEl>
                                          <p:spTgt spid="6152"/>
                                        </p:tgtEl>
                                        <p:attrNameLst>
                                          <p:attrName>ppt_h</p:attrName>
                                        </p:attrNameLst>
                                      </p:cBhvr>
                                      <p:tavLst>
                                        <p:tav tm="0">
                                          <p:val>
                                            <p:fltVal val="0"/>
                                          </p:val>
                                        </p:tav>
                                        <p:tav tm="100000">
                                          <p:val>
                                            <p:strVal val="#ppt_h"/>
                                          </p:val>
                                        </p:tav>
                                      </p:tavLst>
                                    </p:anim>
                                    <p:anim calcmode="lin" valueType="num">
                                      <p:cBhvr>
                                        <p:cTn id="17" dur="500" fill="hold"/>
                                        <p:tgtEl>
                                          <p:spTgt spid="6152"/>
                                        </p:tgtEl>
                                        <p:attrNameLst>
                                          <p:attrName>ppt_w</p:attrName>
                                        </p:attrNameLst>
                                      </p:cBhvr>
                                      <p:tavLst>
                                        <p:tav tm="0">
                                          <p:val>
                                            <p:fltVal val="0"/>
                                          </p:val>
                                        </p:tav>
                                        <p:tav tm="100000">
                                          <p:val>
                                            <p:strVal val="#ppt_w"/>
                                          </p:val>
                                        </p:tav>
                                      </p:tavLst>
                                    </p:anim>
                                  </p:childTnLst>
                                </p:cTn>
                              </p:par>
                              <p:par>
                                <p:cTn id="18" presetID="53" presetClass="entr" presetSubtype="0" fill="hold" nodeType="withEffect">
                                  <p:stCondLst>
                                    <p:cond delay="0"/>
                                  </p:stCondLst>
                                  <p:childTnLst>
                                    <p:set>
                                      <p:cBhvr>
                                        <p:cTn id="19" dur="1" fill="hold">
                                          <p:stCondLst>
                                            <p:cond delay="0"/>
                                          </p:stCondLst>
                                        </p:cTn>
                                        <p:tgtEl>
                                          <p:spTgt spid="6167"/>
                                        </p:tgtEl>
                                        <p:attrNameLst>
                                          <p:attrName>style.visibility</p:attrName>
                                        </p:attrNameLst>
                                      </p:cBhvr>
                                      <p:to>
                                        <p:strVal val="visible"/>
                                      </p:to>
                                    </p:set>
                                    <p:anim calcmode="lin" valueType="num">
                                      <p:cBhvr>
                                        <p:cTn id="20" dur="500" fill="hold"/>
                                        <p:tgtEl>
                                          <p:spTgt spid="6167"/>
                                        </p:tgtEl>
                                        <p:attrNameLst>
                                          <p:attrName>ppt_w</p:attrName>
                                        </p:attrNameLst>
                                      </p:cBhvr>
                                      <p:tavLst>
                                        <p:tav tm="0">
                                          <p:val>
                                            <p:fltVal val="0"/>
                                          </p:val>
                                        </p:tav>
                                        <p:tav tm="100000">
                                          <p:val>
                                            <p:strVal val="#ppt_w"/>
                                          </p:val>
                                        </p:tav>
                                      </p:tavLst>
                                    </p:anim>
                                    <p:anim calcmode="lin" valueType="num">
                                      <p:cBhvr>
                                        <p:cTn id="21" dur="500" fill="hold"/>
                                        <p:tgtEl>
                                          <p:spTgt spid="6167"/>
                                        </p:tgtEl>
                                        <p:attrNameLst>
                                          <p:attrName>ppt_h</p:attrName>
                                        </p:attrNameLst>
                                      </p:cBhvr>
                                      <p:tavLst>
                                        <p:tav tm="0">
                                          <p:val>
                                            <p:fltVal val="0"/>
                                          </p:val>
                                        </p:tav>
                                        <p:tav tm="100000">
                                          <p:val>
                                            <p:strVal val="#ppt_h"/>
                                          </p:val>
                                        </p:tav>
                                      </p:tavLst>
                                    </p:anim>
                                    <p:animEffect transition="in" filter="fade">
                                      <p:cBhvr>
                                        <p:cTn id="22"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rot="-1860000">
            <a:off x="2730501" y="3144839"/>
            <a:ext cx="1700213" cy="320675"/>
            <a:chOff x="0" y="0"/>
            <a:chExt cx="3627" cy="658"/>
          </a:xfrm>
        </p:grpSpPr>
        <p:sp>
          <p:nvSpPr>
            <p:cNvPr id="6153" name="任意多边形 197"/>
            <p:cNvSpPr>
              <a:spLocks/>
            </p:cNvSpPr>
            <p:nvPr/>
          </p:nvSpPr>
          <p:spPr bwMode="auto">
            <a:xfrm rot="10800000">
              <a:off x="0" y="83"/>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任意多边形 197"/>
            <p:cNvSpPr>
              <a:spLocks/>
            </p:cNvSpPr>
            <p:nvPr/>
          </p:nvSpPr>
          <p:spPr bwMode="auto">
            <a:xfrm>
              <a:off x="2721" y="92"/>
              <a:ext cx="907" cy="567"/>
            </a:xfrm>
            <a:custGeom>
              <a:avLst/>
              <a:gdLst>
                <a:gd name="T0" fmla="*/ 0 w 21600"/>
                <a:gd name="T1" fmla="*/ 0 h 21600"/>
                <a:gd name="T2" fmla="*/ 21546 w 21600"/>
                <a:gd name="T3" fmla="*/ 0 h 21600"/>
                <a:gd name="T4" fmla="*/ 12369 w 21600"/>
                <a:gd name="T5" fmla="*/ 11252 h 21600"/>
                <a:gd name="T6" fmla="*/ 20110 w 21600"/>
                <a:gd name="T7" fmla="*/ 20751 h 21600"/>
                <a:gd name="T8" fmla="*/ 21600 w 21600"/>
                <a:gd name="T9" fmla="*/ 21600 h 21600"/>
                <a:gd name="T10" fmla="*/ 399 w 21600"/>
                <a:gd name="T11" fmla="*/ 2160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21546" y="0"/>
                  </a:lnTo>
                  <a:lnTo>
                    <a:pt x="12369" y="11252"/>
                  </a:lnTo>
                  <a:lnTo>
                    <a:pt x="20110" y="20751"/>
                  </a:lnTo>
                  <a:lnTo>
                    <a:pt x="21600" y="21600"/>
                  </a:lnTo>
                  <a:lnTo>
                    <a:pt x="399" y="21600"/>
                  </a:lnTo>
                  <a:lnTo>
                    <a:pt x="0" y="0"/>
                  </a:ln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Rectangle 11"/>
            <p:cNvSpPr>
              <a:spLocks noChangeArrowheads="1"/>
            </p:cNvSpPr>
            <p:nvPr/>
          </p:nvSpPr>
          <p:spPr bwMode="auto">
            <a:xfrm>
              <a:off x="681" y="0"/>
              <a:ext cx="2268" cy="56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1496C8"/>
                  </a:solidFill>
                </a:rPr>
                <a:t>add your text</a:t>
              </a:r>
            </a:p>
          </p:txBody>
        </p:sp>
        <p:sp>
          <p:nvSpPr>
            <p:cNvPr id="6156" name="任意多边形 204"/>
            <p:cNvSpPr>
              <a:spLocks/>
            </p:cNvSpPr>
            <p:nvPr/>
          </p:nvSpPr>
          <p:spPr bwMode="auto">
            <a:xfrm>
              <a:off x="2738" y="568"/>
              <a:ext cx="217" cy="86"/>
            </a:xfrm>
            <a:custGeom>
              <a:avLst/>
              <a:gdLst>
                <a:gd name="T0" fmla="*/ 21600 w 21600"/>
                <a:gd name="T1" fmla="*/ 1004 h 21600"/>
                <a:gd name="T2" fmla="*/ 0 w 21600"/>
                <a:gd name="T3" fmla="*/ 21600 h 21600"/>
                <a:gd name="T4" fmla="*/ 0 w 21600"/>
                <a:gd name="T5" fmla="*/ 0 h 21600"/>
                <a:gd name="T6" fmla="*/ 21600 w 21600"/>
                <a:gd name="T7" fmla="*/ 1004 h 21600"/>
              </a:gdLst>
              <a:ahLst/>
              <a:cxnLst>
                <a:cxn ang="0">
                  <a:pos x="T0" y="T1"/>
                </a:cxn>
                <a:cxn ang="0">
                  <a:pos x="T2" y="T3"/>
                </a:cxn>
                <a:cxn ang="0">
                  <a:pos x="T4" y="T5"/>
                </a:cxn>
                <a:cxn ang="0">
                  <a:pos x="T6" y="T7"/>
                </a:cxn>
              </a:cxnLst>
              <a:rect l="0" t="0" r="r" b="b"/>
              <a:pathLst>
                <a:path w="21600" h="21600">
                  <a:moveTo>
                    <a:pt x="21600" y="1004"/>
                  </a:moveTo>
                  <a:lnTo>
                    <a:pt x="0" y="21600"/>
                  </a:lnTo>
                  <a:lnTo>
                    <a:pt x="0" y="0"/>
                  </a:lnTo>
                  <a:lnTo>
                    <a:pt x="21600" y="1004"/>
                  </a:lnTo>
                  <a:close/>
                </a:path>
              </a:pathLst>
            </a:custGeom>
            <a:solidFill>
              <a:srgbClr val="4A566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任意多边形 208"/>
            <p:cNvSpPr>
              <a:spLocks/>
            </p:cNvSpPr>
            <p:nvPr/>
          </p:nvSpPr>
          <p:spPr bwMode="auto">
            <a:xfrm>
              <a:off x="684" y="570"/>
              <a:ext cx="225" cy="75"/>
            </a:xfrm>
            <a:custGeom>
              <a:avLst/>
              <a:gdLst>
                <a:gd name="T0" fmla="*/ 0 w 21600"/>
                <a:gd name="T1" fmla="*/ 0 h 21600"/>
                <a:gd name="T2" fmla="*/ 21600 w 21600"/>
                <a:gd name="T3" fmla="*/ 21600 h 21600"/>
                <a:gd name="T4" fmla="*/ 21600 w 21600"/>
                <a:gd name="T5" fmla="*/ 0 h 21600"/>
                <a:gd name="T6" fmla="*/ 0 w 21600"/>
                <a:gd name="T7" fmla="*/ 0 h 21600"/>
              </a:gdLst>
              <a:ahLst/>
              <a:cxnLst>
                <a:cxn ang="0">
                  <a:pos x="T0" y="T1"/>
                </a:cxn>
                <a:cxn ang="0">
                  <a:pos x="T2" y="T3"/>
                </a:cxn>
                <a:cxn ang="0">
                  <a:pos x="T4" y="T5"/>
                </a:cxn>
                <a:cxn ang="0">
                  <a:pos x="T6" y="T7"/>
                </a:cxn>
              </a:cxnLst>
              <a:rect l="0" t="0" r="r" b="b"/>
              <a:pathLst>
                <a:path w="21600" h="21600">
                  <a:moveTo>
                    <a:pt x="0" y="0"/>
                  </a:moveTo>
                  <a:lnTo>
                    <a:pt x="21600" y="21600"/>
                  </a:lnTo>
                  <a:lnTo>
                    <a:pt x="21600" y="0"/>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67" name="Group 23"/>
          <p:cNvGrpSpPr>
            <a:grpSpLocks/>
          </p:cNvGrpSpPr>
          <p:nvPr/>
        </p:nvGrpSpPr>
        <p:grpSpPr bwMode="auto">
          <a:xfrm>
            <a:off x="3290888" y="3189289"/>
            <a:ext cx="2734310" cy="2522537"/>
            <a:chOff x="0" y="0"/>
            <a:chExt cx="4305" cy="3972"/>
          </a:xfrm>
        </p:grpSpPr>
        <p:sp>
          <p:nvSpPr>
            <p:cNvPr id="6168" name="Rectangle 24"/>
            <p:cNvSpPr>
              <a:spLocks noChangeArrowheads="1"/>
            </p:cNvSpPr>
            <p:nvPr/>
          </p:nvSpPr>
          <p:spPr bwMode="auto">
            <a:xfrm>
              <a:off x="0" y="0"/>
              <a:ext cx="4305" cy="3972"/>
            </a:xfrm>
            <a:prstGeom prst="rect">
              <a:avLst/>
            </a:prstGeom>
            <a:solidFill>
              <a:srgbClr val="4A566C">
                <a:alpha val="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9" name="Text Box 25"/>
            <p:cNvSpPr txBox="1">
              <a:spLocks noChangeArrowheads="1"/>
            </p:cNvSpPr>
            <p:nvPr/>
          </p:nvSpPr>
          <p:spPr bwMode="auto">
            <a:xfrm>
              <a:off x="555" y="1077"/>
              <a:ext cx="3077"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solidFill>
                    <a:schemeClr val="bg1"/>
                  </a:solidFill>
                  <a:latin typeface="Times New Roman" pitchFamily="18" charset="0"/>
                </a:rPr>
                <a:t>介绍我的实现</a:t>
              </a:r>
              <a:endParaRPr lang="en-US" dirty="0">
                <a:solidFill>
                  <a:schemeClr val="bg1"/>
                </a:solidFill>
                <a:latin typeface="Times New Roman" pitchFamily="18" charset="0"/>
              </a:endParaRPr>
            </a:p>
          </p:txBody>
        </p:sp>
      </p:grpSp>
      <p:sp>
        <p:nvSpPr>
          <p:cNvPr id="6173" name="Text Box 29"/>
          <p:cNvSpPr txBox="1">
            <a:spLocks noChangeArrowheads="1"/>
          </p:cNvSpPr>
          <p:nvPr/>
        </p:nvSpPr>
        <p:spPr bwMode="auto">
          <a:xfrm>
            <a:off x="2784476" y="693739"/>
            <a:ext cx="251953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dirty="0" err="1">
                <a:solidFill>
                  <a:schemeClr val="bg1"/>
                </a:solidFill>
                <a:latin typeface="Times New Roman" pitchFamily="18" charset="0"/>
              </a:rPr>
              <a:t>SocketActivityTrigger</a:t>
            </a:r>
            <a:endParaRPr lang="en-US" sz="1600" dirty="0">
              <a:solidFill>
                <a:srgbClr val="76797E"/>
              </a:solidFill>
              <a:latin typeface="Times New Roman" pitchFamily="18" charset="0"/>
            </a:endParaRPr>
          </a:p>
        </p:txBody>
      </p:sp>
      <p:sp>
        <p:nvSpPr>
          <p:cNvPr id="6174" name="Line 30"/>
          <p:cNvSpPr>
            <a:spLocks noChangeShapeType="1"/>
          </p:cNvSpPr>
          <p:nvPr/>
        </p:nvSpPr>
        <p:spPr bwMode="auto">
          <a:xfrm>
            <a:off x="1992314" y="620714"/>
            <a:ext cx="936625" cy="1587"/>
          </a:xfrm>
          <a:prstGeom prst="line">
            <a:avLst/>
          </a:prstGeom>
          <a:noFill/>
          <a:ln w="19050" cmpd="sng">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75" name="Group 31"/>
          <p:cNvGrpSpPr>
            <a:grpSpLocks/>
          </p:cNvGrpSpPr>
          <p:nvPr/>
        </p:nvGrpSpPr>
        <p:grpSpPr bwMode="auto">
          <a:xfrm>
            <a:off x="2136776" y="42864"/>
            <a:ext cx="593725" cy="1106487"/>
            <a:chOff x="0" y="0"/>
            <a:chExt cx="936" cy="1743"/>
          </a:xfrm>
        </p:grpSpPr>
        <p:sp>
          <p:nvSpPr>
            <p:cNvPr id="6176" name="Rectangle 32"/>
            <p:cNvSpPr>
              <a:spLocks noChangeArrowheads="1"/>
            </p:cNvSpPr>
            <p:nvPr/>
          </p:nvSpPr>
          <p:spPr bwMode="auto">
            <a:xfrm>
              <a:off x="76" y="0"/>
              <a:ext cx="794" cy="102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77" name="AutoShape 33"/>
            <p:cNvSpPr>
              <a:spLocks/>
            </p:cNvSpPr>
            <p:nvPr/>
          </p:nvSpPr>
          <p:spPr bwMode="auto">
            <a:xfrm>
              <a:off x="0" y="797"/>
              <a:ext cx="937" cy="94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5400 w 21600"/>
                <a:gd name="T11" fmla="*/ 10800 h 21600"/>
                <a:gd name="T12" fmla="*/ 10800 w 21600"/>
                <a:gd name="T13" fmla="*/ 16200 h 21600"/>
                <a:gd name="T14" fmla="*/ 16200 w 21600"/>
                <a:gd name="T15" fmla="*/ 10800 h 21600"/>
                <a:gd name="T16" fmla="*/ 10800 w 21600"/>
                <a:gd name="T17" fmla="*/ 5400 h 21600"/>
                <a:gd name="T18" fmla="*/ 5400 w 21600"/>
                <a:gd name="T19" fmla="*/ 10800 h 21600"/>
                <a:gd name="T20" fmla="*/ 3158 w 21600"/>
                <a:gd name="T21" fmla="*/ 3174 h 21600"/>
                <a:gd name="T22" fmla="*/ 18442 w 21600"/>
                <a:gd name="T23" fmla="*/ 1842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178" name="Rectangle 34"/>
          <p:cNvSpPr>
            <a:spLocks noChangeArrowheads="1"/>
          </p:cNvSpPr>
          <p:nvPr/>
        </p:nvSpPr>
        <p:spPr bwMode="auto">
          <a:xfrm>
            <a:off x="1849438" y="3176"/>
            <a:ext cx="1295400" cy="620713"/>
          </a:xfrm>
          <a:prstGeom prst="rect">
            <a:avLst/>
          </a:prstGeom>
          <a:solidFill>
            <a:srgbClr val="171D2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75599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000000 0.000000 L 0.000000 0.077130 " pathEditMode="relative" rAng="0" ptsTypes="">
                                      <p:cBhvr>
                                        <p:cTn id="6" dur="2000" fill="hold"/>
                                        <p:tgtEl>
                                          <p:spTgt spid="6175"/>
                                        </p:tgtEl>
                                        <p:attrNameLst>
                                          <p:attrName>ppt_x,ppt_y</p:attrName>
                                        </p:attrNameLst>
                                      </p:cBhvr>
                                      <p:rCtr x="0" y="4900"/>
                                    </p:animMotion>
                                  </p:childTnLst>
                                </p:cTn>
                              </p:par>
                              <p:par>
                                <p:cTn id="7" presetID="22" presetClass="entr" presetSubtype="8" fill="hold" grpId="0" nodeType="withEffect">
                                  <p:stCondLst>
                                    <p:cond delay="500"/>
                                  </p:stCondLst>
                                  <p:childTnLst>
                                    <p:set>
                                      <p:cBhvr>
                                        <p:cTn id="8" dur="1" fill="hold">
                                          <p:stCondLst>
                                            <p:cond delay="0"/>
                                          </p:stCondLst>
                                        </p:cTn>
                                        <p:tgtEl>
                                          <p:spTgt spid="6173"/>
                                        </p:tgtEl>
                                        <p:attrNameLst>
                                          <p:attrName>style.visibility</p:attrName>
                                        </p:attrNameLst>
                                      </p:cBhvr>
                                      <p:to>
                                        <p:strVal val="visible"/>
                                      </p:to>
                                    </p:set>
                                    <p:animEffect transition="in" filter="wipe(left)">
                                      <p:cBhvr>
                                        <p:cTn id="9" dur="1000"/>
                                        <p:tgtEl>
                                          <p:spTgt spid="61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5" presetClass="entr" presetSubtype="0" fill="hold" nodeType="clickEffect">
                                  <p:stCondLst>
                                    <p:cond delay="0"/>
                                  </p:stCondLst>
                                  <p:childTnLst>
                                    <p:set>
                                      <p:cBhvr>
                                        <p:cTn id="13" dur="1" fill="hold">
                                          <p:stCondLst>
                                            <p:cond delay="0"/>
                                          </p:stCondLst>
                                        </p:cTn>
                                        <p:tgtEl>
                                          <p:spTgt spid="6152"/>
                                        </p:tgtEl>
                                        <p:attrNameLst>
                                          <p:attrName>style.visibility</p:attrName>
                                        </p:attrNameLst>
                                      </p:cBhvr>
                                      <p:to>
                                        <p:strVal val="visible"/>
                                      </p:to>
                                    </p:set>
                                    <p:animEffect transition="in" filter="fade">
                                      <p:cBhvr>
                                        <p:cTn id="14" dur="500"/>
                                        <p:tgtEl>
                                          <p:spTgt spid="6152"/>
                                        </p:tgtEl>
                                      </p:cBhvr>
                                    </p:animEffect>
                                    <p:anim calcmode="lin" valueType="num">
                                      <p:cBhvr>
                                        <p:cTn id="15" dur="500" fill="hold"/>
                                        <p:tgtEl>
                                          <p:spTgt spid="6152"/>
                                        </p:tgtEl>
                                        <p:attrNameLst>
                                          <p:attrName>style.rotation</p:attrName>
                                        </p:attrNameLst>
                                      </p:cBhvr>
                                      <p:tavLst>
                                        <p:tav tm="0">
                                          <p:val>
                                            <p:fltVal val="720"/>
                                          </p:val>
                                        </p:tav>
                                        <p:tav tm="100000">
                                          <p:val>
                                            <p:fltVal val="0"/>
                                          </p:val>
                                        </p:tav>
                                      </p:tavLst>
                                    </p:anim>
                                    <p:anim calcmode="lin" valueType="num">
                                      <p:cBhvr>
                                        <p:cTn id="16" dur="500" fill="hold"/>
                                        <p:tgtEl>
                                          <p:spTgt spid="6152"/>
                                        </p:tgtEl>
                                        <p:attrNameLst>
                                          <p:attrName>ppt_h</p:attrName>
                                        </p:attrNameLst>
                                      </p:cBhvr>
                                      <p:tavLst>
                                        <p:tav tm="0">
                                          <p:val>
                                            <p:fltVal val="0"/>
                                          </p:val>
                                        </p:tav>
                                        <p:tav tm="100000">
                                          <p:val>
                                            <p:strVal val="#ppt_h"/>
                                          </p:val>
                                        </p:tav>
                                      </p:tavLst>
                                    </p:anim>
                                    <p:anim calcmode="lin" valueType="num">
                                      <p:cBhvr>
                                        <p:cTn id="17" dur="500" fill="hold"/>
                                        <p:tgtEl>
                                          <p:spTgt spid="6152"/>
                                        </p:tgtEl>
                                        <p:attrNameLst>
                                          <p:attrName>ppt_w</p:attrName>
                                        </p:attrNameLst>
                                      </p:cBhvr>
                                      <p:tavLst>
                                        <p:tav tm="0">
                                          <p:val>
                                            <p:fltVal val="0"/>
                                          </p:val>
                                        </p:tav>
                                        <p:tav tm="100000">
                                          <p:val>
                                            <p:strVal val="#ppt_w"/>
                                          </p:val>
                                        </p:tav>
                                      </p:tavLst>
                                    </p:anim>
                                  </p:childTnLst>
                                </p:cTn>
                              </p:par>
                              <p:par>
                                <p:cTn id="18" presetID="53" presetClass="entr" presetSubtype="0" fill="hold" nodeType="withEffect">
                                  <p:stCondLst>
                                    <p:cond delay="0"/>
                                  </p:stCondLst>
                                  <p:childTnLst>
                                    <p:set>
                                      <p:cBhvr>
                                        <p:cTn id="19" dur="1" fill="hold">
                                          <p:stCondLst>
                                            <p:cond delay="0"/>
                                          </p:stCondLst>
                                        </p:cTn>
                                        <p:tgtEl>
                                          <p:spTgt spid="6167"/>
                                        </p:tgtEl>
                                        <p:attrNameLst>
                                          <p:attrName>style.visibility</p:attrName>
                                        </p:attrNameLst>
                                      </p:cBhvr>
                                      <p:to>
                                        <p:strVal val="visible"/>
                                      </p:to>
                                    </p:set>
                                    <p:anim calcmode="lin" valueType="num">
                                      <p:cBhvr>
                                        <p:cTn id="20" dur="500" fill="hold"/>
                                        <p:tgtEl>
                                          <p:spTgt spid="6167"/>
                                        </p:tgtEl>
                                        <p:attrNameLst>
                                          <p:attrName>ppt_w</p:attrName>
                                        </p:attrNameLst>
                                      </p:cBhvr>
                                      <p:tavLst>
                                        <p:tav tm="0">
                                          <p:val>
                                            <p:fltVal val="0"/>
                                          </p:val>
                                        </p:tav>
                                        <p:tav tm="100000">
                                          <p:val>
                                            <p:strVal val="#ppt_w"/>
                                          </p:val>
                                        </p:tav>
                                      </p:tavLst>
                                    </p:anim>
                                    <p:anim calcmode="lin" valueType="num">
                                      <p:cBhvr>
                                        <p:cTn id="21" dur="500" fill="hold"/>
                                        <p:tgtEl>
                                          <p:spTgt spid="6167"/>
                                        </p:tgtEl>
                                        <p:attrNameLst>
                                          <p:attrName>ppt_h</p:attrName>
                                        </p:attrNameLst>
                                      </p:cBhvr>
                                      <p:tavLst>
                                        <p:tav tm="0">
                                          <p:val>
                                            <p:fltVal val="0"/>
                                          </p:val>
                                        </p:tav>
                                        <p:tav tm="100000">
                                          <p:val>
                                            <p:strVal val="#ppt_h"/>
                                          </p:val>
                                        </p:tav>
                                      </p:tavLst>
                                    </p:anim>
                                    <p:animEffect transition="in" filter="fade">
                                      <p:cBhvr>
                                        <p:cTn id="22"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bldLvl="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952</TotalTime>
  <Pages>0</Pages>
  <Words>844</Words>
  <Characters>0</Characters>
  <Application>Microsoft Office PowerPoint</Application>
  <DocSecurity>0</DocSecurity>
  <PresentationFormat>Widescreen</PresentationFormat>
  <Lines>0</Lines>
  <Paragraphs>83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SimSun</vt:lpstr>
      <vt:lpstr>Arial</vt:lpstr>
      <vt:lpstr>Times New Roman</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红色十字星</cp:lastModifiedBy>
  <cp:revision>51</cp:revision>
  <dcterms:created xsi:type="dcterms:W3CDTF">2015-01-12T05:58:55Z</dcterms:created>
  <dcterms:modified xsi:type="dcterms:W3CDTF">2017-01-23T10:01:28Z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2052-9.1.0.5119</vt:lpwstr>
  </property>
</Properties>
</file>