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handoutMasterIdLst>
    <p:handoutMasterId r:id="rId59"/>
  </p:handoutMasterIdLst>
  <p:sldIdLst>
    <p:sldId id="256" r:id="rId2"/>
    <p:sldId id="257" r:id="rId3"/>
    <p:sldId id="293" r:id="rId4"/>
    <p:sldId id="258" r:id="rId5"/>
    <p:sldId id="259" r:id="rId6"/>
    <p:sldId id="260" r:id="rId7"/>
    <p:sldId id="263" r:id="rId8"/>
    <p:sldId id="269" r:id="rId9"/>
    <p:sldId id="270" r:id="rId10"/>
    <p:sldId id="264" r:id="rId11"/>
    <p:sldId id="271" r:id="rId12"/>
    <p:sldId id="272" r:id="rId13"/>
    <p:sldId id="282" r:id="rId14"/>
    <p:sldId id="273" r:id="rId15"/>
    <p:sldId id="274" r:id="rId16"/>
    <p:sldId id="287" r:id="rId17"/>
    <p:sldId id="288" r:id="rId18"/>
    <p:sldId id="267" r:id="rId19"/>
    <p:sldId id="278" r:id="rId20"/>
    <p:sldId id="324" r:id="rId21"/>
    <p:sldId id="275" r:id="rId22"/>
    <p:sldId id="289" r:id="rId23"/>
    <p:sldId id="284" r:id="rId24"/>
    <p:sldId id="268" r:id="rId25"/>
    <p:sldId id="285" r:id="rId26"/>
    <p:sldId id="283" r:id="rId27"/>
    <p:sldId id="286" r:id="rId28"/>
    <p:sldId id="290" r:id="rId29"/>
    <p:sldId id="277" r:id="rId30"/>
    <p:sldId id="280" r:id="rId31"/>
    <p:sldId id="302" r:id="rId32"/>
    <p:sldId id="322" r:id="rId33"/>
    <p:sldId id="303" r:id="rId34"/>
    <p:sldId id="311" r:id="rId35"/>
    <p:sldId id="300" r:id="rId36"/>
    <p:sldId id="307" r:id="rId37"/>
    <p:sldId id="281" r:id="rId38"/>
    <p:sldId id="295" r:id="rId39"/>
    <p:sldId id="296" r:id="rId40"/>
    <p:sldId id="297" r:id="rId41"/>
    <p:sldId id="312" r:id="rId42"/>
    <p:sldId id="309" r:id="rId43"/>
    <p:sldId id="310" r:id="rId44"/>
    <p:sldId id="314" r:id="rId45"/>
    <p:sldId id="266" r:id="rId46"/>
    <p:sldId id="292" r:id="rId47"/>
    <p:sldId id="279" r:id="rId48"/>
    <p:sldId id="323" r:id="rId49"/>
    <p:sldId id="315" r:id="rId50"/>
    <p:sldId id="316" r:id="rId51"/>
    <p:sldId id="317" r:id="rId52"/>
    <p:sldId id="318" r:id="rId53"/>
    <p:sldId id="319" r:id="rId54"/>
    <p:sldId id="320" r:id="rId55"/>
    <p:sldId id="321" r:id="rId56"/>
    <p:sldId id="313" r:id="rId5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9059" autoAdjust="0"/>
  </p:normalViewPr>
  <p:slideViewPr>
    <p:cSldViewPr snapToGrid="0">
      <p:cViewPr varScale="1">
        <p:scale>
          <a:sx n="45" d="100"/>
          <a:sy n="45" d="100"/>
        </p:scale>
        <p:origin x="144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D445067-0C01-49F5-9E38-D3B1EC3393D0}" type="datetimeFigureOut">
              <a:rPr lang="en-US" smtClean="0"/>
              <a:t>1/20/2017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60B970A-630F-4A5A-942B-85A74E3E780B}" type="slidenum">
              <a:rPr lang="en-US" smtClean="0"/>
              <a:t>‹#›</a:t>
            </a:fld>
            <a:endParaRPr lang="en-US"/>
          </a:p>
        </p:txBody>
      </p:sp>
    </p:spTree>
    <p:extLst>
      <p:ext uri="{BB962C8B-B14F-4D97-AF65-F5344CB8AC3E}">
        <p14:creationId xmlns:p14="http://schemas.microsoft.com/office/powerpoint/2010/main" val="3307729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6A61C2F-264E-4D62-B8AF-AF50FC619897}" type="datetimeFigureOut">
              <a:rPr lang="en-US" smtClean="0"/>
              <a:t>1/20/2017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92718DF-0FC7-4C30-9AAA-98FF54CC93CA}" type="slidenum">
              <a:rPr lang="en-US" smtClean="0"/>
              <a:t>‹#›</a:t>
            </a:fld>
            <a:endParaRPr lang="en-US"/>
          </a:p>
        </p:txBody>
      </p:sp>
    </p:spTree>
    <p:extLst>
      <p:ext uri="{BB962C8B-B14F-4D97-AF65-F5344CB8AC3E}">
        <p14:creationId xmlns:p14="http://schemas.microsoft.com/office/powerpoint/2010/main" val="35250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t>
            </a:r>
            <a:r>
              <a:rPr lang="en-US" baseline="0" dirty="0"/>
              <a:t>afternoon everyone, thanks for coming to my 2</a:t>
            </a:r>
            <a:r>
              <a:rPr lang="en-US" baseline="30000" dirty="0"/>
              <a:t>nd</a:t>
            </a:r>
            <a:r>
              <a:rPr lang="en-US" baseline="0" dirty="0"/>
              <a:t> pre prelim presentation, and thanks very much for your support.</a:t>
            </a:r>
          </a:p>
        </p:txBody>
      </p:sp>
      <p:sp>
        <p:nvSpPr>
          <p:cNvPr id="4" name="Slide Number Placeholder 3"/>
          <p:cNvSpPr>
            <a:spLocks noGrp="1"/>
          </p:cNvSpPr>
          <p:nvPr>
            <p:ph type="sldNum" sz="quarter" idx="10"/>
          </p:nvPr>
        </p:nvSpPr>
        <p:spPr/>
        <p:txBody>
          <a:bodyPr/>
          <a:lstStyle/>
          <a:p>
            <a:fld id="{392718DF-0FC7-4C30-9AAA-98FF54CC93CA}" type="slidenum">
              <a:rPr lang="en-US" smtClean="0"/>
              <a:t>1</a:t>
            </a:fld>
            <a:endParaRPr lang="en-US"/>
          </a:p>
        </p:txBody>
      </p:sp>
    </p:spTree>
    <p:extLst>
      <p:ext uri="{BB962C8B-B14F-4D97-AF65-F5344CB8AC3E}">
        <p14:creationId xmlns:p14="http://schemas.microsoft.com/office/powerpoint/2010/main" val="361691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our</a:t>
            </a:r>
            <a:r>
              <a:rPr lang="en-US" baseline="0" dirty="0"/>
              <a:t> model, we use Capital letter G to represent multi-locus genotype of qualifying mutations within a gene; </a:t>
            </a:r>
          </a:p>
        </p:txBody>
      </p:sp>
      <p:sp>
        <p:nvSpPr>
          <p:cNvPr id="4" name="Slide Number Placeholder 3"/>
          <p:cNvSpPr>
            <a:spLocks noGrp="1"/>
          </p:cNvSpPr>
          <p:nvPr>
            <p:ph type="sldNum" sz="quarter" idx="10"/>
          </p:nvPr>
        </p:nvSpPr>
        <p:spPr/>
        <p:txBody>
          <a:bodyPr/>
          <a:lstStyle/>
          <a:p>
            <a:fld id="{392718DF-0FC7-4C30-9AAA-98FF54CC93CA}" type="slidenum">
              <a:rPr lang="en-US" smtClean="0"/>
              <a:t>10</a:t>
            </a:fld>
            <a:endParaRPr lang="en-US"/>
          </a:p>
        </p:txBody>
      </p:sp>
    </p:spTree>
    <p:extLst>
      <p:ext uri="{BB962C8B-B14F-4D97-AF65-F5344CB8AC3E}">
        <p14:creationId xmlns:p14="http://schemas.microsoft.com/office/powerpoint/2010/main" val="21694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our</a:t>
            </a:r>
            <a:r>
              <a:rPr lang="en-US" baseline="0" dirty="0"/>
              <a:t> model, we use Capital letter G to represent </a:t>
            </a:r>
            <a:r>
              <a:rPr lang="en-US" baseline="0" dirty="0" err="1"/>
              <a:t>multilocus</a:t>
            </a:r>
            <a:r>
              <a:rPr lang="en-US" baseline="0" dirty="0"/>
              <a:t> genotype of qualifying mutations within a gene; </a:t>
            </a:r>
          </a:p>
          <a:p>
            <a:r>
              <a:rPr lang="en-US" baseline="0" dirty="0"/>
              <a:t>Since each gene has two copies, the number of affected gene copies could be 0, 1, and 2. we use capital X to represent it. </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11</a:t>
            </a:fld>
            <a:endParaRPr lang="en-US"/>
          </a:p>
        </p:txBody>
      </p:sp>
    </p:spTree>
    <p:extLst>
      <p:ext uri="{BB962C8B-B14F-4D97-AF65-F5344CB8AC3E}">
        <p14:creationId xmlns:p14="http://schemas.microsoft.com/office/powerpoint/2010/main" val="2763835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our</a:t>
            </a:r>
            <a:r>
              <a:rPr lang="en-US" baseline="0" dirty="0"/>
              <a:t> model, we use Capital letter G to represent </a:t>
            </a:r>
            <a:r>
              <a:rPr lang="en-US" baseline="0" dirty="0" err="1"/>
              <a:t>multilocus</a:t>
            </a:r>
            <a:r>
              <a:rPr lang="en-US" baseline="0" dirty="0"/>
              <a:t> genotype of qualifying mutations within a gene; </a:t>
            </a:r>
          </a:p>
          <a:p>
            <a:r>
              <a:rPr lang="en-US" baseline="0" dirty="0"/>
              <a:t>Since each gene has two copies, the number of affected gene copies could be 0, 1, and 2. we use capital X to represent it. </a:t>
            </a:r>
          </a:p>
          <a:p>
            <a:r>
              <a:rPr lang="en-US" baseline="0" dirty="0"/>
              <a:t>The last capital C denotes whether a selected individual would be considered as a member of control group;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12</a:t>
            </a:fld>
            <a:endParaRPr lang="en-US"/>
          </a:p>
        </p:txBody>
      </p:sp>
    </p:spTree>
    <p:extLst>
      <p:ext uri="{BB962C8B-B14F-4D97-AF65-F5344CB8AC3E}">
        <p14:creationId xmlns:p14="http://schemas.microsoft.com/office/powerpoint/2010/main" val="3146494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a:t>
            </a:r>
            <a:r>
              <a:rPr lang="en-US" baseline="0" dirty="0"/>
              <a:t> to total probability law and Bayesian theory, we have this equation to calculate the probability of </a:t>
            </a:r>
            <a:endParaRPr lang="en-US" dirty="0"/>
          </a:p>
          <a:p>
            <a:r>
              <a:rPr lang="en-US" dirty="0"/>
              <a:t>Let </a:t>
            </a:r>
            <a:r>
              <a:rPr lang="en-US" dirty="0" err="1"/>
              <a:t>Pr</a:t>
            </a:r>
            <a:r>
              <a:rPr lang="en-US" dirty="0"/>
              <a:t>(X = x | G=g) = </a:t>
            </a:r>
            <a:r>
              <a:rPr lang="en-US" dirty="0" err="1"/>
              <a:t>Pai_x|g</a:t>
            </a:r>
            <a:r>
              <a:rPr lang="en-US" dirty="0"/>
              <a:t> and </a:t>
            </a:r>
            <a:r>
              <a:rPr lang="en-US" dirty="0" err="1"/>
              <a:t>Pr</a:t>
            </a:r>
            <a:r>
              <a:rPr lang="en-US" dirty="0"/>
              <a:t>(G=g) = </a:t>
            </a:r>
            <a:r>
              <a:rPr lang="en-US" dirty="0" err="1"/>
              <a:t>Rho_g</a:t>
            </a:r>
            <a:endParaRPr lang="en-US" dirty="0"/>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13</a:t>
            </a:fld>
            <a:endParaRPr lang="en-US"/>
          </a:p>
        </p:txBody>
      </p:sp>
    </p:spTree>
    <p:extLst>
      <p:ext uri="{BB962C8B-B14F-4D97-AF65-F5344CB8AC3E}">
        <p14:creationId xmlns:p14="http://schemas.microsoft.com/office/powerpoint/2010/main" val="373551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a:t>
            </a:r>
            <a:r>
              <a:rPr lang="en-US" dirty="0" err="1"/>
              <a:t>Pr</a:t>
            </a:r>
            <a:r>
              <a:rPr lang="en-US" dirty="0"/>
              <a:t>(X = x | G=g) = </a:t>
            </a:r>
            <a:r>
              <a:rPr lang="en-US" dirty="0" err="1"/>
              <a:t>Pai_x|g</a:t>
            </a:r>
            <a:r>
              <a:rPr lang="en-US" dirty="0"/>
              <a:t> and </a:t>
            </a:r>
            <a:r>
              <a:rPr lang="en-US" dirty="0" err="1"/>
              <a:t>Pr</a:t>
            </a:r>
            <a:r>
              <a:rPr lang="en-US" dirty="0"/>
              <a:t>(G=g) = </a:t>
            </a:r>
            <a:r>
              <a:rPr lang="en-US" dirty="0" err="1"/>
              <a:t>Rho_g</a:t>
            </a:r>
            <a:endParaRPr lang="en-US" dirty="0"/>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14</a:t>
            </a:fld>
            <a:endParaRPr lang="en-US"/>
          </a:p>
        </p:txBody>
      </p:sp>
    </p:spTree>
    <p:extLst>
      <p:ext uri="{BB962C8B-B14F-4D97-AF65-F5344CB8AC3E}">
        <p14:creationId xmlns:p14="http://schemas.microsoft.com/office/powerpoint/2010/main" val="245173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a:t>
            </a:r>
            <a:r>
              <a:rPr lang="en-US" dirty="0" err="1"/>
              <a:t>Pr</a:t>
            </a:r>
            <a:r>
              <a:rPr lang="en-US" dirty="0"/>
              <a:t>(X = x | G=g) = </a:t>
            </a:r>
            <a:r>
              <a:rPr lang="en-US" dirty="0" err="1"/>
              <a:t>Pai_x|g</a:t>
            </a:r>
            <a:r>
              <a:rPr lang="en-US" dirty="0"/>
              <a:t> and </a:t>
            </a:r>
            <a:r>
              <a:rPr lang="en-US" dirty="0" err="1"/>
              <a:t>Pr</a:t>
            </a:r>
            <a:r>
              <a:rPr lang="en-US" dirty="0"/>
              <a:t>(G=g) = </a:t>
            </a:r>
            <a:r>
              <a:rPr lang="en-US" dirty="0" err="1"/>
              <a:t>Rho_g</a:t>
            </a:r>
            <a:endParaRPr lang="en-US" dirty="0"/>
          </a:p>
          <a:p>
            <a:endParaRPr lang="en-US" dirty="0"/>
          </a:p>
          <a:p>
            <a:endParaRPr lang="en-US" dirty="0"/>
          </a:p>
          <a:p>
            <a:r>
              <a:rPr lang="en-US" dirty="0"/>
              <a:t>Taking the log of the last equation, differentiating with respect to beta, and evaluating under the null hypothesis  beta = 1 gives our score: Si</a:t>
            </a:r>
          </a:p>
        </p:txBody>
      </p:sp>
      <p:sp>
        <p:nvSpPr>
          <p:cNvPr id="4" name="Slide Number Placeholder 3"/>
          <p:cNvSpPr>
            <a:spLocks noGrp="1"/>
          </p:cNvSpPr>
          <p:nvPr>
            <p:ph type="sldNum" sz="quarter" idx="10"/>
          </p:nvPr>
        </p:nvSpPr>
        <p:spPr/>
        <p:txBody>
          <a:bodyPr/>
          <a:lstStyle/>
          <a:p>
            <a:fld id="{392718DF-0FC7-4C30-9AAA-98FF54CC93CA}" type="slidenum">
              <a:rPr lang="en-US" smtClean="0"/>
              <a:t>15</a:t>
            </a:fld>
            <a:endParaRPr lang="en-US"/>
          </a:p>
        </p:txBody>
      </p:sp>
    </p:spTree>
    <p:extLst>
      <p:ext uri="{BB962C8B-B14F-4D97-AF65-F5344CB8AC3E}">
        <p14:creationId xmlns:p14="http://schemas.microsoft.com/office/powerpoint/2010/main" val="353902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a:t>
            </a:r>
            <a:r>
              <a:rPr lang="en-US" dirty="0" err="1"/>
              <a:t>Pr</a:t>
            </a:r>
            <a:r>
              <a:rPr lang="en-US" dirty="0"/>
              <a:t>(X = x | G=g) = </a:t>
            </a:r>
            <a:r>
              <a:rPr lang="en-US" dirty="0" err="1"/>
              <a:t>Pai_x|g</a:t>
            </a:r>
            <a:r>
              <a:rPr lang="en-US" dirty="0"/>
              <a:t> and </a:t>
            </a:r>
            <a:r>
              <a:rPr lang="en-US" dirty="0" err="1"/>
              <a:t>Pr</a:t>
            </a:r>
            <a:r>
              <a:rPr lang="en-US" dirty="0"/>
              <a:t>(G=g) = </a:t>
            </a:r>
            <a:r>
              <a:rPr lang="en-US" dirty="0" err="1"/>
              <a:t>Rho_g</a:t>
            </a:r>
            <a:endParaRPr lang="en-US" dirty="0"/>
          </a:p>
          <a:p>
            <a:endParaRPr lang="en-US" dirty="0"/>
          </a:p>
          <a:p>
            <a:endParaRPr lang="en-US" dirty="0"/>
          </a:p>
          <a:p>
            <a:r>
              <a:rPr lang="en-US" dirty="0"/>
              <a:t>Taking the log of the last equation, differentiating with respect to beta, and evaluating under the null hypothesis  beta = 1 gives our score: Si</a:t>
            </a:r>
          </a:p>
        </p:txBody>
      </p:sp>
      <p:sp>
        <p:nvSpPr>
          <p:cNvPr id="4" name="Slide Number Placeholder 3"/>
          <p:cNvSpPr>
            <a:spLocks noGrp="1"/>
          </p:cNvSpPr>
          <p:nvPr>
            <p:ph type="sldNum" sz="quarter" idx="10"/>
          </p:nvPr>
        </p:nvSpPr>
        <p:spPr/>
        <p:txBody>
          <a:bodyPr/>
          <a:lstStyle/>
          <a:p>
            <a:fld id="{392718DF-0FC7-4C30-9AAA-98FF54CC93CA}" type="slidenum">
              <a:rPr lang="en-US" smtClean="0"/>
              <a:t>16</a:t>
            </a:fld>
            <a:endParaRPr lang="en-US"/>
          </a:p>
        </p:txBody>
      </p:sp>
    </p:spTree>
    <p:extLst>
      <p:ext uri="{BB962C8B-B14F-4D97-AF65-F5344CB8AC3E}">
        <p14:creationId xmlns:p14="http://schemas.microsoft.com/office/powerpoint/2010/main" val="3526767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a:t>
            </a:r>
            <a:r>
              <a:rPr lang="en-US" dirty="0" err="1"/>
              <a:t>Pr</a:t>
            </a:r>
            <a:r>
              <a:rPr lang="en-US" dirty="0"/>
              <a:t>(X = x | G=g) = </a:t>
            </a:r>
            <a:r>
              <a:rPr lang="en-US" dirty="0" err="1"/>
              <a:t>Pai_x|g</a:t>
            </a:r>
            <a:r>
              <a:rPr lang="en-US" dirty="0"/>
              <a:t> and </a:t>
            </a:r>
            <a:r>
              <a:rPr lang="en-US" dirty="0" err="1"/>
              <a:t>Pr</a:t>
            </a:r>
            <a:r>
              <a:rPr lang="en-US" dirty="0"/>
              <a:t>(G=g) = </a:t>
            </a:r>
            <a:r>
              <a:rPr lang="en-US" dirty="0" err="1"/>
              <a:t>Rho_g</a:t>
            </a:r>
            <a:endParaRPr lang="en-US" dirty="0"/>
          </a:p>
          <a:p>
            <a:endParaRPr lang="en-US" dirty="0"/>
          </a:p>
          <a:p>
            <a:pPr defTabSz="931774">
              <a:defRPr/>
            </a:pPr>
            <a:r>
              <a:rPr lang="en-US" dirty="0"/>
              <a:t>Taking the log of the last equation, differentiating with respect to beta, and evaluating under the null hypothesis  beta = 1 gives our score: Si </a:t>
            </a:r>
          </a:p>
          <a:p>
            <a:pPr defTabSz="931774">
              <a:defRPr/>
            </a:pPr>
            <a:endParaRPr lang="en-US" dirty="0"/>
          </a:p>
          <a:p>
            <a:pPr defTabSz="931774">
              <a:defRPr/>
            </a:pPr>
            <a:r>
              <a:rPr lang="en-US" dirty="0"/>
              <a:t>Assuming a recessive model, we have r(0) = r(1) = 1. </a:t>
            </a:r>
          </a:p>
          <a:p>
            <a:endParaRPr lang="en-US" dirty="0"/>
          </a:p>
          <a:p>
            <a:r>
              <a:rPr lang="en-US" dirty="0"/>
              <a:t>Under the null, we would expect Beta also equals to 1. </a:t>
            </a:r>
          </a:p>
          <a:p>
            <a:endParaRPr lang="en-US" dirty="0"/>
          </a:p>
          <a:p>
            <a:r>
              <a:rPr lang="en-US" dirty="0"/>
              <a:t>In order to carry out any of these calculations, we need to characterize Pai_2|g and </a:t>
            </a:r>
            <a:r>
              <a:rPr lang="en-US" dirty="0" err="1"/>
              <a:t>Rho_g</a:t>
            </a:r>
            <a:r>
              <a:rPr lang="en-US" dirty="0"/>
              <a:t>.</a:t>
            </a:r>
          </a:p>
          <a:p>
            <a:endParaRPr lang="en-US" dirty="0"/>
          </a:p>
          <a:p>
            <a:r>
              <a:rPr lang="en-US" dirty="0"/>
              <a:t>In our model, we assume that the variants are in approximate linkage equilibrium and any given mutation is equally likely to fall on any given haplotype. </a:t>
            </a:r>
          </a:p>
          <a:p>
            <a:endParaRPr lang="en-US" dirty="0"/>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17</a:t>
            </a:fld>
            <a:endParaRPr lang="en-US"/>
          </a:p>
        </p:txBody>
      </p:sp>
    </p:spTree>
    <p:extLst>
      <p:ext uri="{BB962C8B-B14F-4D97-AF65-F5344CB8AC3E}">
        <p14:creationId xmlns:p14="http://schemas.microsoft.com/office/powerpoint/2010/main" val="3108316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n1 be the number of qualifying trans compound heterozygous variants</a:t>
            </a:r>
          </a:p>
          <a:p>
            <a:endParaRPr lang="en-US" dirty="0"/>
          </a:p>
          <a:p>
            <a:pPr defTabSz="931774">
              <a:defRPr/>
            </a:pPr>
            <a:r>
              <a:rPr lang="en-US" dirty="0"/>
              <a:t>Let n2 and be the number of qualifying homozygous mutations</a:t>
            </a:r>
          </a:p>
          <a:p>
            <a:endParaRPr lang="en-US" dirty="0"/>
          </a:p>
          <a:p>
            <a:r>
              <a:rPr lang="en-US" dirty="0"/>
              <a:t>Given that the qualifying variants considered here will be rare in the population, it is reasonable to assume that, in the general population, any given mutation has an equal chance of landing on any </a:t>
            </a:r>
            <a:r>
              <a:rPr lang="en-US" dirty="0" err="1"/>
              <a:t>haplotypic</a:t>
            </a:r>
            <a:r>
              <a:rPr lang="en-US" dirty="0"/>
              <a:t> background. As a result, the variants will be in approximate linkage equilibrium.</a:t>
            </a:r>
          </a:p>
        </p:txBody>
      </p:sp>
      <p:sp>
        <p:nvSpPr>
          <p:cNvPr id="4" name="Slide Number Placeholder 3"/>
          <p:cNvSpPr>
            <a:spLocks noGrp="1"/>
          </p:cNvSpPr>
          <p:nvPr>
            <p:ph type="sldNum" sz="quarter" idx="10"/>
          </p:nvPr>
        </p:nvSpPr>
        <p:spPr/>
        <p:txBody>
          <a:bodyPr/>
          <a:lstStyle/>
          <a:p>
            <a:fld id="{392718DF-0FC7-4C30-9AAA-98FF54CC93CA}" type="slidenum">
              <a:rPr lang="en-US" smtClean="0"/>
              <a:t>18</a:t>
            </a:fld>
            <a:endParaRPr lang="en-US"/>
          </a:p>
        </p:txBody>
      </p:sp>
    </p:spTree>
    <p:extLst>
      <p:ext uri="{BB962C8B-B14F-4D97-AF65-F5344CB8AC3E}">
        <p14:creationId xmlns:p14="http://schemas.microsoft.com/office/powerpoint/2010/main" val="157797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n1 and n2 be the number of qualifying heterozygous and homozygous qualifying mutations</a:t>
            </a:r>
          </a:p>
          <a:p>
            <a:endParaRPr lang="en-US" dirty="0"/>
          </a:p>
          <a:p>
            <a:r>
              <a:rPr lang="en-US" dirty="0"/>
              <a:t>Given that the qualifying variants considered here will be rare in the population, it is reasonable to assume that, in the general population, any given mutation has an equal chance of landing on any </a:t>
            </a:r>
            <a:r>
              <a:rPr lang="en-US" dirty="0" err="1"/>
              <a:t>haplotypic</a:t>
            </a:r>
            <a:r>
              <a:rPr lang="en-US" dirty="0"/>
              <a:t> background. As a result, the variants will be in approximate linkage equilibrium.</a:t>
            </a:r>
          </a:p>
        </p:txBody>
      </p:sp>
      <p:sp>
        <p:nvSpPr>
          <p:cNvPr id="4" name="Slide Number Placeholder 3"/>
          <p:cNvSpPr>
            <a:spLocks noGrp="1"/>
          </p:cNvSpPr>
          <p:nvPr>
            <p:ph type="sldNum" sz="quarter" idx="10"/>
          </p:nvPr>
        </p:nvSpPr>
        <p:spPr/>
        <p:txBody>
          <a:bodyPr/>
          <a:lstStyle/>
          <a:p>
            <a:fld id="{392718DF-0FC7-4C30-9AAA-98FF54CC93CA}" type="slidenum">
              <a:rPr lang="en-US" smtClean="0"/>
              <a:t>19</a:t>
            </a:fld>
            <a:endParaRPr lang="en-US"/>
          </a:p>
        </p:txBody>
      </p:sp>
    </p:spTree>
    <p:extLst>
      <p:ext uri="{BB962C8B-B14F-4D97-AF65-F5344CB8AC3E}">
        <p14:creationId xmlns:p14="http://schemas.microsoft.com/office/powerpoint/2010/main" val="413293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all my projects are GWAS related, I focus</a:t>
            </a:r>
            <a:r>
              <a:rPr lang="en-US" baseline="0" dirty="0"/>
              <a:t> on recessive models and SNP data. </a:t>
            </a:r>
            <a:endParaRPr lang="en-US" dirty="0"/>
          </a:p>
          <a:p>
            <a:endParaRPr lang="en-US" dirty="0"/>
          </a:p>
          <a:p>
            <a:pPr defTabSz="931774">
              <a:defRPr/>
            </a:pPr>
            <a:r>
              <a:rPr lang="en-US" baseline="0" dirty="0"/>
              <a:t>Today I am going to briefly go over my projects, The first project is about Loss of Homozygosity, which I presented last September, last semester I added Fisher Information and Monte Carlo integration. </a:t>
            </a:r>
          </a:p>
          <a:p>
            <a:pPr defTabSz="931774">
              <a:defRPr/>
            </a:pPr>
            <a:r>
              <a:rPr lang="en-US" baseline="0" dirty="0"/>
              <a:t> </a:t>
            </a:r>
          </a:p>
          <a:p>
            <a:pPr defTabSz="931774">
              <a:defRPr/>
            </a:pPr>
            <a:r>
              <a:rPr lang="en-US" baseline="0" dirty="0"/>
              <a:t>The second project is about admixture Mapping population SNP data to evaluate genetic susceptibility, I have been working on this project last semester, it a joint project between Dr. Allen and DCRI. </a:t>
            </a:r>
          </a:p>
          <a:p>
            <a:pPr defTabSz="931774">
              <a:defRPr/>
            </a:pPr>
            <a:endParaRPr lang="en-US" baseline="0" dirty="0"/>
          </a:p>
          <a:p>
            <a:pPr defTabSz="931774">
              <a:defRPr/>
            </a:pPr>
            <a:r>
              <a:rPr lang="en-US" baseline="0" dirty="0"/>
              <a:t>Also I would introduce my third project, some ideas identified with Dr. Allen, my future work.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a:t>
            </a:fld>
            <a:endParaRPr lang="en-US"/>
          </a:p>
        </p:txBody>
      </p:sp>
    </p:spTree>
    <p:extLst>
      <p:ext uri="{BB962C8B-B14F-4D97-AF65-F5344CB8AC3E}">
        <p14:creationId xmlns:p14="http://schemas.microsoft.com/office/powerpoint/2010/main" val="1013423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ith</a:t>
            </a:r>
            <a:r>
              <a:rPr lang="en-US" dirty="0"/>
              <a:t> person’s contribution to the marginal score is Si; </a:t>
            </a:r>
            <a:endParaRPr lang="en-US" altLang="zh-CN" dirty="0"/>
          </a:p>
          <a:p>
            <a:endParaRPr lang="en-US" altLang="zh-CN" dirty="0"/>
          </a:p>
          <a:p>
            <a:r>
              <a:rPr lang="en-US" altLang="zh-CN" dirty="0"/>
              <a:t>This</a:t>
            </a:r>
            <a:r>
              <a:rPr lang="zh-CN" altLang="en-US" baseline="0" dirty="0"/>
              <a:t> </a:t>
            </a:r>
            <a:r>
              <a:rPr lang="en-US" altLang="zh-CN" baseline="0" dirty="0"/>
              <a:t>is the score equation, we use expected Pai_2|g minus observed Pai_2|g, get a vector of scores. </a:t>
            </a:r>
          </a:p>
          <a:p>
            <a:endParaRPr lang="en-US" baseline="0" dirty="0"/>
          </a:p>
          <a:p>
            <a:r>
              <a:rPr lang="en-US" baseline="0" dirty="0"/>
              <a:t>We tried to compare observed data with expected data.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21</a:t>
            </a:fld>
            <a:endParaRPr lang="en-US"/>
          </a:p>
        </p:txBody>
      </p:sp>
    </p:spTree>
    <p:extLst>
      <p:ext uri="{BB962C8B-B14F-4D97-AF65-F5344CB8AC3E}">
        <p14:creationId xmlns:p14="http://schemas.microsoft.com/office/powerpoint/2010/main" val="93863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a:t>
            </a:r>
            <a:r>
              <a:rPr lang="zh-CN" altLang="en-US" baseline="0" dirty="0"/>
              <a:t> </a:t>
            </a:r>
            <a:r>
              <a:rPr lang="en-US" altLang="zh-CN" baseline="0" dirty="0"/>
              <a:t>is the score equation, we use expected Pai_2|g minus observed Pai_2|g, get a vector of scores. </a:t>
            </a:r>
          </a:p>
          <a:p>
            <a:endParaRPr lang="en-US" baseline="0" dirty="0"/>
          </a:p>
          <a:p>
            <a:pPr defTabSz="931774">
              <a:defRPr/>
            </a:pPr>
            <a:r>
              <a:rPr lang="en-US" dirty="0"/>
              <a:t>Under null hypothesis, we expect T to follow an chi-square distribution asymptotically. </a:t>
            </a:r>
          </a:p>
          <a:p>
            <a:r>
              <a:rPr lang="en-US" dirty="0"/>
              <a:t>Here</a:t>
            </a:r>
            <a:r>
              <a:rPr lang="en-US" baseline="0" dirty="0"/>
              <a:t> in our model,</a:t>
            </a:r>
            <a:r>
              <a:rPr lang="en-US" dirty="0"/>
              <a:t> there’s </a:t>
            </a:r>
            <a:r>
              <a:rPr lang="en-US" baseline="0" dirty="0"/>
              <a:t>only one parameter, Beta, so the test would follow Chi-square distribution, freedom 1 degree,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22</a:t>
            </a:fld>
            <a:endParaRPr lang="en-US"/>
          </a:p>
        </p:txBody>
      </p:sp>
    </p:spTree>
    <p:extLst>
      <p:ext uri="{BB962C8B-B14F-4D97-AF65-F5344CB8AC3E}">
        <p14:creationId xmlns:p14="http://schemas.microsoft.com/office/powerpoint/2010/main" val="2125251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23</a:t>
            </a:fld>
            <a:endParaRPr lang="en-US"/>
          </a:p>
        </p:txBody>
      </p:sp>
    </p:spTree>
    <p:extLst>
      <p:ext uri="{BB962C8B-B14F-4D97-AF65-F5344CB8AC3E}">
        <p14:creationId xmlns:p14="http://schemas.microsoft.com/office/powerpoint/2010/main" val="2911806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past decades, </a:t>
            </a:r>
            <a:r>
              <a:rPr lang="en-US" dirty="0"/>
              <a:t>about 20,000 genes have been well studied, some of these genes have hundreds of mutations. </a:t>
            </a:r>
          </a:p>
          <a:p>
            <a:endParaRPr lang="en-US" dirty="0"/>
          </a:p>
          <a:p>
            <a:r>
              <a:rPr lang="en-US" dirty="0"/>
              <a:t>But when checking across these databases, we could barely see any homozygotes, so we have our motivation:</a:t>
            </a:r>
          </a:p>
          <a:p>
            <a:endParaRPr lang="en-US" dirty="0"/>
          </a:p>
          <a:p>
            <a:r>
              <a:rPr lang="en-US" dirty="0"/>
              <a:t>Is there a certain pattern of deficit</a:t>
            </a:r>
            <a:r>
              <a:rPr lang="en-US" baseline="0" dirty="0"/>
              <a:t> of </a:t>
            </a:r>
            <a:r>
              <a:rPr lang="en-US" baseline="0" dirty="0" err="1"/>
              <a:t>homozygous</a:t>
            </a:r>
            <a:r>
              <a:rPr lang="en-US" baseline="0" dirty="0"/>
              <a:t>?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24</a:t>
            </a:fld>
            <a:endParaRPr lang="en-US"/>
          </a:p>
        </p:txBody>
      </p:sp>
    </p:spTree>
    <p:extLst>
      <p:ext uri="{BB962C8B-B14F-4D97-AF65-F5344CB8AC3E}">
        <p14:creationId xmlns:p14="http://schemas.microsoft.com/office/powerpoint/2010/main" val="2728711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25</a:t>
            </a:fld>
            <a:endParaRPr lang="en-US"/>
          </a:p>
        </p:txBody>
      </p:sp>
    </p:spTree>
    <p:extLst>
      <p:ext uri="{BB962C8B-B14F-4D97-AF65-F5344CB8AC3E}">
        <p14:creationId xmlns:p14="http://schemas.microsoft.com/office/powerpoint/2010/main" val="1002671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Calculate expected compound homozygous probability for TTN gene, based on allele </a:t>
            </a:r>
            <a:r>
              <a:rPr lang="en-US" dirty="0" err="1"/>
              <a:t>frequence</a:t>
            </a:r>
            <a:r>
              <a:rPr lang="en-US" dirty="0"/>
              <a:t> data pulled from </a:t>
            </a:r>
            <a:r>
              <a:rPr lang="en-US" dirty="0" err="1"/>
              <a:t>ExAC</a:t>
            </a:r>
            <a:r>
              <a:rPr lang="en-US" dirty="0"/>
              <a:t> website.</a:t>
            </a:r>
          </a:p>
          <a:p>
            <a:endParaRPr lang="en-US" dirty="0"/>
          </a:p>
          <a:p>
            <a:r>
              <a:rPr lang="en-US" dirty="0"/>
              <a:t>2 Calculate observed compound homozygous probability for TTN gene, based on </a:t>
            </a:r>
            <a:r>
              <a:rPr lang="en-US" dirty="0" err="1"/>
              <a:t>identied</a:t>
            </a:r>
            <a:r>
              <a:rPr lang="en-US" dirty="0"/>
              <a:t> Heterozygous counts and Homozygous counts</a:t>
            </a:r>
          </a:p>
          <a:p>
            <a:r>
              <a:rPr lang="en-US" dirty="0"/>
              <a:t>from ALS dataset.</a:t>
            </a:r>
          </a:p>
          <a:p>
            <a:endParaRPr lang="en-US" dirty="0"/>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26</a:t>
            </a:fld>
            <a:endParaRPr lang="en-US"/>
          </a:p>
        </p:txBody>
      </p:sp>
    </p:spTree>
    <p:extLst>
      <p:ext uri="{BB962C8B-B14F-4D97-AF65-F5344CB8AC3E}">
        <p14:creationId xmlns:p14="http://schemas.microsoft.com/office/powerpoint/2010/main" val="3123456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Score Test, the Pai_2|g of TTN gene is 3.63E-5, this is the expected probability of homozygosity/compound heterozygosity rate.</a:t>
            </a:r>
          </a:p>
          <a:p>
            <a:endParaRPr lang="en-US" dirty="0"/>
          </a:p>
          <a:p>
            <a:r>
              <a:rPr lang="en-US" dirty="0"/>
              <a:t>P-value ( 1 - </a:t>
            </a:r>
            <a:r>
              <a:rPr lang="en-US" dirty="0" err="1"/>
              <a:t>pchisq</a:t>
            </a:r>
            <a:r>
              <a:rPr lang="en-US" dirty="0"/>
              <a:t>(27.702, 1)) / 2, we got very </a:t>
            </a:r>
            <a:r>
              <a:rPr lang="en-US" dirty="0" err="1"/>
              <a:t>signicant</a:t>
            </a:r>
            <a:r>
              <a:rPr lang="en-US" dirty="0"/>
              <a:t> P-value = 7.07E-08</a:t>
            </a:r>
          </a:p>
          <a:p>
            <a:endParaRPr lang="en-US" dirty="0"/>
          </a:p>
          <a:p>
            <a:r>
              <a:rPr lang="en-US" dirty="0"/>
              <a:t>So we could reject the Null hypothesis for TTN gene at this point. </a:t>
            </a:r>
          </a:p>
        </p:txBody>
      </p:sp>
      <p:sp>
        <p:nvSpPr>
          <p:cNvPr id="4" name="Slide Number Placeholder 3"/>
          <p:cNvSpPr>
            <a:spLocks noGrp="1"/>
          </p:cNvSpPr>
          <p:nvPr>
            <p:ph type="sldNum" sz="quarter" idx="10"/>
          </p:nvPr>
        </p:nvSpPr>
        <p:spPr/>
        <p:txBody>
          <a:bodyPr/>
          <a:lstStyle/>
          <a:p>
            <a:fld id="{392718DF-0FC7-4C30-9AAA-98FF54CC93CA}" type="slidenum">
              <a:rPr lang="en-US" smtClean="0"/>
              <a:t>27</a:t>
            </a:fld>
            <a:endParaRPr lang="en-US"/>
          </a:p>
        </p:txBody>
      </p:sp>
    </p:spTree>
    <p:extLst>
      <p:ext uri="{BB962C8B-B14F-4D97-AF65-F5344CB8AC3E}">
        <p14:creationId xmlns:p14="http://schemas.microsoft.com/office/powerpoint/2010/main" val="1523429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Challenge:  Some genes do not have sufficient mutations. </a:t>
            </a:r>
            <a:r>
              <a:rPr lang="en-US" dirty="0" err="1"/>
              <a:t>Var</a:t>
            </a:r>
            <a:r>
              <a:rPr lang="en-US" dirty="0"/>
              <a:t>(Si) = 0; </a:t>
            </a:r>
          </a:p>
          <a:p>
            <a:endParaRPr lang="en-US" dirty="0"/>
          </a:p>
          <a:p>
            <a:r>
              <a:rPr lang="en-US" dirty="0"/>
              <a:t>Fisher Information will give a new variance, based on  the parameters by minus expectation of 2nd derivative log-likelihood:</a:t>
            </a:r>
          </a:p>
          <a:p>
            <a:endParaRPr lang="en-US" dirty="0"/>
          </a:p>
          <a:p>
            <a:r>
              <a:rPr lang="en-US" dirty="0"/>
              <a:t>This is the new variance we will use in the new score test of which the score will follow Chi-square distribution with 1 degree of freedom. </a:t>
            </a:r>
          </a:p>
          <a:p>
            <a:endParaRPr lang="en-US" dirty="0"/>
          </a:p>
          <a:p>
            <a:r>
              <a:rPr lang="en-US" dirty="0"/>
              <a:t>In Statistics, the Fisher information is a way of measuring the amount of information that an observable random variable X carries about an unknown parameter , of a distribution that models X. </a:t>
            </a:r>
          </a:p>
          <a:p>
            <a:endParaRPr lang="en-US" dirty="0"/>
          </a:p>
          <a:p>
            <a:r>
              <a:rPr lang="en-US" dirty="0"/>
              <a:t>In our study, it's the variance of the expected value of the observed information. It will give a new variance, based on the parameters.</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28</a:t>
            </a:fld>
            <a:endParaRPr lang="en-US"/>
          </a:p>
        </p:txBody>
      </p:sp>
    </p:spTree>
    <p:extLst>
      <p:ext uri="{BB962C8B-B14F-4D97-AF65-F5344CB8AC3E}">
        <p14:creationId xmlns:p14="http://schemas.microsoft.com/office/powerpoint/2010/main" val="3205977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TTN gene for example,</a:t>
            </a:r>
            <a:r>
              <a:rPr lang="en-US" baseline="0" dirty="0"/>
              <a:t> there are 400+ qualified alleles along the gene, </a:t>
            </a:r>
          </a:p>
          <a:p>
            <a:r>
              <a:rPr lang="en-US" baseline="0" dirty="0"/>
              <a:t>for each site there are 3 categories, 0, 1, and 2, thus for this single gene we would expect 3^400 genotypes, </a:t>
            </a:r>
          </a:p>
          <a:p>
            <a:r>
              <a:rPr lang="en-US" baseline="0" dirty="0"/>
              <a:t>it is not possible to calculate all these probabilities, so we have to use Monte Carlo Integration to simulate the out comes. </a:t>
            </a:r>
          </a:p>
          <a:p>
            <a:endParaRPr lang="en-US" baseline="0" dirty="0"/>
          </a:p>
          <a:p>
            <a:r>
              <a:rPr lang="en-US" baseline="0" dirty="0"/>
              <a:t>So far so good.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29</a:t>
            </a:fld>
            <a:endParaRPr lang="en-US"/>
          </a:p>
        </p:txBody>
      </p:sp>
    </p:spTree>
    <p:extLst>
      <p:ext uri="{BB962C8B-B14F-4D97-AF65-F5344CB8AC3E}">
        <p14:creationId xmlns:p14="http://schemas.microsoft.com/office/powerpoint/2010/main" val="868415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combining SNP and admixture association in case-control studies, as well as methods for local ancestry-aware imputation. </a:t>
            </a:r>
          </a:p>
          <a:p>
            <a:endParaRPr lang="en-US" dirty="0"/>
          </a:p>
          <a:p>
            <a:r>
              <a:rPr lang="en-US" dirty="0"/>
              <a:t>Their methods and our publicly available software are broadly applicable to GWAS in admixed populations.</a:t>
            </a:r>
          </a:p>
          <a:p>
            <a:endParaRPr lang="en-US" dirty="0"/>
          </a:p>
          <a:p>
            <a:r>
              <a:rPr lang="en-US" dirty="0"/>
              <a:t>ADMIXTURE's estimate individual ancestry fractions </a:t>
            </a:r>
            <a:r>
              <a:rPr lang="en-US" i="1" dirty="0"/>
              <a:t>Q</a:t>
            </a:r>
            <a:r>
              <a:rPr lang="en-US" dirty="0"/>
              <a:t> and population allele frequencies </a:t>
            </a:r>
            <a:r>
              <a:rPr lang="en-US" i="1" dirty="0"/>
              <a:t>F</a:t>
            </a:r>
          </a:p>
          <a:p>
            <a:r>
              <a:rPr lang="en-US" dirty="0"/>
              <a:t>It is ideal we do not know the contributing ancestral populations.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30</a:t>
            </a:fld>
            <a:endParaRPr lang="en-US"/>
          </a:p>
        </p:txBody>
      </p:sp>
    </p:spTree>
    <p:extLst>
      <p:ext uri="{BB962C8B-B14F-4D97-AF65-F5344CB8AC3E}">
        <p14:creationId xmlns:p14="http://schemas.microsoft.com/office/powerpoint/2010/main" val="264830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project I worked on is Testing for Loss of Homozygosity and compound heterozygosity. </a:t>
            </a:r>
          </a:p>
          <a:p>
            <a:r>
              <a:rPr lang="en-US" dirty="0"/>
              <a:t>I presented this project last September. </a:t>
            </a:r>
          </a:p>
        </p:txBody>
      </p:sp>
      <p:sp>
        <p:nvSpPr>
          <p:cNvPr id="4" name="Slide Number Placeholder 3"/>
          <p:cNvSpPr>
            <a:spLocks noGrp="1"/>
          </p:cNvSpPr>
          <p:nvPr>
            <p:ph type="sldNum" sz="quarter" idx="10"/>
          </p:nvPr>
        </p:nvSpPr>
        <p:spPr/>
        <p:txBody>
          <a:bodyPr/>
          <a:lstStyle/>
          <a:p>
            <a:fld id="{392718DF-0FC7-4C30-9AAA-98FF54CC93CA}" type="slidenum">
              <a:rPr lang="en-US" smtClean="0"/>
              <a:t>3</a:t>
            </a:fld>
            <a:endParaRPr lang="en-US"/>
          </a:p>
        </p:txBody>
      </p:sp>
    </p:spTree>
    <p:extLst>
      <p:ext uri="{BB962C8B-B14F-4D97-AF65-F5344CB8AC3E}">
        <p14:creationId xmlns:p14="http://schemas.microsoft.com/office/powerpoint/2010/main" val="1591664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900" b="1" dirty="0"/>
              <a:t>Admixture Mapping</a:t>
            </a:r>
            <a:r>
              <a:rPr lang="en-US" sz="2900" dirty="0"/>
              <a:t>: </a:t>
            </a:r>
            <a:r>
              <a:rPr lang="en-US" sz="2400" dirty="0"/>
              <a:t>a unique strategy to evaluate role of AA genetics in </a:t>
            </a:r>
            <a:r>
              <a:rPr lang="en-US" sz="2400" i="1" dirty="0" err="1"/>
              <a:t>S.aureus</a:t>
            </a:r>
            <a:r>
              <a:rPr lang="en-US" dirty="0"/>
              <a:t>. </a:t>
            </a:r>
          </a:p>
          <a:p>
            <a:endParaRPr lang="en-US" dirty="0"/>
          </a:p>
          <a:p>
            <a:r>
              <a:rPr lang="en-US" b="1" dirty="0"/>
              <a:t>ADMIXTURE</a:t>
            </a:r>
            <a:r>
              <a:rPr lang="en-US" dirty="0"/>
              <a:t> is a software tool for maximum likelihood estimation of individual ancestries from </a:t>
            </a:r>
            <a:r>
              <a:rPr lang="en-US" dirty="0" err="1"/>
              <a:t>multilocus</a:t>
            </a:r>
            <a:r>
              <a:rPr lang="en-US" dirty="0"/>
              <a:t> SNP genotype datasets. It uses the same statistical model as </a:t>
            </a:r>
            <a:r>
              <a:rPr lang="en-US" b="1" dirty="0"/>
              <a:t>STRUCTURE</a:t>
            </a:r>
            <a:r>
              <a:rPr lang="en-US" dirty="0"/>
              <a:t> but calculates estimates much more rapidly using a fast numerical optimization algorithm.</a:t>
            </a:r>
          </a:p>
          <a:p>
            <a:endParaRPr lang="en-US" dirty="0"/>
          </a:p>
          <a:p>
            <a:r>
              <a:rPr lang="en-US" dirty="0"/>
              <a:t>Specifically, </a:t>
            </a:r>
            <a:r>
              <a:rPr lang="en-US" b="1" dirty="0"/>
              <a:t>ADMIXTURE</a:t>
            </a:r>
            <a:r>
              <a:rPr lang="en-US" dirty="0"/>
              <a:t> uses a </a:t>
            </a:r>
            <a:r>
              <a:rPr lang="en-US" b="1" dirty="0"/>
              <a:t>block relaxation</a:t>
            </a:r>
            <a:r>
              <a:rPr lang="en-US" dirty="0"/>
              <a:t> approach to alternately update allele frequency and ancestry fraction parameters. Each block update is handled by solving a large number of independent convex optimization problems, which are tackled using a fast </a:t>
            </a:r>
            <a:r>
              <a:rPr lang="en-US" b="1" dirty="0"/>
              <a:t>sequential quadratic programming</a:t>
            </a:r>
            <a:r>
              <a:rPr lang="en-US" dirty="0"/>
              <a:t> algorithm. Convergence of the algorithm is accelerated using a novel </a:t>
            </a:r>
            <a:r>
              <a:rPr lang="en-US" b="1" dirty="0"/>
              <a:t>quasi-Newton acceleration</a:t>
            </a:r>
            <a:r>
              <a:rPr lang="en-US" dirty="0"/>
              <a:t> method. The algorithm outperforms EM algorithms and MCMC sampling methods by a wide margin.</a:t>
            </a:r>
          </a:p>
          <a:p>
            <a:endParaRPr lang="en-US" dirty="0"/>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31</a:t>
            </a:fld>
            <a:endParaRPr lang="en-US"/>
          </a:p>
        </p:txBody>
      </p:sp>
    </p:spTree>
    <p:extLst>
      <p:ext uri="{BB962C8B-B14F-4D97-AF65-F5344CB8AC3E}">
        <p14:creationId xmlns:p14="http://schemas.microsoft.com/office/powerpoint/2010/main" val="4164723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joint project of Dr. Allen and DCRI, we find there is a region on chromosome 6 which provides suggestive evidence of differential admixture. </a:t>
            </a:r>
          </a:p>
          <a:p>
            <a:endParaRPr lang="en-US" baseline="0" dirty="0"/>
          </a:p>
          <a:p>
            <a:r>
              <a:rPr lang="en-US" baseline="0" dirty="0"/>
              <a:t>Physical location: chromosome #6, base pair 32377284-32660943;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32</a:t>
            </a:fld>
            <a:endParaRPr lang="en-US"/>
          </a:p>
        </p:txBody>
      </p:sp>
    </p:spTree>
    <p:extLst>
      <p:ext uri="{BB962C8B-B14F-4D97-AF65-F5344CB8AC3E}">
        <p14:creationId xmlns:p14="http://schemas.microsoft.com/office/powerpoint/2010/main" val="4050948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mixscore</a:t>
            </a:r>
            <a:r>
              <a:rPr lang="en-US" dirty="0"/>
              <a:t> software was a joint project</a:t>
            </a:r>
            <a:r>
              <a:rPr lang="en-US" baseline="0" dirty="0"/>
              <a:t> developed by 38 institutes. </a:t>
            </a:r>
          </a:p>
          <a:p>
            <a:endParaRPr lang="en-US" baseline="0" dirty="0"/>
          </a:p>
          <a:p>
            <a:pPr defTabSz="931774">
              <a:defRPr/>
            </a:pPr>
            <a:r>
              <a:rPr lang="en-US" dirty="0"/>
              <a:t>MIXSCORE is a method for combining SNP association and admixture association statistics to increase power in GWAS in admixed populations</a:t>
            </a:r>
          </a:p>
          <a:p>
            <a:endParaRPr lang="en-US" dirty="0"/>
          </a:p>
          <a:p>
            <a:r>
              <a:rPr lang="en-US" dirty="0"/>
              <a:t>ADM compares local ancestry in the disease cases to the average local ancestry across the genome in the same cases. </a:t>
            </a:r>
          </a:p>
          <a:p>
            <a:endParaRPr lang="en-US" dirty="0"/>
          </a:p>
          <a:p>
            <a:r>
              <a:rPr lang="en-US" dirty="0"/>
              <a:t>According to</a:t>
            </a:r>
            <a:r>
              <a:rPr lang="en-US" baseline="0" dirty="0"/>
              <a:t> the paper, it is more powerful than comparing between cases-controls; </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33</a:t>
            </a:fld>
            <a:endParaRPr lang="en-US"/>
          </a:p>
        </p:txBody>
      </p:sp>
    </p:spTree>
    <p:extLst>
      <p:ext uri="{BB962C8B-B14F-4D97-AF65-F5344CB8AC3E}">
        <p14:creationId xmlns:p14="http://schemas.microsoft.com/office/powerpoint/2010/main" val="1662359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shuffling</a:t>
            </a:r>
            <a:r>
              <a:rPr lang="en-US" baseline="0" dirty="0"/>
              <a:t> would use 4-cpus and 32 G RAM</a:t>
            </a:r>
          </a:p>
          <a:p>
            <a:endParaRPr lang="en-US" baseline="0" dirty="0"/>
          </a:p>
          <a:p>
            <a:r>
              <a:rPr lang="en-US" baseline="0" dirty="0"/>
              <a:t>The ADM analysis used up to 20,000 CPUs and 160k Gigabyte RAM, took the cluster about one week; </a:t>
            </a:r>
          </a:p>
          <a:p>
            <a:endParaRPr lang="en-US" dirty="0"/>
          </a:p>
          <a:p>
            <a:r>
              <a:rPr lang="en-US" dirty="0"/>
              <a:t>Others could be processed on local desktops; </a:t>
            </a:r>
          </a:p>
        </p:txBody>
      </p:sp>
      <p:sp>
        <p:nvSpPr>
          <p:cNvPr id="4" name="Slide Number Placeholder 3"/>
          <p:cNvSpPr>
            <a:spLocks noGrp="1"/>
          </p:cNvSpPr>
          <p:nvPr>
            <p:ph type="sldNum" sz="quarter" idx="10"/>
          </p:nvPr>
        </p:nvSpPr>
        <p:spPr/>
        <p:txBody>
          <a:bodyPr/>
          <a:lstStyle/>
          <a:p>
            <a:fld id="{392718DF-0FC7-4C30-9AAA-98FF54CC93CA}" type="slidenum">
              <a:rPr lang="en-US" smtClean="0"/>
              <a:t>34</a:t>
            </a:fld>
            <a:endParaRPr lang="en-US"/>
          </a:p>
        </p:txBody>
      </p:sp>
    </p:spTree>
    <p:extLst>
      <p:ext uri="{BB962C8B-B14F-4D97-AF65-F5344CB8AC3E}">
        <p14:creationId xmlns:p14="http://schemas.microsoft.com/office/powerpoint/2010/main" val="32571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how to align the SNP blocks; </a:t>
            </a:r>
          </a:p>
          <a:p>
            <a:r>
              <a:rPr lang="en-US" dirty="0"/>
              <a:t>Although</a:t>
            </a:r>
            <a:r>
              <a:rPr lang="en-US" baseline="0" dirty="0"/>
              <a:t> all individuals share the same number of SNPs alone each chromosome, there are different number of blocks. </a:t>
            </a:r>
          </a:p>
          <a:p>
            <a:r>
              <a:rPr lang="en-US" baseline="0" dirty="0"/>
              <a:t>As shown here, there are 10 person and 10,k SNPs. </a:t>
            </a:r>
          </a:p>
          <a:p>
            <a:endParaRPr lang="en-US" baseline="0" dirty="0"/>
          </a:p>
          <a:p>
            <a:r>
              <a:rPr lang="en-US" baseline="0" dirty="0"/>
              <a:t>We shuffle the blocks, and re-align then pass the shuffled data to </a:t>
            </a:r>
            <a:r>
              <a:rPr lang="en-US" baseline="0" dirty="0" err="1"/>
              <a:t>MixScore</a:t>
            </a:r>
            <a:r>
              <a:rPr lang="en-US" baseline="0" dirty="0"/>
              <a:t> to perform ADM analysis. </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35</a:t>
            </a:fld>
            <a:endParaRPr lang="en-US"/>
          </a:p>
        </p:txBody>
      </p:sp>
    </p:spTree>
    <p:extLst>
      <p:ext uri="{BB962C8B-B14F-4D97-AF65-F5344CB8AC3E}">
        <p14:creationId xmlns:p14="http://schemas.microsoft.com/office/powerpoint/2010/main" val="2179298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the gathering of type 2 SNP blocks in the first and the last blocks. </a:t>
            </a:r>
          </a:p>
          <a:p>
            <a:endParaRPr lang="en-US" dirty="0"/>
          </a:p>
          <a:p>
            <a:r>
              <a:rPr lang="en-US" dirty="0"/>
              <a:t>We created a circled data structure. Link the last block to the head</a:t>
            </a:r>
            <a:r>
              <a:rPr lang="en-US" baseline="0" dirty="0"/>
              <a:t> black. Formed 565 circles from 565 individuals. </a:t>
            </a:r>
          </a:p>
          <a:p>
            <a:r>
              <a:rPr lang="en-US" baseline="0" dirty="0"/>
              <a:t>Then stack 565 circles together. </a:t>
            </a:r>
          </a:p>
          <a:p>
            <a:endParaRPr lang="en-US" baseline="0" dirty="0"/>
          </a:p>
          <a:p>
            <a:r>
              <a:rPr lang="en-US" baseline="0" dirty="0"/>
              <a:t>Re-open the circles, we will get a new matrix, and pass this to the </a:t>
            </a:r>
            <a:r>
              <a:rPr lang="en-US" baseline="0" dirty="0" err="1"/>
              <a:t>mixscore</a:t>
            </a:r>
            <a:r>
              <a:rPr lang="en-US" baseline="0" dirty="0"/>
              <a:t>.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36</a:t>
            </a:fld>
            <a:endParaRPr lang="en-US"/>
          </a:p>
        </p:txBody>
      </p:sp>
    </p:spTree>
    <p:extLst>
      <p:ext uri="{BB962C8B-B14F-4D97-AF65-F5344CB8AC3E}">
        <p14:creationId xmlns:p14="http://schemas.microsoft.com/office/powerpoint/2010/main" val="2305069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the</a:t>
            </a:r>
            <a:r>
              <a:rPr lang="en-US" baseline="0" dirty="0"/>
              <a:t> ADM </a:t>
            </a:r>
            <a:r>
              <a:rPr lang="en-US" baseline="0" dirty="0" err="1"/>
              <a:t>mixscore</a:t>
            </a:r>
            <a:r>
              <a:rPr lang="en-US" baseline="0" dirty="0"/>
              <a:t> analysis result between unshuffled and shuffled datasets; </a:t>
            </a:r>
          </a:p>
          <a:p>
            <a:endParaRPr lang="en-US" baseline="0" dirty="0"/>
          </a:p>
          <a:p>
            <a:r>
              <a:rPr lang="en-US" baseline="0" dirty="0"/>
              <a:t>The maximum value and the variances in the shuffled result are lower.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ADMIXTURE</a:t>
            </a:r>
            <a:r>
              <a:rPr lang="en-US" dirty="0"/>
              <a:t> is a software tool for maximum likelihood estimation of individual ancestries from </a:t>
            </a:r>
            <a:r>
              <a:rPr lang="en-US" dirty="0" err="1"/>
              <a:t>multilocus</a:t>
            </a:r>
            <a:r>
              <a:rPr lang="en-US" dirty="0"/>
              <a:t> SNP genotype datasets. It uses the same statistical model as </a:t>
            </a:r>
            <a:r>
              <a:rPr lang="en-US" b="1" dirty="0"/>
              <a:t>STRUCTURE</a:t>
            </a:r>
            <a:r>
              <a:rPr lang="en-US" dirty="0"/>
              <a:t> but calculates estimates much more rapidly using a fast numerical optimization algorithm.</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37</a:t>
            </a:fld>
            <a:endParaRPr lang="en-US"/>
          </a:p>
        </p:txBody>
      </p:sp>
    </p:spTree>
    <p:extLst>
      <p:ext uri="{BB962C8B-B14F-4D97-AF65-F5344CB8AC3E}">
        <p14:creationId xmlns:p14="http://schemas.microsoft.com/office/powerpoint/2010/main" val="3678043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cap="none" dirty="0"/>
              <a:t>X- axis: Physical Position In Genome (</a:t>
            </a:r>
            <a:r>
              <a:rPr lang="en-US" b="1" cap="none" dirty="0" err="1"/>
              <a:t>Bp</a:t>
            </a:r>
            <a:r>
              <a:rPr lang="en-US" b="1" cap="none" dirty="0"/>
              <a:t>)</a:t>
            </a:r>
          </a:p>
          <a:p>
            <a:endParaRPr lang="en-US" b="1" cap="none" dirty="0"/>
          </a:p>
          <a:p>
            <a:r>
              <a:rPr lang="en-US" b="1" cap="none" dirty="0"/>
              <a:t>Y-axis: proportion</a:t>
            </a:r>
            <a:r>
              <a:rPr lang="en-US" b="1" cap="none" baseline="0" dirty="0"/>
              <a:t> of European ancestry on each SNP site;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38</a:t>
            </a:fld>
            <a:endParaRPr lang="en-US"/>
          </a:p>
        </p:txBody>
      </p:sp>
    </p:spTree>
    <p:extLst>
      <p:ext uri="{BB962C8B-B14F-4D97-AF65-F5344CB8AC3E}">
        <p14:creationId xmlns:p14="http://schemas.microsoft.com/office/powerpoint/2010/main" val="312378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physical positions of those maximum</a:t>
            </a:r>
            <a:r>
              <a:rPr lang="en-US" baseline="0" dirty="0"/>
              <a:t> values follow unique distribution, alone 22 chromosomes. </a:t>
            </a:r>
          </a:p>
          <a:p>
            <a:endParaRPr lang="en-US" baseline="0" dirty="0"/>
          </a:p>
          <a:p>
            <a:r>
              <a:rPr lang="en-US" baseline="0" dirty="0"/>
              <a:t>Also, the max could happen on the boundaries of chromosomes.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39</a:t>
            </a:fld>
            <a:endParaRPr lang="en-US"/>
          </a:p>
        </p:txBody>
      </p:sp>
    </p:spTree>
    <p:extLst>
      <p:ext uri="{BB962C8B-B14F-4D97-AF65-F5344CB8AC3E}">
        <p14:creationId xmlns:p14="http://schemas.microsoft.com/office/powerpoint/2010/main" val="2289218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density</a:t>
            </a:r>
            <a:r>
              <a:rPr lang="en-US" baseline="0" dirty="0"/>
              <a:t> of these maximum values follow normal distribution. </a:t>
            </a:r>
          </a:p>
          <a:p>
            <a:endParaRPr lang="en-US" baseline="0" dirty="0"/>
          </a:p>
          <a:p>
            <a:r>
              <a:rPr lang="en-US" dirty="0"/>
              <a:t>The maximum</a:t>
            </a:r>
            <a:r>
              <a:rPr lang="en-US" baseline="0" dirty="0"/>
              <a:t> ADM value from unshuffled dataset is 16.4, on the right tail of the distribution.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40</a:t>
            </a:fld>
            <a:endParaRPr lang="en-US"/>
          </a:p>
        </p:txBody>
      </p:sp>
    </p:spTree>
    <p:extLst>
      <p:ext uri="{BB962C8B-B14F-4D97-AF65-F5344CB8AC3E}">
        <p14:creationId xmlns:p14="http://schemas.microsoft.com/office/powerpoint/2010/main" val="15928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To develop a method that highlights genes that are intolerant to having both gene copies impacted by Loss-of-Function, Stop-gain, deleterious alleles.</a:t>
            </a:r>
          </a:p>
          <a:p>
            <a:r>
              <a:rPr lang="en-US" dirty="0"/>
              <a:t>A lot of work has been done on Residual Variation Intolerance Score (RVIS) a gene score based module to help in the interpretation of human sequence data. </a:t>
            </a:r>
          </a:p>
          <a:p>
            <a:r>
              <a:rPr lang="en-US" dirty="0"/>
              <a:t>It has proved very useful in interpreting de-novo mutations in patient genomes.</a:t>
            </a:r>
          </a:p>
          <a:p>
            <a:r>
              <a:rPr lang="en-US" dirty="0"/>
              <a:t>Limitations 1. RVIS could not predict inherited variation for two copies of genes inherited from two parents.</a:t>
            </a:r>
          </a:p>
          <a:p>
            <a:r>
              <a:rPr lang="en-US" dirty="0"/>
              <a:t>Limitations 2. Some genes could tolerate a lot of Loss-of-Function/Stop-Gain alleles just fine, like TTN; </a:t>
            </a:r>
          </a:p>
          <a:p>
            <a:r>
              <a:rPr lang="en-US" dirty="0"/>
              <a:t>Our approach: Using population data to develop a score test based on shift in homozygosity from expected gene, if gene copies were randomly sampled.</a:t>
            </a:r>
          </a:p>
        </p:txBody>
      </p:sp>
      <p:sp>
        <p:nvSpPr>
          <p:cNvPr id="4" name="Slide Number Placeholder 3"/>
          <p:cNvSpPr>
            <a:spLocks noGrp="1"/>
          </p:cNvSpPr>
          <p:nvPr>
            <p:ph type="sldNum" sz="quarter" idx="10"/>
          </p:nvPr>
        </p:nvSpPr>
        <p:spPr/>
        <p:txBody>
          <a:bodyPr/>
          <a:lstStyle/>
          <a:p>
            <a:fld id="{392718DF-0FC7-4C30-9AAA-98FF54CC93CA}" type="slidenum">
              <a:rPr lang="en-US" smtClean="0"/>
              <a:t>4</a:t>
            </a:fld>
            <a:endParaRPr lang="en-US"/>
          </a:p>
        </p:txBody>
      </p:sp>
    </p:spTree>
    <p:extLst>
      <p:ext uri="{BB962C8B-B14F-4D97-AF65-F5344CB8AC3E}">
        <p14:creationId xmlns:p14="http://schemas.microsoft.com/office/powerpoint/2010/main" val="4196056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listed the percentage</a:t>
            </a:r>
            <a:r>
              <a:rPr lang="en-US" baseline="0" dirty="0"/>
              <a:t> of maximum values of unshuffled data to the whole 10,000 shuffled datasets. </a:t>
            </a:r>
          </a:p>
          <a:p>
            <a:endParaRPr lang="en-US" baseline="0" dirty="0"/>
          </a:p>
          <a:p>
            <a:r>
              <a:rPr lang="en-US" baseline="0" dirty="0"/>
              <a:t>The p-value for 1</a:t>
            </a:r>
            <a:r>
              <a:rPr lang="en-US" baseline="30000" dirty="0"/>
              <a:t>st</a:t>
            </a:r>
            <a:r>
              <a:rPr lang="en-US" baseline="0" dirty="0"/>
              <a:t> max is 0.0179. This also mean of all 10k shuffled datasets, only 179 of them have max values greater than max value of unshuffled data. </a:t>
            </a:r>
          </a:p>
          <a:p>
            <a:endParaRPr lang="en-US" baseline="0" dirty="0"/>
          </a:p>
          <a:p>
            <a:r>
              <a:rPr lang="en-US" cap="none" dirty="0">
                <a:solidFill>
                  <a:srgbClr val="0000CC"/>
                </a:solidFill>
              </a:rPr>
              <a:t>P-value For The First 5 </a:t>
            </a:r>
            <a:r>
              <a:rPr lang="en-US" cap="none" dirty="0" err="1">
                <a:solidFill>
                  <a:srgbClr val="0000CC"/>
                </a:solidFill>
              </a:rPr>
              <a:t>Maxs</a:t>
            </a:r>
            <a:r>
              <a:rPr lang="en-US" cap="none" dirty="0">
                <a:solidFill>
                  <a:srgbClr val="0000CC"/>
                </a:solidFill>
              </a:rPr>
              <a:t>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41</a:t>
            </a:fld>
            <a:endParaRPr lang="en-US"/>
          </a:p>
        </p:txBody>
      </p:sp>
    </p:spTree>
    <p:extLst>
      <p:ext uri="{BB962C8B-B14F-4D97-AF65-F5344CB8AC3E}">
        <p14:creationId xmlns:p14="http://schemas.microsoft.com/office/powerpoint/2010/main" val="1800323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Taking the log of the last equation, differentiating with respect to beta, and evaluating under the null hypothesis  beta = 1 gives our score: Si</a:t>
            </a:r>
          </a:p>
          <a:p>
            <a:endParaRPr lang="en-US" dirty="0"/>
          </a:p>
          <a:p>
            <a:r>
              <a:rPr lang="en-US" dirty="0"/>
              <a:t>Under the null, we would expect T to follow an chi-square distribution asymptotically. </a:t>
            </a:r>
          </a:p>
          <a:p>
            <a:endParaRPr lang="en-US" dirty="0"/>
          </a:p>
          <a:p>
            <a:r>
              <a:rPr lang="en-US" dirty="0"/>
              <a:t>In order to carry out any of these calculations, we need to characterize Pai_2|g and </a:t>
            </a:r>
            <a:r>
              <a:rPr lang="en-US" dirty="0" err="1"/>
              <a:t>Rho_g</a:t>
            </a:r>
            <a:r>
              <a:rPr lang="en-US" dirty="0"/>
              <a:t>.</a:t>
            </a:r>
          </a:p>
          <a:p>
            <a:endParaRPr lang="en-US" dirty="0"/>
          </a:p>
          <a:p>
            <a:r>
              <a:rPr lang="en-US" dirty="0"/>
              <a:t>In our model, we assume that the variants are in approximate linkage equilibrium and any given mutation is equally likely to fall on any given haplotype. </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45</a:t>
            </a:fld>
            <a:endParaRPr lang="en-US"/>
          </a:p>
        </p:txBody>
      </p:sp>
    </p:spTree>
    <p:extLst>
      <p:ext uri="{BB962C8B-B14F-4D97-AF65-F5344CB8AC3E}">
        <p14:creationId xmlns:p14="http://schemas.microsoft.com/office/powerpoint/2010/main" val="129074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taking derivative twice, we would get information function; </a:t>
            </a:r>
          </a:p>
          <a:p>
            <a:r>
              <a:rPr lang="en-US" dirty="0"/>
              <a:t>Under Null hypothesis, H0 : Beta = 1; </a:t>
            </a:r>
          </a:p>
          <a:p>
            <a:r>
              <a:rPr lang="en-US" dirty="0"/>
              <a:t>We also have Pai-0g + Pai-1g + Pai-2g = 1, </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46</a:t>
            </a:fld>
            <a:endParaRPr lang="en-US"/>
          </a:p>
        </p:txBody>
      </p:sp>
    </p:spTree>
    <p:extLst>
      <p:ext uri="{BB962C8B-B14F-4D97-AF65-F5344CB8AC3E}">
        <p14:creationId xmlns:p14="http://schemas.microsoft.com/office/powerpoint/2010/main" val="2361192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Fisher Information will give a new variance, based on  the parameters by minus expectation of 2nd derivative log-likelihood:</a:t>
            </a:r>
          </a:p>
          <a:p>
            <a:endParaRPr lang="en-US" dirty="0"/>
          </a:p>
          <a:p>
            <a:r>
              <a:rPr lang="en-US" dirty="0"/>
              <a:t>This is the new variance we will use in the new score test of which the score will follow Chi-square distribution with 1 degree of freedom. </a:t>
            </a:r>
          </a:p>
          <a:p>
            <a:endParaRPr lang="en-US" dirty="0"/>
          </a:p>
          <a:p>
            <a:r>
              <a:rPr lang="en-US" dirty="0"/>
              <a:t>The score will follow Chi-square distribution with 1 degree of freedom.</a:t>
            </a:r>
          </a:p>
        </p:txBody>
      </p:sp>
      <p:sp>
        <p:nvSpPr>
          <p:cNvPr id="4" name="Slide Number Placeholder 3"/>
          <p:cNvSpPr>
            <a:spLocks noGrp="1"/>
          </p:cNvSpPr>
          <p:nvPr>
            <p:ph type="sldNum" sz="quarter" idx="10"/>
          </p:nvPr>
        </p:nvSpPr>
        <p:spPr/>
        <p:txBody>
          <a:bodyPr/>
          <a:lstStyle/>
          <a:p>
            <a:fld id="{392718DF-0FC7-4C30-9AAA-98FF54CC93CA}" type="slidenum">
              <a:rPr lang="en-US" smtClean="0"/>
              <a:t>47</a:t>
            </a:fld>
            <a:endParaRPr lang="en-US"/>
          </a:p>
        </p:txBody>
      </p:sp>
    </p:spTree>
    <p:extLst>
      <p:ext uri="{BB962C8B-B14F-4D97-AF65-F5344CB8AC3E}">
        <p14:creationId xmlns:p14="http://schemas.microsoft.com/office/powerpoint/2010/main" val="3297036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49</a:t>
            </a:fld>
            <a:endParaRPr lang="en-US"/>
          </a:p>
        </p:txBody>
      </p:sp>
    </p:spTree>
    <p:extLst>
      <p:ext uri="{BB962C8B-B14F-4D97-AF65-F5344CB8AC3E}">
        <p14:creationId xmlns:p14="http://schemas.microsoft.com/office/powerpoint/2010/main" val="2583697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50</a:t>
            </a:fld>
            <a:endParaRPr lang="en-US"/>
          </a:p>
        </p:txBody>
      </p:sp>
    </p:spTree>
    <p:extLst>
      <p:ext uri="{BB962C8B-B14F-4D97-AF65-F5344CB8AC3E}">
        <p14:creationId xmlns:p14="http://schemas.microsoft.com/office/powerpoint/2010/main" val="22796938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51</a:t>
            </a:fld>
            <a:endParaRPr lang="en-US"/>
          </a:p>
        </p:txBody>
      </p:sp>
    </p:spTree>
    <p:extLst>
      <p:ext uri="{BB962C8B-B14F-4D97-AF65-F5344CB8AC3E}">
        <p14:creationId xmlns:p14="http://schemas.microsoft.com/office/powerpoint/2010/main" val="3965854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53</a:t>
            </a:fld>
            <a:endParaRPr lang="en-US"/>
          </a:p>
        </p:txBody>
      </p:sp>
    </p:spTree>
    <p:extLst>
      <p:ext uri="{BB962C8B-B14F-4D97-AF65-F5344CB8AC3E}">
        <p14:creationId xmlns:p14="http://schemas.microsoft.com/office/powerpoint/2010/main" val="1220855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54</a:t>
            </a:fld>
            <a:endParaRPr lang="en-US"/>
          </a:p>
        </p:txBody>
      </p:sp>
    </p:spTree>
    <p:extLst>
      <p:ext uri="{BB962C8B-B14F-4D97-AF65-F5344CB8AC3E}">
        <p14:creationId xmlns:p14="http://schemas.microsoft.com/office/powerpoint/2010/main" val="18234374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χ</a:t>
            </a:r>
            <a:r>
              <a:rPr lang="en-US" baseline="30000" dirty="0"/>
              <a:t>2</a:t>
            </a:r>
            <a:r>
              <a:rPr lang="en-US" dirty="0"/>
              <a:t>(1dof) likelihood ratio test that compares the local ancestry in the disease cases to the average local ancestry across the genome in the same disease cases.</a:t>
            </a:r>
          </a:p>
          <a:p>
            <a:endParaRPr lang="en-US" dirty="0"/>
          </a:p>
          <a:p>
            <a:r>
              <a:rPr lang="en-US" dirty="0"/>
              <a:t>Let </a:t>
            </a:r>
            <a:r>
              <a:rPr lang="en-US" i="1" dirty="0" err="1"/>
              <a:t>θ</a:t>
            </a:r>
            <a:r>
              <a:rPr lang="en-US" i="1" baseline="-25000" dirty="0" err="1"/>
              <a:t>i</a:t>
            </a:r>
            <a:r>
              <a:rPr lang="en-US" dirty="0"/>
              <a:t> be the genome-wide ancestry of individual </a:t>
            </a:r>
            <a:r>
              <a:rPr lang="en-US" i="1" dirty="0" err="1"/>
              <a:t>i</a:t>
            </a:r>
            <a:r>
              <a:rPr lang="en-US" dirty="0"/>
              <a:t>, and </a:t>
            </a:r>
          </a:p>
          <a:p>
            <a:r>
              <a:rPr lang="en-US" dirty="0"/>
              <a:t>let </a:t>
            </a:r>
            <a:r>
              <a:rPr lang="en-US" i="1" dirty="0"/>
              <a:t>N</a:t>
            </a:r>
            <a:r>
              <a:rPr lang="en-US" i="1" baseline="-25000" dirty="0"/>
              <a:t>i</a:t>
            </a:r>
            <a:r>
              <a:rPr lang="en-US" dirty="0"/>
              <a:t> be the number of European chromosomes in individual </a:t>
            </a:r>
            <a:r>
              <a:rPr lang="en-US" i="1" dirty="0" err="1"/>
              <a:t>i</a:t>
            </a:r>
            <a:r>
              <a:rPr lang="en-US" dirty="0"/>
              <a:t> at the candidate SNP. </a:t>
            </a:r>
          </a:p>
          <a:p>
            <a:endParaRPr lang="en-US" dirty="0"/>
          </a:p>
          <a:p>
            <a:r>
              <a:rPr lang="en-US" dirty="0"/>
              <a:t>the likelihood as function of ancestry odds ratio </a:t>
            </a:r>
            <a:r>
              <a:rPr lang="en-US" i="1" dirty="0"/>
              <a:t>Ω</a:t>
            </a:r>
            <a:r>
              <a:rPr lang="en-US" dirty="0"/>
              <a:t>, where </a:t>
            </a:r>
            <a:r>
              <a:rPr lang="en-US" i="1" dirty="0"/>
              <a:t>Ω</a:t>
            </a:r>
            <a:r>
              <a:rPr lang="en-US" dirty="0"/>
              <a:t> is the multiplicative risk for disease given one or two European alleles.</a:t>
            </a:r>
          </a:p>
          <a:p>
            <a:endParaRPr lang="en-US" dirty="0"/>
          </a:p>
          <a:p>
            <a:r>
              <a:rPr lang="en-US" dirty="0"/>
              <a:t>Then the likelihood is , with the a χ</a:t>
            </a:r>
            <a:r>
              <a:rPr lang="en-US" baseline="30000" dirty="0"/>
              <a:t>2</a:t>
            </a:r>
            <a:r>
              <a:rPr lang="en-US" dirty="0"/>
              <a:t>(1dof) likelihood ratio test defined as:</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55</a:t>
            </a:fld>
            <a:endParaRPr lang="en-US"/>
          </a:p>
        </p:txBody>
      </p:sp>
    </p:spTree>
    <p:extLst>
      <p:ext uri="{BB962C8B-B14F-4D97-AF65-F5344CB8AC3E}">
        <p14:creationId xmlns:p14="http://schemas.microsoft.com/office/powerpoint/2010/main" val="74943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loss of function allele could hit any copy of a gene</a:t>
            </a:r>
            <a:r>
              <a:rPr lang="en-US" baseline="0" dirty="0"/>
              <a:t> randomly, when multi alleles happened on genes, we could get several categories as shown here.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5</a:t>
            </a:fld>
            <a:endParaRPr lang="en-US"/>
          </a:p>
        </p:txBody>
      </p:sp>
    </p:spTree>
    <p:extLst>
      <p:ext uri="{BB962C8B-B14F-4D97-AF65-F5344CB8AC3E}">
        <p14:creationId xmlns:p14="http://schemas.microsoft.com/office/powerpoint/2010/main" val="39542516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χ</a:t>
            </a:r>
            <a:r>
              <a:rPr lang="en-US" baseline="30000" dirty="0"/>
              <a:t>2</a:t>
            </a:r>
            <a:r>
              <a:rPr lang="en-US" dirty="0"/>
              <a:t>(1dof) likelihood ratio test that compares the local ancestry in the disease cases to the average local ancestry across the genome in the same disease cases.</a:t>
            </a:r>
          </a:p>
          <a:p>
            <a:endParaRPr lang="en-US" dirty="0"/>
          </a:p>
          <a:p>
            <a:r>
              <a:rPr lang="en-US" dirty="0"/>
              <a:t>Let </a:t>
            </a:r>
            <a:r>
              <a:rPr lang="en-US" i="1" dirty="0" err="1"/>
              <a:t>θ</a:t>
            </a:r>
            <a:r>
              <a:rPr lang="en-US" i="1" baseline="-25000" dirty="0" err="1"/>
              <a:t>i</a:t>
            </a:r>
            <a:r>
              <a:rPr lang="en-US" dirty="0"/>
              <a:t> be the genome-wide ancestry of individual </a:t>
            </a:r>
            <a:r>
              <a:rPr lang="en-US" i="1" dirty="0" err="1"/>
              <a:t>i</a:t>
            </a:r>
            <a:r>
              <a:rPr lang="en-US" dirty="0"/>
              <a:t>, and </a:t>
            </a:r>
          </a:p>
          <a:p>
            <a:r>
              <a:rPr lang="en-US" dirty="0"/>
              <a:t>let </a:t>
            </a:r>
            <a:r>
              <a:rPr lang="en-US" i="1" dirty="0"/>
              <a:t>N</a:t>
            </a:r>
            <a:r>
              <a:rPr lang="en-US" i="1" baseline="-25000" dirty="0"/>
              <a:t>i</a:t>
            </a:r>
            <a:r>
              <a:rPr lang="en-US" dirty="0"/>
              <a:t> be the number of European chromosomes in individual </a:t>
            </a:r>
            <a:r>
              <a:rPr lang="en-US" i="1" dirty="0" err="1"/>
              <a:t>i</a:t>
            </a:r>
            <a:r>
              <a:rPr lang="en-US" dirty="0"/>
              <a:t> at the candidate SNP. </a:t>
            </a:r>
          </a:p>
          <a:p>
            <a:endParaRPr lang="en-US" dirty="0"/>
          </a:p>
          <a:p>
            <a:r>
              <a:rPr lang="en-US" dirty="0"/>
              <a:t>the likelihood as function of ancestry odds ratio </a:t>
            </a:r>
            <a:r>
              <a:rPr lang="en-US" i="1" dirty="0"/>
              <a:t>Ω</a:t>
            </a:r>
            <a:r>
              <a:rPr lang="en-US" dirty="0"/>
              <a:t>, where </a:t>
            </a:r>
            <a:r>
              <a:rPr lang="en-US" i="1" dirty="0"/>
              <a:t>Ω</a:t>
            </a:r>
            <a:r>
              <a:rPr lang="en-US" dirty="0"/>
              <a:t> is the multiplicative risk for disease given one or two European alleles.</a:t>
            </a:r>
          </a:p>
          <a:p>
            <a:endParaRPr lang="en-US" dirty="0"/>
          </a:p>
          <a:p>
            <a:r>
              <a:rPr lang="en-US" dirty="0"/>
              <a:t>Then the likelihood is , with the a χ</a:t>
            </a:r>
            <a:r>
              <a:rPr lang="en-US" baseline="30000" dirty="0"/>
              <a:t>2</a:t>
            </a:r>
            <a:r>
              <a:rPr lang="en-US" dirty="0"/>
              <a:t>(1dof) likelihood ratio test defined as:</a:t>
            </a:r>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56</a:t>
            </a:fld>
            <a:endParaRPr lang="en-US"/>
          </a:p>
        </p:txBody>
      </p:sp>
    </p:spTree>
    <p:extLst>
      <p:ext uri="{BB962C8B-B14F-4D97-AF65-F5344CB8AC3E}">
        <p14:creationId xmlns:p14="http://schemas.microsoft.com/office/powerpoint/2010/main" val="381759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A loss of function allele could hit any copy of a gene</a:t>
            </a:r>
            <a:r>
              <a:rPr lang="en-US" baseline="0" dirty="0"/>
              <a:t> randomly, when multi alleles happened on genes, we could get several categories as show here. </a:t>
            </a:r>
            <a:endParaRPr lang="en-US" dirty="0"/>
          </a:p>
          <a:p>
            <a:endParaRPr lang="en-US" dirty="0"/>
          </a:p>
          <a:p>
            <a:r>
              <a:rPr lang="en-US" dirty="0"/>
              <a:t>Both Homozygous and Compound Heterozygous (trans) would yield </a:t>
            </a:r>
            <a:r>
              <a:rPr lang="en-US" dirty="0" err="1"/>
              <a:t>LoF</a:t>
            </a:r>
            <a:r>
              <a:rPr lang="en-US" dirty="0"/>
              <a:t> gene products for recessive genotypes: </a:t>
            </a:r>
          </a:p>
          <a:p>
            <a:endParaRPr lang="en-US" dirty="0"/>
          </a:p>
          <a:p>
            <a:r>
              <a:rPr lang="en-US" dirty="0"/>
              <a:t>In</a:t>
            </a:r>
            <a:r>
              <a:rPr lang="en-US" baseline="0" dirty="0"/>
              <a:t> the past decades, </a:t>
            </a:r>
            <a:r>
              <a:rPr lang="en-US" dirty="0"/>
              <a:t>about 20,000 genes have been well studied, some of these genes have hundreds of mutations. </a:t>
            </a:r>
          </a:p>
          <a:p>
            <a:endParaRPr lang="en-US" dirty="0"/>
          </a:p>
          <a:p>
            <a:r>
              <a:rPr lang="en-US" dirty="0"/>
              <a:t>But when checking across these databases, we could barely see any homozygotes, so we have our motivation:</a:t>
            </a:r>
          </a:p>
          <a:p>
            <a:endParaRPr lang="en-US" dirty="0"/>
          </a:p>
          <a:p>
            <a:r>
              <a:rPr lang="en-US" dirty="0"/>
              <a:t>Is there a certain pattern of deficit</a:t>
            </a:r>
            <a:r>
              <a:rPr lang="en-US" baseline="0" dirty="0"/>
              <a:t> of homozygous? </a:t>
            </a:r>
            <a:endParaRPr lang="en-US" dirty="0"/>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6</a:t>
            </a:fld>
            <a:endParaRPr lang="en-US"/>
          </a:p>
        </p:txBody>
      </p:sp>
    </p:spTree>
    <p:extLst>
      <p:ext uri="{BB962C8B-B14F-4D97-AF65-F5344CB8AC3E}">
        <p14:creationId xmlns:p14="http://schemas.microsoft.com/office/powerpoint/2010/main" val="189636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developing the model, we first have to quantify the homozygous and heterozygous;</a:t>
            </a:r>
            <a:r>
              <a:rPr lang="en-US" baseline="0" dirty="0"/>
              <a:t> </a:t>
            </a:r>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7</a:t>
            </a:fld>
            <a:endParaRPr lang="en-US"/>
          </a:p>
        </p:txBody>
      </p:sp>
    </p:spTree>
    <p:extLst>
      <p:ext uri="{BB962C8B-B14F-4D97-AF65-F5344CB8AC3E}">
        <p14:creationId xmlns:p14="http://schemas.microsoft.com/office/powerpoint/2010/main" val="128791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While developing the model, we first have to quantify the homozygous and heterozygous;</a:t>
            </a:r>
            <a:r>
              <a:rPr lang="en-US" baseline="0" dirty="0"/>
              <a:t> </a:t>
            </a:r>
            <a:endParaRPr lang="en-US" dirty="0"/>
          </a:p>
          <a:p>
            <a:endParaRPr lang="en-US" dirty="0"/>
          </a:p>
          <a:p>
            <a:r>
              <a:rPr lang="en-US" dirty="0"/>
              <a:t>After </a:t>
            </a:r>
            <a:r>
              <a:rPr lang="en-US" baseline="0" dirty="0"/>
              <a:t>quantification, we develop a frame work to test the loss of homozygous, in other words, we try to compare the difference between </a:t>
            </a:r>
            <a:r>
              <a:rPr lang="en-US" baseline="0" dirty="0" err="1"/>
              <a:t>therotical</a:t>
            </a:r>
            <a:r>
              <a:rPr lang="en-US" baseline="0" dirty="0"/>
              <a:t> </a:t>
            </a:r>
            <a:r>
              <a:rPr lang="en-US" baseline="0" dirty="0" err="1"/>
              <a:t>Hom</a:t>
            </a:r>
            <a:r>
              <a:rPr lang="en-US" baseline="0" dirty="0"/>
              <a:t>/Het rate With the real </a:t>
            </a:r>
            <a:r>
              <a:rPr lang="en-US" baseline="0" dirty="0" err="1"/>
              <a:t>hom</a:t>
            </a:r>
            <a:r>
              <a:rPr lang="en-US" baseline="0" dirty="0"/>
              <a:t>/het rates.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392718DF-0FC7-4C30-9AAA-98FF54CC93CA}" type="slidenum">
              <a:rPr lang="en-US" smtClean="0"/>
              <a:t>8</a:t>
            </a:fld>
            <a:endParaRPr lang="en-US"/>
          </a:p>
        </p:txBody>
      </p:sp>
    </p:spTree>
    <p:extLst>
      <p:ext uri="{BB962C8B-B14F-4D97-AF65-F5344CB8AC3E}">
        <p14:creationId xmlns:p14="http://schemas.microsoft.com/office/powerpoint/2010/main" val="317782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While developing the model, we first have to quantify the homozygous and heterozygous;</a:t>
            </a:r>
            <a:r>
              <a:rPr lang="en-US" baseline="0" dirty="0"/>
              <a:t> </a:t>
            </a:r>
            <a:endParaRPr lang="en-US" dirty="0"/>
          </a:p>
          <a:p>
            <a:endParaRPr lang="en-US" dirty="0"/>
          </a:p>
          <a:p>
            <a:r>
              <a:rPr lang="en-US" dirty="0"/>
              <a:t>After we model</a:t>
            </a:r>
            <a:r>
              <a:rPr lang="en-US" baseline="0" dirty="0"/>
              <a:t> quantification, we develop a frame work to test the loss of homozygous, in other words, we try to compare the difference between </a:t>
            </a:r>
            <a:r>
              <a:rPr lang="en-US" baseline="0" dirty="0" err="1"/>
              <a:t>therotical</a:t>
            </a:r>
            <a:r>
              <a:rPr lang="en-US" baseline="0" dirty="0"/>
              <a:t> </a:t>
            </a:r>
            <a:r>
              <a:rPr lang="en-US" baseline="0" dirty="0" err="1"/>
              <a:t>Hom</a:t>
            </a:r>
            <a:r>
              <a:rPr lang="en-US" baseline="0" dirty="0"/>
              <a:t>/Het rate</a:t>
            </a:r>
          </a:p>
          <a:p>
            <a:r>
              <a:rPr lang="en-US" baseline="0" dirty="0"/>
              <a:t>With the real </a:t>
            </a:r>
            <a:r>
              <a:rPr lang="en-US" baseline="0" dirty="0" err="1"/>
              <a:t>hom</a:t>
            </a:r>
            <a:r>
              <a:rPr lang="en-US" baseline="0" dirty="0"/>
              <a:t>/het rates. </a:t>
            </a:r>
          </a:p>
          <a:p>
            <a:endParaRPr lang="en-US" baseline="0" dirty="0"/>
          </a:p>
          <a:p>
            <a:r>
              <a:rPr lang="en-US" dirty="0"/>
              <a:t>Score test</a:t>
            </a:r>
          </a:p>
        </p:txBody>
      </p:sp>
      <p:sp>
        <p:nvSpPr>
          <p:cNvPr id="4" name="Slide Number Placeholder 3"/>
          <p:cNvSpPr>
            <a:spLocks noGrp="1"/>
          </p:cNvSpPr>
          <p:nvPr>
            <p:ph type="sldNum" sz="quarter" idx="10"/>
          </p:nvPr>
        </p:nvSpPr>
        <p:spPr/>
        <p:txBody>
          <a:bodyPr/>
          <a:lstStyle/>
          <a:p>
            <a:fld id="{392718DF-0FC7-4C30-9AAA-98FF54CC93CA}" type="slidenum">
              <a:rPr lang="en-US" smtClean="0"/>
              <a:t>9</a:t>
            </a:fld>
            <a:endParaRPr lang="en-US"/>
          </a:p>
        </p:txBody>
      </p:sp>
    </p:spTree>
    <p:extLst>
      <p:ext uri="{BB962C8B-B14F-4D97-AF65-F5344CB8AC3E}">
        <p14:creationId xmlns:p14="http://schemas.microsoft.com/office/powerpoint/2010/main" val="10162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1/20/2017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1/20/2017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1/20/2017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4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emf"/></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09" y="2071114"/>
            <a:ext cx="11471565" cy="1739347"/>
          </a:xfrm>
        </p:spPr>
        <p:txBody>
          <a:bodyPr/>
          <a:lstStyle/>
          <a:p>
            <a:r>
              <a:rPr lang="en-US" dirty="0">
                <a:solidFill>
                  <a:srgbClr val="0000CC"/>
                </a:solidFill>
              </a:rPr>
              <a:t>Linear Modeling for GWAS analysis</a:t>
            </a:r>
          </a:p>
        </p:txBody>
      </p:sp>
      <p:sp>
        <p:nvSpPr>
          <p:cNvPr id="3" name="Subtitle 2"/>
          <p:cNvSpPr>
            <a:spLocks noGrp="1"/>
          </p:cNvSpPr>
          <p:nvPr>
            <p:ph type="subTitle" idx="1"/>
          </p:nvPr>
        </p:nvSpPr>
        <p:spPr>
          <a:xfrm>
            <a:off x="1524000" y="4132177"/>
            <a:ext cx="9144000" cy="2491047"/>
          </a:xfrm>
        </p:spPr>
        <p:txBody>
          <a:bodyPr>
            <a:normAutofit lnSpcReduction="10000"/>
          </a:bodyPr>
          <a:lstStyle/>
          <a:p>
            <a:r>
              <a:rPr lang="en-US" dirty="0"/>
              <a:t>Jeff (</a:t>
            </a:r>
            <a:r>
              <a:rPr lang="en-US" dirty="0" err="1"/>
              <a:t>Guangjian</a:t>
            </a:r>
            <a:r>
              <a:rPr lang="en-US" dirty="0"/>
              <a:t>) Du</a:t>
            </a:r>
          </a:p>
          <a:p>
            <a:r>
              <a:rPr lang="en-US" dirty="0"/>
              <a:t>Computational Biology and Bioinformatics</a:t>
            </a:r>
          </a:p>
          <a:p>
            <a:r>
              <a:rPr lang="en-US" dirty="0"/>
              <a:t>Department of Biostatistics and Bioinformatics</a:t>
            </a:r>
          </a:p>
          <a:p>
            <a:r>
              <a:rPr lang="en-US" dirty="0"/>
              <a:t>Duke University</a:t>
            </a:r>
          </a:p>
          <a:p>
            <a:endParaRPr lang="en-US" dirty="0"/>
          </a:p>
          <a:p>
            <a:r>
              <a:rPr lang="en-US" dirty="0"/>
              <a:t>January 20, 2017</a:t>
            </a:r>
          </a:p>
        </p:txBody>
      </p:sp>
    </p:spTree>
    <p:extLst>
      <p:ext uri="{BB962C8B-B14F-4D97-AF65-F5344CB8AC3E}">
        <p14:creationId xmlns:p14="http://schemas.microsoft.com/office/powerpoint/2010/main" val="416404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Notations</a:t>
            </a:r>
            <a:endParaRPr lang="en-US" dirty="0">
              <a:solidFill>
                <a:srgbClr val="0000CC"/>
              </a:solidFill>
            </a:endParaRPr>
          </a:p>
        </p:txBody>
      </p:sp>
      <p:sp>
        <p:nvSpPr>
          <p:cNvPr id="3" name="Content Placeholder 2"/>
          <p:cNvSpPr>
            <a:spLocks noGrp="1"/>
          </p:cNvSpPr>
          <p:nvPr>
            <p:ph idx="1"/>
          </p:nvPr>
        </p:nvSpPr>
        <p:spPr>
          <a:xfrm>
            <a:off x="1202919" y="2011680"/>
            <a:ext cx="7456987" cy="4206240"/>
          </a:xfrm>
        </p:spPr>
        <p:txBody>
          <a:bodyPr>
            <a:normAutofit/>
          </a:bodyPr>
          <a:lstStyle/>
          <a:p>
            <a:r>
              <a:rPr lang="en-US" sz="2800" b="1" dirty="0"/>
              <a:t>Genotype</a:t>
            </a:r>
          </a:p>
          <a:p>
            <a:pPr lvl="1"/>
            <a:r>
              <a:rPr lang="en-US" sz="2400" dirty="0"/>
              <a:t>G - </a:t>
            </a:r>
            <a:r>
              <a:rPr lang="en-US" sz="2400" dirty="0" err="1"/>
              <a:t>Multilocus</a:t>
            </a:r>
            <a:r>
              <a:rPr lang="en-US" sz="2400" dirty="0"/>
              <a:t> genotype of qualifying (</a:t>
            </a:r>
            <a:r>
              <a:rPr lang="en-US" sz="2400" dirty="0" err="1"/>
              <a:t>LoF</a:t>
            </a:r>
            <a:r>
              <a:rPr lang="en-US" sz="2400" dirty="0"/>
              <a:t>/deleterious) mutations within a gene</a:t>
            </a:r>
          </a:p>
        </p:txBody>
      </p:sp>
    </p:spTree>
    <p:extLst>
      <p:ext uri="{BB962C8B-B14F-4D97-AF65-F5344CB8AC3E}">
        <p14:creationId xmlns:p14="http://schemas.microsoft.com/office/powerpoint/2010/main" val="306847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Notations</a:t>
            </a:r>
            <a:endParaRPr lang="en-US" dirty="0">
              <a:solidFill>
                <a:srgbClr val="0000CC"/>
              </a:solidFill>
            </a:endParaRPr>
          </a:p>
        </p:txBody>
      </p:sp>
      <p:sp>
        <p:nvSpPr>
          <p:cNvPr id="3" name="Content Placeholder 2"/>
          <p:cNvSpPr>
            <a:spLocks noGrp="1"/>
          </p:cNvSpPr>
          <p:nvPr>
            <p:ph idx="1"/>
          </p:nvPr>
        </p:nvSpPr>
        <p:spPr>
          <a:xfrm>
            <a:off x="1202919" y="2011680"/>
            <a:ext cx="7456987" cy="4206240"/>
          </a:xfrm>
        </p:spPr>
        <p:txBody>
          <a:bodyPr>
            <a:normAutofit/>
          </a:bodyPr>
          <a:lstStyle/>
          <a:p>
            <a:r>
              <a:rPr lang="en-US" sz="2800" b="1" dirty="0"/>
              <a:t>Genotype</a:t>
            </a:r>
          </a:p>
          <a:p>
            <a:pPr lvl="1"/>
            <a:r>
              <a:rPr lang="en-US" sz="2400" dirty="0"/>
              <a:t>G – </a:t>
            </a:r>
            <a:r>
              <a:rPr lang="en-US" sz="2400" dirty="0" err="1"/>
              <a:t>Multilocus</a:t>
            </a:r>
            <a:r>
              <a:rPr lang="en-US" sz="2400" dirty="0"/>
              <a:t> genotype of qualifying (</a:t>
            </a:r>
            <a:r>
              <a:rPr lang="en-US" sz="2400" dirty="0" err="1"/>
              <a:t>LoF</a:t>
            </a:r>
            <a:r>
              <a:rPr lang="en-US" sz="2400" dirty="0"/>
              <a:t>/deleterious) mutations within a gene</a:t>
            </a:r>
          </a:p>
          <a:p>
            <a:r>
              <a:rPr lang="en-US" sz="2800" b="1" dirty="0"/>
              <a:t>Affected gene copies </a:t>
            </a:r>
          </a:p>
          <a:p>
            <a:pPr lvl="1"/>
            <a:r>
              <a:rPr lang="en-US" sz="2400" dirty="0"/>
              <a:t>X - Number of gene copies harboring a qualifying variant ( X = 0, 1, 2)</a:t>
            </a:r>
          </a:p>
        </p:txBody>
      </p:sp>
    </p:spTree>
    <p:extLst>
      <p:ext uri="{BB962C8B-B14F-4D97-AF65-F5344CB8AC3E}">
        <p14:creationId xmlns:p14="http://schemas.microsoft.com/office/powerpoint/2010/main" val="130553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Notations</a:t>
            </a:r>
            <a:endParaRPr lang="en-US" dirty="0">
              <a:solidFill>
                <a:srgbClr val="0000CC"/>
              </a:solidFill>
            </a:endParaRPr>
          </a:p>
        </p:txBody>
      </p:sp>
      <p:sp>
        <p:nvSpPr>
          <p:cNvPr id="3" name="Content Placeholder 2"/>
          <p:cNvSpPr>
            <a:spLocks noGrp="1"/>
          </p:cNvSpPr>
          <p:nvPr>
            <p:ph idx="1"/>
          </p:nvPr>
        </p:nvSpPr>
        <p:spPr>
          <a:xfrm>
            <a:off x="1202919" y="2011680"/>
            <a:ext cx="7456987" cy="4206240"/>
          </a:xfrm>
        </p:spPr>
        <p:txBody>
          <a:bodyPr>
            <a:normAutofit/>
          </a:bodyPr>
          <a:lstStyle/>
          <a:p>
            <a:r>
              <a:rPr lang="en-US" sz="2800" b="1" dirty="0"/>
              <a:t>Genotype</a:t>
            </a:r>
          </a:p>
          <a:p>
            <a:pPr lvl="1"/>
            <a:r>
              <a:rPr lang="en-US" sz="2400" dirty="0"/>
              <a:t>G - </a:t>
            </a:r>
            <a:r>
              <a:rPr lang="en-US" sz="2400" dirty="0" err="1"/>
              <a:t>Multilocus</a:t>
            </a:r>
            <a:r>
              <a:rPr lang="en-US" sz="2400" dirty="0"/>
              <a:t> genotype of qualifying (</a:t>
            </a:r>
            <a:r>
              <a:rPr lang="en-US" sz="2400" dirty="0" err="1"/>
              <a:t>LoF</a:t>
            </a:r>
            <a:r>
              <a:rPr lang="en-US" sz="2400" dirty="0"/>
              <a:t>/deleterious) mutations within a gene</a:t>
            </a:r>
          </a:p>
          <a:p>
            <a:r>
              <a:rPr lang="en-US" sz="2800" b="1" dirty="0"/>
              <a:t>Affected gene copies </a:t>
            </a:r>
          </a:p>
          <a:p>
            <a:pPr lvl="1"/>
            <a:r>
              <a:rPr lang="en-US" sz="2400" dirty="0"/>
              <a:t>X - Number of gene copies harboring a qualifying variant ( X = 0, 1, 2)</a:t>
            </a:r>
          </a:p>
          <a:p>
            <a:r>
              <a:rPr lang="en-US" sz="2800" b="1" dirty="0"/>
              <a:t>Control </a:t>
            </a:r>
          </a:p>
          <a:p>
            <a:pPr lvl="1"/>
            <a:r>
              <a:rPr lang="en-US" sz="2400" dirty="0"/>
              <a:t>C - Indicator of which individual was selected as control group</a:t>
            </a:r>
          </a:p>
        </p:txBody>
      </p:sp>
    </p:spTree>
    <p:extLst>
      <p:ext uri="{BB962C8B-B14F-4D97-AF65-F5344CB8AC3E}">
        <p14:creationId xmlns:p14="http://schemas.microsoft.com/office/powerpoint/2010/main" val="142986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Model</a:t>
            </a:r>
            <a:r>
              <a:rPr lang="en-US" cap="none" dirty="0"/>
              <a:t> </a:t>
            </a:r>
            <a:endParaRPr lang="en-US" dirty="0"/>
          </a:p>
        </p:txBody>
      </p:sp>
      <p:sp>
        <p:nvSpPr>
          <p:cNvPr id="3" name="Content Placeholder 2"/>
          <p:cNvSpPr>
            <a:spLocks noGrp="1"/>
          </p:cNvSpPr>
          <p:nvPr>
            <p:ph idx="1"/>
          </p:nvPr>
        </p:nvSpPr>
        <p:spPr/>
        <p:txBody>
          <a:bodyPr/>
          <a:lstStyle/>
          <a:p>
            <a:r>
              <a:rPr lang="en-US" dirty="0"/>
              <a:t>The number of dysfunctional gene copies could be expressed below:</a:t>
            </a:r>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rotWithShape="1">
          <a:blip r:embed="rId3"/>
          <a:srcRect l="13467" t="36279" r="31709" b="43749"/>
          <a:stretch/>
        </p:blipFill>
        <p:spPr>
          <a:xfrm>
            <a:off x="1549101" y="2675063"/>
            <a:ext cx="8003690" cy="1584965"/>
          </a:xfrm>
          <a:prstGeom prst="rect">
            <a:avLst/>
          </a:prstGeom>
        </p:spPr>
      </p:pic>
    </p:spTree>
    <p:extLst>
      <p:ext uri="{BB962C8B-B14F-4D97-AF65-F5344CB8AC3E}">
        <p14:creationId xmlns:p14="http://schemas.microsoft.com/office/powerpoint/2010/main" val="262929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Model</a:t>
            </a:r>
            <a:r>
              <a:rPr lang="en-US" cap="none" dirty="0"/>
              <a:t> </a:t>
            </a:r>
          </a:p>
        </p:txBody>
      </p:sp>
      <p:sp>
        <p:nvSpPr>
          <p:cNvPr id="3" name="Content Placeholder 2"/>
          <p:cNvSpPr>
            <a:spLocks noGrp="1"/>
          </p:cNvSpPr>
          <p:nvPr>
            <p:ph idx="1"/>
          </p:nvPr>
        </p:nvSpPr>
        <p:spPr/>
        <p:txBody>
          <a:bodyPr/>
          <a:lstStyle/>
          <a:p>
            <a:r>
              <a:rPr lang="en-US" dirty="0"/>
              <a:t>The number of dysfunctional gene copies could be expressed below</a:t>
            </a:r>
          </a:p>
          <a:p>
            <a:endParaRPr lang="en-US" dirty="0"/>
          </a:p>
          <a:p>
            <a:endParaRPr lang="en-US" dirty="0"/>
          </a:p>
          <a:p>
            <a:endParaRPr lang="en-US" dirty="0"/>
          </a:p>
          <a:p>
            <a:endParaRPr lang="en-US" dirty="0"/>
          </a:p>
          <a:p>
            <a:r>
              <a:rPr lang="en-US" dirty="0"/>
              <a:t>Likelihood contribution for the </a:t>
            </a:r>
            <a:r>
              <a:rPr lang="en-US" dirty="0" err="1"/>
              <a:t>ith</a:t>
            </a:r>
            <a:r>
              <a:rPr lang="en-US" dirty="0"/>
              <a:t> population control member: </a:t>
            </a:r>
          </a:p>
          <a:p>
            <a:endParaRPr lang="en-US" dirty="0"/>
          </a:p>
        </p:txBody>
      </p:sp>
      <p:pic>
        <p:nvPicPr>
          <p:cNvPr id="4" name="Picture 3"/>
          <p:cNvPicPr>
            <a:picLocks noChangeAspect="1"/>
          </p:cNvPicPr>
          <p:nvPr/>
        </p:nvPicPr>
        <p:blipFill rotWithShape="1">
          <a:blip r:embed="rId3"/>
          <a:srcRect l="13467" t="36279" r="31709" b="43749"/>
          <a:stretch/>
        </p:blipFill>
        <p:spPr>
          <a:xfrm>
            <a:off x="1549101" y="2675063"/>
            <a:ext cx="8003690" cy="1584965"/>
          </a:xfrm>
          <a:prstGeom prst="rect">
            <a:avLst/>
          </a:prstGeom>
        </p:spPr>
      </p:pic>
      <p:pic>
        <p:nvPicPr>
          <p:cNvPr id="5" name="Picture 4"/>
          <p:cNvPicPr>
            <a:picLocks noChangeAspect="1"/>
          </p:cNvPicPr>
          <p:nvPr/>
        </p:nvPicPr>
        <p:blipFill rotWithShape="1">
          <a:blip r:embed="rId3"/>
          <a:srcRect l="13541" t="70621" r="31562" b="16229"/>
          <a:stretch/>
        </p:blipFill>
        <p:spPr>
          <a:xfrm>
            <a:off x="1538343" y="5066853"/>
            <a:ext cx="8014447" cy="1043491"/>
          </a:xfrm>
          <a:prstGeom prst="rect">
            <a:avLst/>
          </a:prstGeom>
        </p:spPr>
      </p:pic>
    </p:spTree>
    <p:extLst>
      <p:ext uri="{BB962C8B-B14F-4D97-AF65-F5344CB8AC3E}">
        <p14:creationId xmlns:p14="http://schemas.microsoft.com/office/powerpoint/2010/main" val="75125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Model</a:t>
            </a:r>
            <a:r>
              <a:rPr lang="en-US" dirty="0"/>
              <a:t> </a:t>
            </a:r>
          </a:p>
        </p:txBody>
      </p:sp>
      <p:sp>
        <p:nvSpPr>
          <p:cNvPr id="3" name="Content Placeholder 2"/>
          <p:cNvSpPr>
            <a:spLocks noGrp="1"/>
          </p:cNvSpPr>
          <p:nvPr>
            <p:ph idx="1"/>
          </p:nvPr>
        </p:nvSpPr>
        <p:spPr/>
        <p:txBody>
          <a:bodyPr/>
          <a:lstStyle/>
          <a:p>
            <a:r>
              <a:rPr lang="en-US" dirty="0"/>
              <a:t>Likelihood contribution for the </a:t>
            </a:r>
            <a:r>
              <a:rPr lang="en-US" dirty="0" err="1"/>
              <a:t>ith</a:t>
            </a:r>
            <a:r>
              <a:rPr lang="en-US" dirty="0"/>
              <a:t> population control member:</a:t>
            </a:r>
          </a:p>
          <a:p>
            <a:endParaRPr lang="en-US" dirty="0"/>
          </a:p>
          <a:p>
            <a:endParaRPr lang="en-US" dirty="0"/>
          </a:p>
          <a:p>
            <a:endParaRPr lang="en-US" dirty="0"/>
          </a:p>
        </p:txBody>
      </p:sp>
      <p:pic>
        <p:nvPicPr>
          <p:cNvPr id="5" name="Picture 4"/>
          <p:cNvPicPr>
            <a:picLocks noChangeAspect="1"/>
          </p:cNvPicPr>
          <p:nvPr/>
        </p:nvPicPr>
        <p:blipFill rotWithShape="1">
          <a:blip r:embed="rId3"/>
          <a:srcRect l="13541" t="70621" r="31562" b="16229"/>
          <a:stretch/>
        </p:blipFill>
        <p:spPr>
          <a:xfrm>
            <a:off x="1463039" y="2517291"/>
            <a:ext cx="8014447" cy="1043491"/>
          </a:xfrm>
          <a:prstGeom prst="rect">
            <a:avLst/>
          </a:prstGeom>
        </p:spPr>
      </p:pic>
    </p:spTree>
    <p:extLst>
      <p:ext uri="{BB962C8B-B14F-4D97-AF65-F5344CB8AC3E}">
        <p14:creationId xmlns:p14="http://schemas.microsoft.com/office/powerpoint/2010/main" val="84120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Model</a:t>
            </a:r>
            <a:r>
              <a:rPr lang="en-US"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Likelihood contribution for the </a:t>
                </a:r>
                <a:r>
                  <a:rPr lang="en-US" dirty="0" err="1"/>
                  <a:t>ith</a:t>
                </a:r>
                <a:r>
                  <a:rPr lang="en-US" dirty="0"/>
                  <a:t> population control member:</a:t>
                </a:r>
              </a:p>
              <a:p>
                <a:endParaRPr lang="en-US" dirty="0"/>
              </a:p>
              <a:p>
                <a:endParaRPr lang="en-US" dirty="0"/>
              </a:p>
              <a:p>
                <a:endParaRPr lang="en-US" dirty="0"/>
              </a:p>
              <a:p>
                <a:r>
                  <a:rPr lang="en-US" dirty="0"/>
                  <a:t>Where  </a:t>
                </a:r>
                <a14:m>
                  <m:oMath xmlns:m="http://schemas.openxmlformats.org/officeDocument/2006/math">
                    <m:r>
                      <m:rPr>
                        <m:sty m:val="p"/>
                      </m:rPr>
                      <a:rPr lang="en-US" sz="2400" b="0" i="0" smtClean="0">
                        <a:latin typeface="Cambria Math" panose="02040503050406030204" pitchFamily="18" charset="0"/>
                      </a:rPr>
                      <m:t>r</m:t>
                    </m:r>
                    <m:r>
                      <a:rPr lang="en-US" sz="2400" b="0" i="0" smtClean="0">
                        <a:latin typeface="Cambria Math" panose="02040503050406030204" pitchFamily="18" charset="0"/>
                      </a:rPr>
                      <m:t>(</m:t>
                    </m:r>
                    <m:r>
                      <a:rPr lang="en-US" sz="2400" i="1" smtClean="0">
                        <a:latin typeface="Cambria Math" panose="02040503050406030204" pitchFamily="18" charset="0"/>
                      </a:rPr>
                      <m:t>𝑥</m:t>
                    </m:r>
                    <m:r>
                      <a:rPr lang="en-US" sz="2400" b="0" i="1" smtClean="0">
                        <a:latin typeface="Cambria Math" panose="02040503050406030204" pitchFamily="18" charset="0"/>
                      </a:rPr>
                      <m:t>)</m:t>
                    </m:r>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=1</m:t>
                                </m:r>
                              </m:e>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e>
                            </m:d>
                          </m:e>
                        </m:func>
                      </m:num>
                      <m:den>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=1|</m:t>
                        </m:r>
                        <m:r>
                          <a:rPr lang="en-US" sz="2400" b="0" i="1" smtClean="0">
                            <a:latin typeface="Cambria Math" panose="02040503050406030204" pitchFamily="18" charset="0"/>
                          </a:rPr>
                          <m:t>𝑋</m:t>
                        </m:r>
                        <m:r>
                          <a:rPr lang="en-US" sz="2400" b="0" i="1" smtClean="0">
                            <a:latin typeface="Cambria Math" panose="02040503050406030204" pitchFamily="18" charset="0"/>
                          </a:rPr>
                          <m:t>=0)</m:t>
                        </m:r>
                      </m:den>
                    </m:f>
                  </m:oMath>
                </a14:m>
                <a:r>
                  <a:rPr lang="en-US" dirty="0"/>
                  <a:t> </a:t>
                </a:r>
              </a:p>
              <a:p>
                <a:r>
                  <a:rPr lang="en-US" dirty="0"/>
                  <a:t> r(0) = r(1) = 1, r(2) = </a:t>
                </a:r>
                <a:r>
                  <a:rPr lang="el-GR" dirty="0"/>
                  <a:t>β</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85" t="-1884"/>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srcRect l="13541" t="70621" r="31562" b="16229"/>
          <a:stretch/>
        </p:blipFill>
        <p:spPr>
          <a:xfrm>
            <a:off x="1463039" y="2517291"/>
            <a:ext cx="8014447" cy="1043491"/>
          </a:xfrm>
          <a:prstGeom prst="rect">
            <a:avLst/>
          </a:prstGeom>
        </p:spPr>
      </p:pic>
    </p:spTree>
    <p:extLst>
      <p:ext uri="{BB962C8B-B14F-4D97-AF65-F5344CB8AC3E}">
        <p14:creationId xmlns:p14="http://schemas.microsoft.com/office/powerpoint/2010/main" val="319229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Model</a:t>
            </a:r>
            <a:r>
              <a:rPr lang="en-US"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Likelihood contribution for the </a:t>
                </a:r>
                <a:r>
                  <a:rPr lang="en-US" dirty="0" err="1"/>
                  <a:t>ith</a:t>
                </a:r>
                <a:r>
                  <a:rPr lang="en-US" dirty="0"/>
                  <a:t> population control member:</a:t>
                </a:r>
              </a:p>
              <a:p>
                <a:endParaRPr lang="en-US" dirty="0"/>
              </a:p>
              <a:p>
                <a:endParaRPr lang="en-US" dirty="0"/>
              </a:p>
              <a:p>
                <a:pPr marL="0" indent="0">
                  <a:buNone/>
                </a:pPr>
                <a:endParaRPr lang="en-US" dirty="0"/>
              </a:p>
              <a:p>
                <a:pPr marL="0" indent="0">
                  <a:buNone/>
                </a:pPr>
                <a:r>
                  <a:rPr lang="en-US" dirty="0"/>
                  <a:t>  </a:t>
                </a:r>
                <a14:m>
                  <m:oMath xmlns:m="http://schemas.openxmlformats.org/officeDocument/2006/math">
                    <m:r>
                      <m:rPr>
                        <m:sty m:val="p"/>
                      </m:rPr>
                      <a:rPr lang="en-US" sz="2000">
                        <a:latin typeface="Cambria Math" panose="02040503050406030204" pitchFamily="18" charset="0"/>
                      </a:rPr>
                      <m:t>r</m:t>
                    </m:r>
                    <m:r>
                      <a:rPr lang="en-US" sz="2000">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Pr</m:t>
                            </m:r>
                          </m:fName>
                          <m:e>
                            <m:d>
                              <m:dPr>
                                <m:ctrlPr>
                                  <a:rPr lang="en-US" sz="2000" i="1">
                                    <a:latin typeface="Cambria Math" panose="02040503050406030204" pitchFamily="18" charset="0"/>
                                  </a:rPr>
                                </m:ctrlPr>
                              </m:dPr>
                              <m:e>
                                <m:r>
                                  <a:rPr lang="en-US" sz="2000" i="1">
                                    <a:latin typeface="Cambria Math" panose="02040503050406030204" pitchFamily="18" charset="0"/>
                                  </a:rPr>
                                  <m:t>𝐶</m:t>
                                </m:r>
                                <m:r>
                                  <a:rPr lang="en-US" sz="2000" i="1">
                                    <a:latin typeface="Cambria Math" panose="02040503050406030204" pitchFamily="18" charset="0"/>
                                  </a:rPr>
                                  <m:t>=1</m:t>
                                </m:r>
                              </m:e>
                              <m:e>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𝑥</m:t>
                                </m:r>
                              </m:e>
                            </m:d>
                          </m:e>
                        </m:func>
                      </m:num>
                      <m:den>
                        <m:r>
                          <m:rPr>
                            <m:sty m:val="p"/>
                          </m:rPr>
                          <a:rPr lang="en-US" sz="2000">
                            <a:latin typeface="Cambria Math" panose="02040503050406030204" pitchFamily="18" charset="0"/>
                          </a:rPr>
                          <m:t>Pr</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=1|</m:t>
                        </m:r>
                        <m:r>
                          <a:rPr lang="en-US" sz="2000" i="1">
                            <a:latin typeface="Cambria Math" panose="02040503050406030204" pitchFamily="18" charset="0"/>
                          </a:rPr>
                          <m:t>𝑋</m:t>
                        </m:r>
                        <m:r>
                          <a:rPr lang="en-US" sz="2000" i="1">
                            <a:latin typeface="Cambria Math" panose="02040503050406030204" pitchFamily="18" charset="0"/>
                          </a:rPr>
                          <m:t>=0)</m:t>
                        </m:r>
                      </m:den>
                    </m:f>
                  </m:oMath>
                </a14:m>
                <a:r>
                  <a:rPr lang="en-US" dirty="0"/>
                  <a:t>, r(0) = r(1) = 1, r(2) = </a:t>
                </a:r>
                <a:r>
                  <a:rPr lang="el-GR" dirty="0"/>
                  <a:t>β</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85" t="-1884"/>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srcRect l="13541" t="70621" r="31562" b="16229"/>
          <a:stretch/>
        </p:blipFill>
        <p:spPr>
          <a:xfrm>
            <a:off x="1463039" y="2517291"/>
            <a:ext cx="8014447" cy="1043491"/>
          </a:xfrm>
          <a:prstGeom prst="rect">
            <a:avLst/>
          </a:prstGeom>
        </p:spPr>
      </p:pic>
      <p:pic>
        <p:nvPicPr>
          <p:cNvPr id="6" name="Picture 5"/>
          <p:cNvPicPr>
            <a:picLocks noChangeAspect="1"/>
          </p:cNvPicPr>
          <p:nvPr/>
        </p:nvPicPr>
        <p:blipFill rotWithShape="1">
          <a:blip r:embed="rId5"/>
          <a:srcRect l="13182" t="69204" r="35309" b="19488"/>
          <a:stretch/>
        </p:blipFill>
        <p:spPr>
          <a:xfrm>
            <a:off x="1463039" y="5181091"/>
            <a:ext cx="8057582" cy="961525"/>
          </a:xfrm>
          <a:prstGeom prst="rect">
            <a:avLst/>
          </a:prstGeom>
        </p:spPr>
      </p:pic>
    </p:spTree>
    <p:extLst>
      <p:ext uri="{BB962C8B-B14F-4D97-AF65-F5344CB8AC3E}">
        <p14:creationId xmlns:p14="http://schemas.microsoft.com/office/powerpoint/2010/main" val="10691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solidFill>
                  <a:srgbClr val="0000CC"/>
                </a:solidFill>
              </a:rPr>
              <a:t>Model</a:t>
            </a:r>
            <a:br>
              <a:rPr lang="en-US" cap="none" dirty="0">
                <a:solidFill>
                  <a:srgbClr val="0000CC"/>
                </a:solidFill>
              </a:rPr>
            </a:br>
            <a:r>
              <a:rPr lang="en-US" cap="none" dirty="0">
                <a:solidFill>
                  <a:srgbClr val="0000CC"/>
                </a:solidFill>
              </a:rPr>
              <a:t>Inferring Compound Heterozygosity</a:t>
            </a:r>
          </a:p>
        </p:txBody>
      </p:sp>
      <p:sp>
        <p:nvSpPr>
          <p:cNvPr id="3" name="Content Placeholder 2"/>
          <p:cNvSpPr>
            <a:spLocks noGrp="1"/>
          </p:cNvSpPr>
          <p:nvPr>
            <p:ph idx="1"/>
          </p:nvPr>
        </p:nvSpPr>
        <p:spPr/>
        <p:txBody>
          <a:bodyPr/>
          <a:lstStyle/>
          <a:p>
            <a:r>
              <a:rPr lang="en-US" dirty="0"/>
              <a:t>Characterizing </a:t>
            </a:r>
            <a:r>
              <a:rPr lang="el-GR" dirty="0"/>
              <a:t>π</a:t>
            </a:r>
            <a:r>
              <a:rPr lang="en-US" baseline="-25000" dirty="0"/>
              <a:t>2|g</a:t>
            </a:r>
          </a:p>
          <a:p>
            <a:pPr lvl="1"/>
            <a:r>
              <a:rPr lang="en-US" dirty="0"/>
              <a:t>Let n</a:t>
            </a:r>
            <a:r>
              <a:rPr lang="en-US" sz="1200" dirty="0"/>
              <a:t>1 </a:t>
            </a:r>
            <a:r>
              <a:rPr lang="en-US" dirty="0"/>
              <a:t>and n</a:t>
            </a:r>
            <a:r>
              <a:rPr lang="en-US" sz="1200" dirty="0"/>
              <a:t>2 </a:t>
            </a:r>
            <a:r>
              <a:rPr lang="en-US" dirty="0"/>
              <a:t>be the number of qualifying het/</a:t>
            </a:r>
            <a:r>
              <a:rPr lang="en-US" dirty="0" err="1"/>
              <a:t>hom</a:t>
            </a:r>
            <a:r>
              <a:rPr lang="en-US" dirty="0"/>
              <a:t> mutations</a:t>
            </a:r>
          </a:p>
          <a:p>
            <a:endParaRPr lang="en-US" dirty="0"/>
          </a:p>
          <a:p>
            <a:endParaRPr lang="en-US" dirty="0"/>
          </a:p>
        </p:txBody>
      </p:sp>
      <p:pic>
        <p:nvPicPr>
          <p:cNvPr id="5" name="Picture 4"/>
          <p:cNvPicPr>
            <a:picLocks noChangeAspect="1"/>
          </p:cNvPicPr>
          <p:nvPr/>
        </p:nvPicPr>
        <p:blipFill>
          <a:blip r:embed="rId3"/>
          <a:stretch>
            <a:fillRect/>
          </a:stretch>
        </p:blipFill>
        <p:spPr>
          <a:xfrm>
            <a:off x="1425341" y="3295439"/>
            <a:ext cx="8089362" cy="1866882"/>
          </a:xfrm>
          <a:prstGeom prst="rect">
            <a:avLst/>
          </a:prstGeom>
        </p:spPr>
      </p:pic>
    </p:spTree>
    <p:extLst>
      <p:ext uri="{BB962C8B-B14F-4D97-AF65-F5344CB8AC3E}">
        <p14:creationId xmlns:p14="http://schemas.microsoft.com/office/powerpoint/2010/main" val="110354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Model</a:t>
            </a:r>
            <a:br>
              <a:rPr lang="en-US" cap="none" dirty="0">
                <a:solidFill>
                  <a:srgbClr val="0000CC"/>
                </a:solidFill>
              </a:rPr>
            </a:br>
            <a:r>
              <a:rPr lang="en-US" cap="none" dirty="0">
                <a:solidFill>
                  <a:srgbClr val="0000CC"/>
                </a:solidFill>
              </a:rPr>
              <a:t>Inferring Compound Heterozygosity</a:t>
            </a:r>
          </a:p>
        </p:txBody>
      </p:sp>
      <p:sp>
        <p:nvSpPr>
          <p:cNvPr id="3" name="Content Placeholder 2"/>
          <p:cNvSpPr>
            <a:spLocks noGrp="1"/>
          </p:cNvSpPr>
          <p:nvPr>
            <p:ph idx="1"/>
          </p:nvPr>
        </p:nvSpPr>
        <p:spPr/>
        <p:txBody>
          <a:bodyPr/>
          <a:lstStyle/>
          <a:p>
            <a:r>
              <a:rPr lang="en-US" dirty="0"/>
              <a:t>Specifying </a:t>
            </a:r>
            <a:r>
              <a:rPr lang="el-GR" dirty="0"/>
              <a:t>ρ</a:t>
            </a:r>
            <a:r>
              <a:rPr lang="en-US" baseline="-25000" dirty="0"/>
              <a:t>g</a:t>
            </a:r>
          </a:p>
          <a:p>
            <a:pPr lvl="1"/>
            <a:r>
              <a:rPr lang="en-US" dirty="0"/>
              <a:t>For each variant site, it follows Bernoulli distribution</a:t>
            </a:r>
          </a:p>
          <a:p>
            <a:pPr lvl="1"/>
            <a:r>
              <a:rPr lang="en-US" dirty="0"/>
              <a:t>For the whole gene, the mutation rate would follow Binomial distribution</a:t>
            </a:r>
          </a:p>
          <a:p>
            <a:endParaRPr lang="en-US" dirty="0"/>
          </a:p>
        </p:txBody>
      </p:sp>
      <p:pic>
        <p:nvPicPr>
          <p:cNvPr id="6" name="Picture 5"/>
          <p:cNvPicPr>
            <a:picLocks noChangeAspect="1"/>
          </p:cNvPicPr>
          <p:nvPr/>
        </p:nvPicPr>
        <p:blipFill>
          <a:blip r:embed="rId3"/>
          <a:stretch>
            <a:fillRect/>
          </a:stretch>
        </p:blipFill>
        <p:spPr>
          <a:xfrm>
            <a:off x="1545430" y="3313347"/>
            <a:ext cx="7363792" cy="2605164"/>
          </a:xfrm>
          <a:prstGeom prst="rect">
            <a:avLst/>
          </a:prstGeom>
        </p:spPr>
      </p:pic>
    </p:spTree>
    <p:extLst>
      <p:ext uri="{BB962C8B-B14F-4D97-AF65-F5344CB8AC3E}">
        <p14:creationId xmlns:p14="http://schemas.microsoft.com/office/powerpoint/2010/main" val="233414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solidFill>
                  <a:srgbClr val="0000CC"/>
                </a:solidFill>
              </a:rPr>
              <a:t>Overview</a:t>
            </a:r>
            <a:r>
              <a:rPr lang="en-US" b="1" dirty="0"/>
              <a:t>	</a:t>
            </a:r>
          </a:p>
        </p:txBody>
      </p:sp>
      <p:sp>
        <p:nvSpPr>
          <p:cNvPr id="3" name="Content Placeholder 2"/>
          <p:cNvSpPr>
            <a:spLocks noGrp="1"/>
          </p:cNvSpPr>
          <p:nvPr>
            <p:ph idx="1"/>
          </p:nvPr>
        </p:nvSpPr>
        <p:spPr/>
        <p:txBody>
          <a:bodyPr>
            <a:noAutofit/>
          </a:bodyPr>
          <a:lstStyle/>
          <a:p>
            <a:r>
              <a:rPr lang="en-US" sz="3200" dirty="0"/>
              <a:t>Motivation and Objectives</a:t>
            </a:r>
          </a:p>
          <a:p>
            <a:r>
              <a:rPr lang="en-US" sz="3200" dirty="0"/>
              <a:t>Projects and Aims:</a:t>
            </a:r>
          </a:p>
          <a:p>
            <a:pPr lvl="1"/>
            <a:r>
              <a:rPr lang="en-US" sz="3200" dirty="0"/>
              <a:t>Aim #1, Testing for Loss of Homozygosity/Compound Heterozygosity</a:t>
            </a:r>
          </a:p>
          <a:p>
            <a:pPr lvl="1"/>
            <a:r>
              <a:rPr lang="en-US" sz="3200" dirty="0"/>
              <a:t>Aim #2, </a:t>
            </a:r>
            <a:r>
              <a:rPr lang="en-US" sz="3200" dirty="0" err="1"/>
              <a:t>Admixtrure</a:t>
            </a:r>
            <a:r>
              <a:rPr lang="en-US" sz="3200" dirty="0"/>
              <a:t> Mapping SNP Data to Evaluate Genetic Susceptibility to S. </a:t>
            </a:r>
            <a:r>
              <a:rPr lang="en-US" sz="3200" dirty="0" err="1"/>
              <a:t>aures</a:t>
            </a:r>
            <a:endParaRPr lang="en-US" sz="3200" dirty="0"/>
          </a:p>
          <a:p>
            <a:pPr lvl="1"/>
            <a:r>
              <a:rPr lang="en-US" sz="3200" dirty="0"/>
              <a:t>Aim #3, Extension of recessive models---</a:t>
            </a:r>
          </a:p>
          <a:p>
            <a:r>
              <a:rPr lang="en-US" sz="3200" dirty="0"/>
              <a:t>Future Work</a:t>
            </a:r>
          </a:p>
        </p:txBody>
      </p:sp>
    </p:spTree>
    <p:extLst>
      <p:ext uri="{BB962C8B-B14F-4D97-AF65-F5344CB8AC3E}">
        <p14:creationId xmlns:p14="http://schemas.microsoft.com/office/powerpoint/2010/main" val="1097202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Null Hypothesis: </a:t>
            </a:r>
          </a:p>
        </p:txBody>
      </p:sp>
      <p:sp>
        <p:nvSpPr>
          <p:cNvPr id="3" name="Content Placeholder 2"/>
          <p:cNvSpPr>
            <a:spLocks noGrp="1"/>
          </p:cNvSpPr>
          <p:nvPr>
            <p:ph idx="1"/>
          </p:nvPr>
        </p:nvSpPr>
        <p:spPr/>
        <p:txBody>
          <a:bodyPr>
            <a:normAutofit/>
          </a:bodyPr>
          <a:lstStyle/>
          <a:p>
            <a:r>
              <a:rPr lang="en-US" sz="3200" dirty="0"/>
              <a:t>We will test H0 : </a:t>
            </a:r>
            <a:r>
              <a:rPr lang="el-GR" sz="3200" dirty="0"/>
              <a:t>β</a:t>
            </a:r>
            <a:r>
              <a:rPr lang="en-US" sz="3200" dirty="0"/>
              <a:t> = 1 using a score test.</a:t>
            </a:r>
            <a:br>
              <a:rPr lang="en-US" sz="3200" dirty="0"/>
            </a:br>
            <a:endParaRPr lang="en-US" sz="3200" dirty="0"/>
          </a:p>
          <a:p>
            <a:r>
              <a:rPr lang="en-US" sz="3200" dirty="0"/>
              <a:t>The alternative of interest is a decrease in homozygosity</a:t>
            </a:r>
          </a:p>
          <a:p>
            <a:endParaRPr lang="en-US" sz="3200" dirty="0"/>
          </a:p>
          <a:p>
            <a:r>
              <a:rPr lang="en-US" sz="3200" dirty="0"/>
              <a:t>so that H</a:t>
            </a:r>
            <a:r>
              <a:rPr lang="en-US" sz="3200" baseline="-25000" dirty="0"/>
              <a:t>A</a:t>
            </a:r>
            <a:r>
              <a:rPr lang="en-US" sz="3200" dirty="0"/>
              <a:t> : </a:t>
            </a:r>
            <a:r>
              <a:rPr lang="el-GR" sz="3200" dirty="0"/>
              <a:t>β</a:t>
            </a:r>
            <a:r>
              <a:rPr lang="en-US" sz="3200" dirty="0"/>
              <a:t> &lt; 0</a:t>
            </a:r>
            <a:endParaRPr lang="en-US" sz="3200" dirty="0"/>
          </a:p>
        </p:txBody>
      </p:sp>
    </p:spTree>
    <p:extLst>
      <p:ext uri="{BB962C8B-B14F-4D97-AF65-F5344CB8AC3E}">
        <p14:creationId xmlns:p14="http://schemas.microsoft.com/office/powerpoint/2010/main" val="159576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Score Test</a:t>
            </a:r>
          </a:p>
        </p:txBody>
      </p:sp>
      <p:sp>
        <p:nvSpPr>
          <p:cNvPr id="3" name="Content Placeholder 2"/>
          <p:cNvSpPr>
            <a:spLocks noGrp="1"/>
          </p:cNvSpPr>
          <p:nvPr>
            <p:ph idx="1"/>
          </p:nvPr>
        </p:nvSpPr>
        <p:spPr/>
        <p:txBody>
          <a:bodyPr>
            <a:normAutofit/>
          </a:bodyPr>
          <a:lstStyle/>
          <a:p>
            <a:r>
              <a:rPr lang="en-US" dirty="0"/>
              <a:t>From the score:</a:t>
            </a:r>
          </a:p>
          <a:p>
            <a:endParaRPr lang="en-US" dirty="0"/>
          </a:p>
          <a:p>
            <a:endParaRPr lang="en-US" dirty="0"/>
          </a:p>
          <a:p>
            <a:endParaRPr lang="en-US" dirty="0"/>
          </a:p>
          <a:p>
            <a:endParaRPr lang="en-US" dirty="0"/>
          </a:p>
          <a:p>
            <a:endParaRPr lang="en-US" dirty="0"/>
          </a:p>
          <a:p>
            <a:endParaRPr lang="en-US" dirty="0"/>
          </a:p>
        </p:txBody>
      </p:sp>
      <p:pic>
        <p:nvPicPr>
          <p:cNvPr id="4" name="Content Placeholder 3"/>
          <p:cNvPicPr>
            <a:picLocks noChangeAspect="1"/>
          </p:cNvPicPr>
          <p:nvPr/>
        </p:nvPicPr>
        <p:blipFill>
          <a:blip r:embed="rId3"/>
          <a:stretch>
            <a:fillRect/>
          </a:stretch>
        </p:blipFill>
        <p:spPr>
          <a:xfrm>
            <a:off x="4060502" y="2011680"/>
            <a:ext cx="4362735" cy="1262822"/>
          </a:xfrm>
          <a:prstGeom prst="rect">
            <a:avLst/>
          </a:prstGeom>
        </p:spPr>
      </p:pic>
    </p:spTree>
    <p:extLst>
      <p:ext uri="{BB962C8B-B14F-4D97-AF65-F5344CB8AC3E}">
        <p14:creationId xmlns:p14="http://schemas.microsoft.com/office/powerpoint/2010/main" val="223445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303226"/>
            <a:ext cx="9784080" cy="1508760"/>
          </a:xfrm>
        </p:spPr>
        <p:txBody>
          <a:bodyPr/>
          <a:lstStyle/>
          <a:p>
            <a:r>
              <a:rPr lang="en-US" cap="none" dirty="0">
                <a:solidFill>
                  <a:srgbClr val="0000CC"/>
                </a:solidFill>
              </a:rPr>
              <a:t>Score Test</a:t>
            </a:r>
          </a:p>
        </p:txBody>
      </p:sp>
      <p:sp>
        <p:nvSpPr>
          <p:cNvPr id="3" name="Content Placeholder 2"/>
          <p:cNvSpPr>
            <a:spLocks noGrp="1"/>
          </p:cNvSpPr>
          <p:nvPr>
            <p:ph idx="1"/>
          </p:nvPr>
        </p:nvSpPr>
        <p:spPr/>
        <p:txBody>
          <a:bodyPr>
            <a:normAutofit lnSpcReduction="10000"/>
          </a:bodyPr>
          <a:lstStyle/>
          <a:p>
            <a:r>
              <a:rPr lang="en-US" dirty="0"/>
              <a:t>From the score:</a:t>
            </a:r>
          </a:p>
          <a:p>
            <a:endParaRPr lang="en-US" dirty="0"/>
          </a:p>
          <a:p>
            <a:endParaRPr lang="en-US" dirty="0"/>
          </a:p>
          <a:p>
            <a:endParaRPr lang="en-US" dirty="0"/>
          </a:p>
          <a:p>
            <a:r>
              <a:rPr lang="en-US" dirty="0"/>
              <a:t>Apply Test:  </a:t>
            </a:r>
          </a:p>
          <a:p>
            <a:endParaRPr lang="en-US" dirty="0"/>
          </a:p>
          <a:p>
            <a:endParaRPr lang="en-US" dirty="0"/>
          </a:p>
          <a:p>
            <a:endParaRPr lang="en-US" dirty="0"/>
          </a:p>
          <a:p>
            <a:r>
              <a:rPr lang="en-US" dirty="0"/>
              <a:t>Challenge:  Some genes do not have sufficient mutations. </a:t>
            </a:r>
            <a:r>
              <a:rPr lang="en-US" dirty="0" err="1"/>
              <a:t>Var</a:t>
            </a:r>
            <a:r>
              <a:rPr lang="en-US" dirty="0"/>
              <a:t>(Si) = 0; </a:t>
            </a:r>
          </a:p>
        </p:txBody>
      </p:sp>
      <p:pic>
        <p:nvPicPr>
          <p:cNvPr id="4" name="Content Placeholder 3"/>
          <p:cNvPicPr>
            <a:picLocks noChangeAspect="1"/>
          </p:cNvPicPr>
          <p:nvPr/>
        </p:nvPicPr>
        <p:blipFill>
          <a:blip r:embed="rId3"/>
          <a:stretch>
            <a:fillRect/>
          </a:stretch>
        </p:blipFill>
        <p:spPr>
          <a:xfrm>
            <a:off x="4060502" y="2011680"/>
            <a:ext cx="4362735" cy="1262822"/>
          </a:xfrm>
          <a:prstGeom prst="rect">
            <a:avLst/>
          </a:prstGeom>
        </p:spPr>
      </p:pic>
      <p:pic>
        <p:nvPicPr>
          <p:cNvPr id="5" name="Picture 4"/>
          <p:cNvPicPr>
            <a:picLocks noChangeAspect="1"/>
          </p:cNvPicPr>
          <p:nvPr/>
        </p:nvPicPr>
        <p:blipFill rotWithShape="1">
          <a:blip r:embed="rId4"/>
          <a:srcRect t="4050"/>
          <a:stretch/>
        </p:blipFill>
        <p:spPr>
          <a:xfrm>
            <a:off x="4105965" y="3894268"/>
            <a:ext cx="4317271" cy="1436777"/>
          </a:xfrm>
          <a:prstGeom prst="rect">
            <a:avLst/>
          </a:prstGeom>
        </p:spPr>
      </p:pic>
    </p:spTree>
    <p:extLst>
      <p:ext uri="{BB962C8B-B14F-4D97-AF65-F5344CB8AC3E}">
        <p14:creationId xmlns:p14="http://schemas.microsoft.com/office/powerpoint/2010/main" val="1784738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Titin (TTN) Gene</a:t>
            </a:r>
          </a:p>
        </p:txBody>
      </p:sp>
      <p:sp>
        <p:nvSpPr>
          <p:cNvPr id="3" name="Content Placeholder 2"/>
          <p:cNvSpPr>
            <a:spLocks noGrp="1"/>
          </p:cNvSpPr>
          <p:nvPr>
            <p:ph idx="1"/>
          </p:nvPr>
        </p:nvSpPr>
        <p:spPr/>
        <p:txBody>
          <a:bodyPr>
            <a:normAutofit/>
          </a:bodyPr>
          <a:lstStyle/>
          <a:p>
            <a:r>
              <a:rPr lang="en-US" sz="2400" dirty="0" err="1"/>
              <a:t>GeneCard</a:t>
            </a:r>
            <a:r>
              <a:rPr lang="en-US" sz="2400" dirty="0"/>
              <a:t> Summary</a:t>
            </a:r>
          </a:p>
          <a:p>
            <a:pPr lvl="1"/>
            <a:r>
              <a:rPr lang="en-US" sz="2400" dirty="0"/>
              <a:t>A Protein Coding gene </a:t>
            </a:r>
          </a:p>
          <a:p>
            <a:pPr lvl="1"/>
            <a:r>
              <a:rPr lang="en-US" sz="2400" dirty="0"/>
              <a:t>associated diseases: cardiomyopathy, dilated, cardiomyopathy</a:t>
            </a:r>
          </a:p>
          <a:p>
            <a:r>
              <a:rPr lang="en-US" sz="2400" dirty="0"/>
              <a:t>Aliases</a:t>
            </a:r>
          </a:p>
          <a:p>
            <a:pPr lvl="1"/>
            <a:r>
              <a:rPr lang="en-US" sz="2400" dirty="0"/>
              <a:t>Titin, EOMFC, HMERF, MYLK5, CMD1G, CMH9, TMD</a:t>
            </a:r>
          </a:p>
          <a:p>
            <a:r>
              <a:rPr lang="en-US" sz="2400" dirty="0"/>
              <a:t>Genomic Location</a:t>
            </a:r>
          </a:p>
          <a:p>
            <a:pPr lvl="1"/>
            <a:r>
              <a:rPr lang="en-US" sz="2400" dirty="0"/>
              <a:t>Chromosome: 2.  	Start:178,525,989 End:178,830,802</a:t>
            </a:r>
          </a:p>
          <a:p>
            <a:pPr lvl="1"/>
            <a:r>
              <a:rPr lang="en-US" sz="2400" dirty="0"/>
              <a:t>Size:304,814 bases 	Orientation: Minus strand</a:t>
            </a:r>
          </a:p>
        </p:txBody>
      </p:sp>
    </p:spTree>
    <p:extLst>
      <p:ext uri="{BB962C8B-B14F-4D97-AF65-F5344CB8AC3E}">
        <p14:creationId xmlns:p14="http://schemas.microsoft.com/office/powerpoint/2010/main" val="279425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a:solidFill>
                  <a:srgbClr val="0000CC"/>
                </a:solidFill>
              </a:rPr>
              <a:t>Deficit of Homozygous for TTN</a:t>
            </a:r>
          </a:p>
        </p:txBody>
      </p:sp>
      <p:sp>
        <p:nvSpPr>
          <p:cNvPr id="3" name="Content Placeholder 2"/>
          <p:cNvSpPr>
            <a:spLocks noGrp="1"/>
          </p:cNvSpPr>
          <p:nvPr>
            <p:ph idx="1"/>
          </p:nvPr>
        </p:nvSpPr>
        <p:spPr>
          <a:xfrm>
            <a:off x="1676256" y="2011680"/>
            <a:ext cx="8306841" cy="4206240"/>
          </a:xfrm>
        </p:spPr>
        <p:txBody>
          <a:bodyPr>
            <a:normAutofit/>
          </a:bodyPr>
          <a:lstStyle/>
          <a:p>
            <a:pPr marL="514350" indent="-514350">
              <a:buFont typeface="+mj-lt"/>
              <a:buAutoNum type="romanUcPeriod"/>
            </a:pPr>
            <a:r>
              <a:rPr lang="en-US" sz="3200" dirty="0"/>
              <a:t>No homozygotes among 58 </a:t>
            </a:r>
            <a:r>
              <a:rPr lang="en-US" sz="3200" dirty="0" err="1"/>
              <a:t>LoF</a:t>
            </a:r>
            <a:r>
              <a:rPr lang="en-US" sz="3200" dirty="0"/>
              <a:t> in Exome Variant Server (EVS)</a:t>
            </a:r>
          </a:p>
          <a:p>
            <a:pPr marL="514350" indent="-514350">
              <a:buFont typeface="+mj-lt"/>
              <a:buAutoNum type="romanUcPeriod"/>
            </a:pPr>
            <a:r>
              <a:rPr lang="en-US" sz="3200" dirty="0"/>
              <a:t>No homozygotes among the 24 </a:t>
            </a:r>
            <a:r>
              <a:rPr lang="en-US" sz="3200" dirty="0" err="1"/>
              <a:t>LoF</a:t>
            </a:r>
            <a:r>
              <a:rPr lang="en-US" sz="3200" dirty="0"/>
              <a:t> in 4365 Center for Human Genome Variant (CHGV) controls</a:t>
            </a:r>
          </a:p>
          <a:p>
            <a:pPr marL="514350" indent="-514350">
              <a:buFont typeface="+mj-lt"/>
              <a:buAutoNum type="romanUcPeriod"/>
            </a:pPr>
            <a:r>
              <a:rPr lang="en-US" sz="3200" dirty="0"/>
              <a:t>No homozygotes among offspring in 415 infantile spasms and Lennox-</a:t>
            </a:r>
            <a:r>
              <a:rPr lang="en-US" sz="3200" dirty="0" err="1"/>
              <a:t>Gastaut</a:t>
            </a:r>
            <a:r>
              <a:rPr lang="en-US" sz="3200" dirty="0"/>
              <a:t> Syndrome (IS/LGS) trios.</a:t>
            </a:r>
          </a:p>
        </p:txBody>
      </p:sp>
    </p:spTree>
    <p:extLst>
      <p:ext uri="{BB962C8B-B14F-4D97-AF65-F5344CB8AC3E}">
        <p14:creationId xmlns:p14="http://schemas.microsoft.com/office/powerpoint/2010/main" val="221918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Variants on TTN Gene</a:t>
            </a:r>
          </a:p>
        </p:txBody>
      </p:sp>
      <p:pic>
        <p:nvPicPr>
          <p:cNvPr id="4" name="Content Placeholder 3"/>
          <p:cNvPicPr>
            <a:picLocks noGrp="1" noChangeAspect="1"/>
          </p:cNvPicPr>
          <p:nvPr>
            <p:ph idx="1"/>
          </p:nvPr>
        </p:nvPicPr>
        <p:blipFill rotWithShape="1">
          <a:blip r:embed="rId3"/>
          <a:srcRect l="12944" t="38365" r="26453" b="29159"/>
          <a:stretch/>
        </p:blipFill>
        <p:spPr>
          <a:xfrm>
            <a:off x="682210" y="2446783"/>
            <a:ext cx="10562486" cy="3076687"/>
          </a:xfrm>
          <a:prstGeom prst="rect">
            <a:avLst/>
          </a:prstGeom>
        </p:spPr>
      </p:pic>
    </p:spTree>
    <p:extLst>
      <p:ext uri="{BB962C8B-B14F-4D97-AF65-F5344CB8AC3E}">
        <p14:creationId xmlns:p14="http://schemas.microsoft.com/office/powerpoint/2010/main" val="3041142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Calculating Observed and Expected </a:t>
            </a:r>
            <a:r>
              <a:rPr lang="en-US" cap="none" dirty="0" err="1">
                <a:solidFill>
                  <a:srgbClr val="0000CC"/>
                </a:solidFill>
              </a:rPr>
              <a:t>Homozygosities</a:t>
            </a:r>
            <a:r>
              <a:rPr lang="en-US" cap="none" dirty="0">
                <a:solidFill>
                  <a:srgbClr val="0000CC"/>
                </a:solidFill>
              </a:rPr>
              <a:t> for TTN</a:t>
            </a:r>
          </a:p>
        </p:txBody>
      </p:sp>
      <p:sp>
        <p:nvSpPr>
          <p:cNvPr id="3" name="Content Placeholder 2"/>
          <p:cNvSpPr>
            <a:spLocks noGrp="1"/>
          </p:cNvSpPr>
          <p:nvPr>
            <p:ph idx="1"/>
          </p:nvPr>
        </p:nvSpPr>
        <p:spPr/>
        <p:txBody>
          <a:bodyPr>
            <a:normAutofit/>
          </a:bodyPr>
          <a:lstStyle/>
          <a:p>
            <a:r>
              <a:rPr lang="en-US" sz="3600" dirty="0"/>
              <a:t>Expected: based on data pulled from </a:t>
            </a:r>
            <a:r>
              <a:rPr lang="en-US" sz="3600" dirty="0" err="1"/>
              <a:t>ExAC</a:t>
            </a:r>
            <a:r>
              <a:rPr lang="en-US" sz="3600" dirty="0"/>
              <a:t>.</a:t>
            </a:r>
          </a:p>
          <a:p>
            <a:endParaRPr lang="en-US" sz="800" dirty="0"/>
          </a:p>
          <a:p>
            <a:r>
              <a:rPr lang="en-US" sz="3600" dirty="0"/>
              <a:t>Observed: based on identified Het/</a:t>
            </a:r>
            <a:r>
              <a:rPr lang="en-US" sz="3600" dirty="0" err="1"/>
              <a:t>Hom</a:t>
            </a:r>
            <a:r>
              <a:rPr lang="en-US" sz="3600" dirty="0"/>
              <a:t> counts from ALS dataset</a:t>
            </a:r>
          </a:p>
          <a:p>
            <a:endParaRPr lang="en-US" sz="800" dirty="0"/>
          </a:p>
          <a:p>
            <a:r>
              <a:rPr lang="en-US" sz="3600" dirty="0"/>
              <a:t>Apply Score Test on TTN gene. </a:t>
            </a:r>
          </a:p>
        </p:txBody>
      </p:sp>
    </p:spTree>
    <p:extLst>
      <p:ext uri="{BB962C8B-B14F-4D97-AF65-F5344CB8AC3E}">
        <p14:creationId xmlns:p14="http://schemas.microsoft.com/office/powerpoint/2010/main" val="198617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Test Loss of Homozygosity on TTN</a:t>
            </a:r>
          </a:p>
        </p:txBody>
      </p:sp>
      <p:sp>
        <p:nvSpPr>
          <p:cNvPr id="3" name="Content Placeholder 2"/>
          <p:cNvSpPr>
            <a:spLocks noGrp="1"/>
          </p:cNvSpPr>
          <p:nvPr>
            <p:ph idx="1"/>
          </p:nvPr>
        </p:nvSpPr>
        <p:spPr>
          <a:xfrm>
            <a:off x="1202919" y="2216080"/>
            <a:ext cx="9784080" cy="4206240"/>
          </a:xfrm>
        </p:spPr>
        <p:txBody>
          <a:bodyPr>
            <a:normAutofit/>
          </a:bodyPr>
          <a:lstStyle/>
          <a:p>
            <a:r>
              <a:rPr lang="en-US" sz="2800" dirty="0"/>
              <a:t>The expected homozygosity is 1.97E-4.</a:t>
            </a:r>
          </a:p>
          <a:p>
            <a:r>
              <a:rPr lang="en-US" sz="2800" dirty="0"/>
              <a:t>From the ALS data, extract the observed homozygosity vector.</a:t>
            </a:r>
          </a:p>
          <a:p>
            <a:r>
              <a:rPr lang="en-US" sz="2800" dirty="0"/>
              <a:t>Apply Score Test: P-value = 7.07E-08</a:t>
            </a:r>
          </a:p>
          <a:p>
            <a:r>
              <a:rPr lang="en-US" sz="2800" dirty="0"/>
              <a:t>Reject the Null hypothesis for TTN gene at this point.</a:t>
            </a:r>
          </a:p>
        </p:txBody>
      </p:sp>
      <p:sp>
        <p:nvSpPr>
          <p:cNvPr id="6" name="Rectangle 5"/>
          <p:cNvSpPr/>
          <p:nvPr/>
        </p:nvSpPr>
        <p:spPr>
          <a:xfrm>
            <a:off x="6096000" y="6199133"/>
            <a:ext cx="6096000" cy="646331"/>
          </a:xfrm>
          <a:prstGeom prst="rect">
            <a:avLst/>
          </a:prstGeom>
        </p:spPr>
        <p:txBody>
          <a:bodyPr>
            <a:spAutoFit/>
          </a:bodyPr>
          <a:lstStyle/>
          <a:p>
            <a:r>
              <a:rPr lang="en-US" dirty="0"/>
              <a:t>https://github.com/breezedu/LossHomozygosity/blob/master/RSimulation/chi_test_of_TTN_gene.R</a:t>
            </a:r>
          </a:p>
        </p:txBody>
      </p:sp>
    </p:spTree>
    <p:extLst>
      <p:ext uri="{BB962C8B-B14F-4D97-AF65-F5344CB8AC3E}">
        <p14:creationId xmlns:p14="http://schemas.microsoft.com/office/powerpoint/2010/main" val="3866652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Fisher Information</a:t>
            </a:r>
          </a:p>
        </p:txBody>
      </p:sp>
      <p:sp>
        <p:nvSpPr>
          <p:cNvPr id="3" name="Content Placeholder 2"/>
          <p:cNvSpPr>
            <a:spLocks noGrp="1"/>
          </p:cNvSpPr>
          <p:nvPr>
            <p:ph idx="1"/>
          </p:nvPr>
        </p:nvSpPr>
        <p:spPr/>
        <p:txBody>
          <a:bodyPr/>
          <a:lstStyle/>
          <a:p>
            <a:r>
              <a:rPr lang="en-US" dirty="0"/>
              <a:t>From the likelihood function:</a:t>
            </a:r>
          </a:p>
          <a:p>
            <a:endParaRPr lang="en-US" dirty="0"/>
          </a:p>
          <a:p>
            <a:endParaRPr lang="en-US" dirty="0"/>
          </a:p>
          <a:p>
            <a:endParaRPr lang="en-US" dirty="0"/>
          </a:p>
          <a:p>
            <a:r>
              <a:rPr lang="en-US" dirty="0"/>
              <a:t>Take derivative of the log-likelihood for twice</a:t>
            </a:r>
          </a:p>
          <a:p>
            <a:endParaRPr lang="en-US" dirty="0"/>
          </a:p>
          <a:p>
            <a:endParaRPr lang="en-US" dirty="0"/>
          </a:p>
        </p:txBody>
      </p:sp>
      <p:pic>
        <p:nvPicPr>
          <p:cNvPr id="4" name="Picture 3"/>
          <p:cNvPicPr>
            <a:picLocks noChangeAspect="1"/>
          </p:cNvPicPr>
          <p:nvPr/>
        </p:nvPicPr>
        <p:blipFill>
          <a:blip r:embed="rId3"/>
          <a:stretch>
            <a:fillRect/>
          </a:stretch>
        </p:blipFill>
        <p:spPr>
          <a:xfrm>
            <a:off x="1955769" y="2542579"/>
            <a:ext cx="7635001" cy="1105867"/>
          </a:xfrm>
          <a:prstGeom prst="rect">
            <a:avLst/>
          </a:prstGeom>
        </p:spPr>
      </p:pic>
      <p:pic>
        <p:nvPicPr>
          <p:cNvPr id="5" name="Picture 4"/>
          <p:cNvPicPr>
            <a:picLocks noChangeAspect="1"/>
          </p:cNvPicPr>
          <p:nvPr/>
        </p:nvPicPr>
        <p:blipFill rotWithShape="1">
          <a:blip r:embed="rId4"/>
          <a:srcRect t="7645"/>
          <a:stretch/>
        </p:blipFill>
        <p:spPr>
          <a:xfrm>
            <a:off x="2866110" y="4733365"/>
            <a:ext cx="5791815" cy="1140309"/>
          </a:xfrm>
          <a:prstGeom prst="rect">
            <a:avLst/>
          </a:prstGeom>
        </p:spPr>
      </p:pic>
    </p:spTree>
    <p:extLst>
      <p:ext uri="{BB962C8B-B14F-4D97-AF65-F5344CB8AC3E}">
        <p14:creationId xmlns:p14="http://schemas.microsoft.com/office/powerpoint/2010/main" val="2769307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Monte Carlo Simulation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t>In the update Score Test: </a:t>
                </a:r>
              </a:p>
              <a:p>
                <a:endParaRPr lang="en-US" sz="2800" dirty="0"/>
              </a:p>
              <a:p>
                <a:endParaRPr lang="en-US" sz="2800" dirty="0"/>
              </a:p>
              <a:p>
                <a:endParaRPr lang="en-US" sz="2800" dirty="0"/>
              </a:p>
              <a:p>
                <a:r>
                  <a:rPr lang="en-US" sz="2800" dirty="0"/>
                  <a:t>Extremely computationally intensive to calculate the </a:t>
                </a:r>
                <a:r>
                  <a:rPr lang="el-GR" sz="2800" dirty="0"/>
                  <a:t>ρ</a:t>
                </a:r>
                <a:r>
                  <a:rPr lang="en-US" sz="2800" baseline="-25000" dirty="0" err="1"/>
                  <a:t>gi</a:t>
                </a:r>
                <a:r>
                  <a:rPr lang="en-US" sz="2800" dirty="0"/>
                  <a:t>*(</a:t>
                </a:r>
                <a:r>
                  <a:rPr lang="el-GR" sz="2800" dirty="0"/>
                  <a:t>π</a:t>
                </a:r>
                <a:r>
                  <a:rPr lang="en-US" sz="2800" baseline="-25000" dirty="0"/>
                  <a:t>2|gi</a:t>
                </a:r>
                <a:r>
                  <a:rPr lang="en-US" sz="2800" dirty="0"/>
                  <a:t>)</a:t>
                </a:r>
                <a:r>
                  <a:rPr lang="en-US" sz="2800" baseline="30000" dirty="0"/>
                  <a:t>2 </a:t>
                </a:r>
              </a:p>
              <a:p>
                <a:r>
                  <a:rPr lang="en-US" sz="2800" dirty="0"/>
                  <a:t>We have to use MC to simulate the </a:t>
                </a:r>
                <a14:m>
                  <m:oMath xmlns:m="http://schemas.openxmlformats.org/officeDocument/2006/math">
                    <m:r>
                      <m:rPr>
                        <m:sty m:val="p"/>
                      </m:rPr>
                      <a:rPr lang="el-GR" sz="2800" i="1" smtClean="0">
                        <a:latin typeface="Cambria Math" panose="02040503050406030204" pitchFamily="18" charset="0"/>
                      </a:rPr>
                      <m:t>π</m:t>
                    </m:r>
                  </m:oMath>
                </a14:m>
                <a:r>
                  <a:rPr lang="en-US" sz="2800" dirty="0"/>
                  <a:t> based on the distribution of alleles along a gene.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59" t="-231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745015" y="2536849"/>
            <a:ext cx="8131276" cy="1267933"/>
          </a:xfrm>
          <a:prstGeom prst="rect">
            <a:avLst/>
          </a:prstGeom>
        </p:spPr>
      </p:pic>
    </p:spTree>
    <p:extLst>
      <p:ext uri="{BB962C8B-B14F-4D97-AF65-F5344CB8AC3E}">
        <p14:creationId xmlns:p14="http://schemas.microsoft.com/office/powerpoint/2010/main" val="91110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Aim #1</a:t>
            </a:r>
          </a:p>
        </p:txBody>
      </p:sp>
      <p:sp>
        <p:nvSpPr>
          <p:cNvPr id="3" name="Content Placeholder 2"/>
          <p:cNvSpPr>
            <a:spLocks noGrp="1"/>
          </p:cNvSpPr>
          <p:nvPr>
            <p:ph idx="1"/>
          </p:nvPr>
        </p:nvSpPr>
        <p:spPr/>
        <p:txBody>
          <a:bodyPr/>
          <a:lstStyle/>
          <a:p>
            <a:r>
              <a:rPr lang="en-US" sz="4800" dirty="0"/>
              <a:t>Testing for Loss of Homozygosity Compound Heterozygosity</a:t>
            </a:r>
          </a:p>
          <a:p>
            <a:endParaRPr lang="en-US" dirty="0"/>
          </a:p>
        </p:txBody>
      </p:sp>
    </p:spTree>
    <p:extLst>
      <p:ext uri="{BB962C8B-B14F-4D97-AF65-F5344CB8AC3E}">
        <p14:creationId xmlns:p14="http://schemas.microsoft.com/office/powerpoint/2010/main" val="2057190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Aim #2</a:t>
            </a:r>
          </a:p>
        </p:txBody>
      </p:sp>
      <p:sp>
        <p:nvSpPr>
          <p:cNvPr id="3" name="Content Placeholder 2"/>
          <p:cNvSpPr>
            <a:spLocks noGrp="1"/>
          </p:cNvSpPr>
          <p:nvPr>
            <p:ph idx="1"/>
          </p:nvPr>
        </p:nvSpPr>
        <p:spPr>
          <a:xfrm>
            <a:off x="933451" y="2335530"/>
            <a:ext cx="10458450" cy="3569970"/>
          </a:xfrm>
        </p:spPr>
        <p:txBody>
          <a:bodyPr/>
          <a:lstStyle/>
          <a:p>
            <a:r>
              <a:rPr lang="en-US" sz="4800" dirty="0" err="1"/>
              <a:t>Admixtrure</a:t>
            </a:r>
            <a:r>
              <a:rPr lang="en-US" sz="4800" dirty="0"/>
              <a:t> Mapping SNP Population Data to Evaluate Genetic Susceptibility to</a:t>
            </a:r>
            <a:r>
              <a:rPr lang="en-US" sz="4800" b="1" i="1" dirty="0"/>
              <a:t> Staphylococcus</a:t>
            </a:r>
            <a:r>
              <a:rPr lang="en-US" sz="4800" b="1" dirty="0"/>
              <a:t>. </a:t>
            </a:r>
            <a:r>
              <a:rPr lang="en-US" sz="4800" b="1" dirty="0" err="1"/>
              <a:t>aures</a:t>
            </a:r>
            <a:endParaRPr lang="en-US" sz="4800" b="1" dirty="0"/>
          </a:p>
          <a:p>
            <a:endParaRPr lang="en-US" dirty="0"/>
          </a:p>
        </p:txBody>
      </p:sp>
    </p:spTree>
    <p:extLst>
      <p:ext uri="{BB962C8B-B14F-4D97-AF65-F5344CB8AC3E}">
        <p14:creationId xmlns:p14="http://schemas.microsoft.com/office/powerpoint/2010/main" val="850283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Background and Motivation	</a:t>
            </a:r>
          </a:p>
        </p:txBody>
      </p:sp>
      <p:sp>
        <p:nvSpPr>
          <p:cNvPr id="3" name="Content Placeholder 2"/>
          <p:cNvSpPr>
            <a:spLocks noGrp="1"/>
          </p:cNvSpPr>
          <p:nvPr>
            <p:ph idx="1"/>
          </p:nvPr>
        </p:nvSpPr>
        <p:spPr>
          <a:xfrm>
            <a:off x="1202918" y="1943100"/>
            <a:ext cx="10387719" cy="4572000"/>
          </a:xfrm>
        </p:spPr>
        <p:txBody>
          <a:bodyPr>
            <a:normAutofit lnSpcReduction="10000"/>
          </a:bodyPr>
          <a:lstStyle/>
          <a:p>
            <a:r>
              <a:rPr lang="en-US" sz="3200" b="1" i="1" dirty="0"/>
              <a:t>Staphylococcus aureus </a:t>
            </a:r>
            <a:r>
              <a:rPr lang="en-US" sz="3200" b="1" dirty="0"/>
              <a:t>infections</a:t>
            </a:r>
            <a:r>
              <a:rPr lang="en-US" sz="3200" dirty="0"/>
              <a:t>: </a:t>
            </a:r>
          </a:p>
          <a:p>
            <a:pPr marL="0" indent="0">
              <a:buNone/>
            </a:pPr>
            <a:r>
              <a:rPr lang="en-US" sz="2800" dirty="0"/>
              <a:t>	</a:t>
            </a:r>
            <a:r>
              <a:rPr lang="en-US" sz="2600" dirty="0"/>
              <a:t>A leading cause of disease in humans. </a:t>
            </a:r>
          </a:p>
          <a:p>
            <a:r>
              <a:rPr lang="en-US" sz="3200" b="1" dirty="0"/>
              <a:t>Genetic variations and susceptibility</a:t>
            </a:r>
            <a:r>
              <a:rPr lang="en-US" sz="3200" dirty="0"/>
              <a:t>: </a:t>
            </a:r>
          </a:p>
          <a:p>
            <a:pPr marL="0" indent="0">
              <a:buNone/>
            </a:pPr>
            <a:r>
              <a:rPr lang="en-US" sz="2800" dirty="0"/>
              <a:t>	</a:t>
            </a:r>
            <a:r>
              <a:rPr lang="en-US" sz="2600" dirty="0"/>
              <a:t>African-American &gt; European-descended populations</a:t>
            </a:r>
          </a:p>
          <a:p>
            <a:r>
              <a:rPr lang="en-US" sz="2800" b="1" dirty="0"/>
              <a:t>GWAS</a:t>
            </a:r>
            <a:r>
              <a:rPr lang="en-US" sz="2800" dirty="0"/>
              <a:t>: </a:t>
            </a:r>
          </a:p>
          <a:p>
            <a:pPr marL="0" indent="0">
              <a:buNone/>
            </a:pPr>
            <a:r>
              <a:rPr lang="en-US" sz="2800" dirty="0"/>
              <a:t>	</a:t>
            </a:r>
            <a:r>
              <a:rPr lang="en-US" sz="2600" dirty="0"/>
              <a:t>Genetic heterogeneity and structure of African-American</a:t>
            </a:r>
          </a:p>
          <a:p>
            <a:r>
              <a:rPr lang="en-US" sz="3200" b="1" dirty="0"/>
              <a:t>Admixture Mapping</a:t>
            </a:r>
            <a:r>
              <a:rPr lang="en-US" sz="3200" dirty="0"/>
              <a:t>: </a:t>
            </a:r>
          </a:p>
          <a:p>
            <a:pPr marL="0" indent="0">
              <a:buNone/>
            </a:pPr>
            <a:r>
              <a:rPr lang="en-US" sz="2800" dirty="0"/>
              <a:t>	</a:t>
            </a:r>
            <a:r>
              <a:rPr lang="en-US" sz="2400" dirty="0"/>
              <a:t>Evaluate role of African-American genetics in </a:t>
            </a:r>
            <a:r>
              <a:rPr lang="en-US" sz="2400" i="1" dirty="0" err="1"/>
              <a:t>S.aureus</a:t>
            </a:r>
            <a:r>
              <a:rPr lang="en-US" dirty="0"/>
              <a:t>.</a:t>
            </a:r>
          </a:p>
        </p:txBody>
      </p:sp>
    </p:spTree>
    <p:extLst>
      <p:ext uri="{BB962C8B-B14F-4D97-AF65-F5344CB8AC3E}">
        <p14:creationId xmlns:p14="http://schemas.microsoft.com/office/powerpoint/2010/main" val="527030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Differential Admixture on Chromosome #6</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384" y="2011363"/>
            <a:ext cx="6387644" cy="4206875"/>
          </a:xfrm>
        </p:spPr>
      </p:pic>
    </p:spTree>
    <p:extLst>
      <p:ext uri="{BB962C8B-B14F-4D97-AF65-F5344CB8AC3E}">
        <p14:creationId xmlns:p14="http://schemas.microsoft.com/office/powerpoint/2010/main" val="4131770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Methods</a:t>
            </a:r>
            <a:r>
              <a:rPr lang="en-US" dirty="0"/>
              <a:t>	</a:t>
            </a:r>
          </a:p>
        </p:txBody>
      </p:sp>
      <p:sp>
        <p:nvSpPr>
          <p:cNvPr id="3" name="Content Placeholder 2"/>
          <p:cNvSpPr>
            <a:spLocks noGrp="1"/>
          </p:cNvSpPr>
          <p:nvPr>
            <p:ph idx="1"/>
          </p:nvPr>
        </p:nvSpPr>
        <p:spPr>
          <a:xfrm>
            <a:off x="1202919" y="2011680"/>
            <a:ext cx="9102907" cy="4206240"/>
          </a:xfrm>
        </p:spPr>
        <p:txBody>
          <a:bodyPr>
            <a:normAutofit fontScale="92500" lnSpcReduction="20000"/>
          </a:bodyPr>
          <a:lstStyle/>
          <a:p>
            <a:r>
              <a:rPr lang="en-US" sz="3200" dirty="0"/>
              <a:t>Case-Control design </a:t>
            </a:r>
          </a:p>
          <a:p>
            <a:pPr marL="0" indent="0">
              <a:buNone/>
            </a:pPr>
            <a:r>
              <a:rPr lang="en-US" sz="3200" dirty="0"/>
              <a:t>	</a:t>
            </a:r>
            <a:r>
              <a:rPr lang="en-US" sz="2600" dirty="0"/>
              <a:t>565 adults: 390 cases, 175 controls</a:t>
            </a:r>
          </a:p>
          <a:p>
            <a:r>
              <a:rPr lang="en-US" sz="3200" dirty="0" err="1"/>
              <a:t>MixScore</a:t>
            </a:r>
            <a:r>
              <a:rPr lang="en-US" sz="3200" dirty="0"/>
              <a:t> software</a:t>
            </a:r>
          </a:p>
          <a:p>
            <a:pPr marL="0" indent="0">
              <a:buNone/>
            </a:pPr>
            <a:r>
              <a:rPr lang="en-US" sz="2800" dirty="0"/>
              <a:t>	To evaluate association statistics on the admixed data</a:t>
            </a:r>
          </a:p>
          <a:p>
            <a:r>
              <a:rPr lang="en-US" sz="3200" dirty="0"/>
              <a:t>Hypothesis</a:t>
            </a:r>
          </a:p>
          <a:p>
            <a:pPr marL="0" indent="0">
              <a:buNone/>
            </a:pPr>
            <a:r>
              <a:rPr lang="en-US" sz="3200" dirty="0"/>
              <a:t>	</a:t>
            </a:r>
            <a:r>
              <a:rPr lang="en-US" sz="2800" dirty="0"/>
              <a:t>The </a:t>
            </a:r>
            <a:r>
              <a:rPr lang="en-US" sz="2800" dirty="0" err="1"/>
              <a:t>MixScore</a:t>
            </a:r>
            <a:r>
              <a:rPr lang="en-US" sz="2800" dirty="0"/>
              <a:t> would follow normal distribution</a:t>
            </a:r>
          </a:p>
          <a:p>
            <a:r>
              <a:rPr lang="en-US" sz="3200" dirty="0"/>
              <a:t>Permutation shuffling</a:t>
            </a:r>
          </a:p>
          <a:p>
            <a:pPr marL="0" indent="0">
              <a:buNone/>
            </a:pPr>
            <a:r>
              <a:rPr lang="en-US" sz="3200" dirty="0"/>
              <a:t>	</a:t>
            </a:r>
            <a:r>
              <a:rPr lang="en-US" sz="2800" dirty="0"/>
              <a:t>Circled SNP-blocks data structure shuffling</a:t>
            </a:r>
          </a:p>
          <a:p>
            <a:pPr lvl="2"/>
            <a:endParaRPr lang="en-US" sz="2800" dirty="0"/>
          </a:p>
          <a:p>
            <a:endParaRPr lang="en-US" dirty="0"/>
          </a:p>
        </p:txBody>
      </p:sp>
      <p:sp>
        <p:nvSpPr>
          <p:cNvPr id="4" name="Rectangle 3"/>
          <p:cNvSpPr/>
          <p:nvPr/>
        </p:nvSpPr>
        <p:spPr>
          <a:xfrm>
            <a:off x="6094959" y="6436664"/>
            <a:ext cx="5921493" cy="369332"/>
          </a:xfrm>
          <a:prstGeom prst="rect">
            <a:avLst/>
          </a:prstGeom>
        </p:spPr>
        <p:txBody>
          <a:bodyPr wrap="none">
            <a:spAutoFit/>
          </a:bodyPr>
          <a:lstStyle/>
          <a:p>
            <a:r>
              <a:rPr lang="en-US" dirty="0" err="1"/>
              <a:t>PLoS</a:t>
            </a:r>
            <a:r>
              <a:rPr lang="en-US" dirty="0"/>
              <a:t> Genet 7(4): e1001371. doi:10.1371/journal.pgen.1001371</a:t>
            </a:r>
          </a:p>
        </p:txBody>
      </p:sp>
    </p:spTree>
    <p:extLst>
      <p:ext uri="{BB962C8B-B14F-4D97-AF65-F5344CB8AC3E}">
        <p14:creationId xmlns:p14="http://schemas.microsoft.com/office/powerpoint/2010/main" val="356687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solidFill>
                  <a:srgbClr val="0000CC"/>
                </a:solidFill>
              </a:rPr>
              <a:t>Protocol</a:t>
            </a:r>
            <a:endParaRPr lang="en-US" b="1" dirty="0">
              <a:solidFill>
                <a:srgbClr val="0000CC"/>
              </a:solidFill>
            </a:endParaRPr>
          </a:p>
        </p:txBody>
      </p:sp>
      <p:sp>
        <p:nvSpPr>
          <p:cNvPr id="3" name="Content Placeholder 2"/>
          <p:cNvSpPr>
            <a:spLocks noGrp="1"/>
          </p:cNvSpPr>
          <p:nvPr>
            <p:ph idx="1"/>
          </p:nvPr>
        </p:nvSpPr>
        <p:spPr/>
        <p:txBody>
          <a:bodyPr>
            <a:normAutofit/>
          </a:bodyPr>
          <a:lstStyle/>
          <a:p>
            <a:r>
              <a:rPr lang="en-US" sz="3600" dirty="0"/>
              <a:t>Build SNP-blocks  (00, 01, 11)</a:t>
            </a:r>
          </a:p>
          <a:p>
            <a:r>
              <a:rPr lang="en-US" sz="3600" dirty="0"/>
              <a:t>Shuffle, re-align</a:t>
            </a:r>
          </a:p>
          <a:p>
            <a:r>
              <a:rPr lang="en-US" sz="3600" dirty="0"/>
              <a:t>Call </a:t>
            </a:r>
            <a:r>
              <a:rPr lang="en-US" sz="3600" dirty="0" err="1"/>
              <a:t>MixScore</a:t>
            </a:r>
            <a:r>
              <a:rPr lang="en-US" sz="3600" dirty="0"/>
              <a:t> to perform ADM analysis</a:t>
            </a:r>
          </a:p>
          <a:p>
            <a:r>
              <a:rPr lang="en-US" sz="3600" dirty="0"/>
              <a:t>Merge outputs into one matrix</a:t>
            </a:r>
          </a:p>
          <a:p>
            <a:r>
              <a:rPr lang="en-US" sz="3600" dirty="0"/>
              <a:t>Extract </a:t>
            </a:r>
            <a:r>
              <a:rPr lang="en-US" sz="3600" dirty="0" err="1"/>
              <a:t>maxs</a:t>
            </a:r>
            <a:r>
              <a:rPr lang="en-US" sz="3600" dirty="0"/>
              <a:t> from each ADM result</a:t>
            </a:r>
          </a:p>
        </p:txBody>
      </p:sp>
    </p:spTree>
    <p:extLst>
      <p:ext uri="{BB962C8B-B14F-4D97-AF65-F5344CB8AC3E}">
        <p14:creationId xmlns:p14="http://schemas.microsoft.com/office/powerpoint/2010/main" val="3581817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Shuffle-align-</a:t>
            </a:r>
            <a:r>
              <a:rPr lang="en-US" cap="none" dirty="0" err="1">
                <a:solidFill>
                  <a:srgbClr val="0000CC"/>
                </a:solidFill>
              </a:rPr>
              <a:t>mixscore</a:t>
            </a:r>
            <a:endParaRPr lang="en-US" cap="none" dirty="0">
              <a:solidFill>
                <a:srgbClr val="0000CC"/>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296" y="1978317"/>
            <a:ext cx="6911801" cy="4552082"/>
          </a:xfrm>
          <a:prstGeom prst="rect">
            <a:avLst/>
          </a:prstGeom>
        </p:spPr>
      </p:pic>
    </p:spTree>
    <p:extLst>
      <p:ext uri="{BB962C8B-B14F-4D97-AF65-F5344CB8AC3E}">
        <p14:creationId xmlns:p14="http://schemas.microsoft.com/office/powerpoint/2010/main" val="1901700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solidFill>
                  <a:srgbClr val="0000CC"/>
                </a:solidFill>
              </a:rPr>
              <a:t>Circle Shuffle</a:t>
            </a:r>
          </a:p>
        </p:txBody>
      </p:sp>
      <p:pic>
        <p:nvPicPr>
          <p:cNvPr id="4" name="Content Placeholder 3"/>
          <p:cNvPicPr>
            <a:picLocks noGrp="1" noChangeAspect="1"/>
          </p:cNvPicPr>
          <p:nvPr>
            <p:ph idx="1"/>
          </p:nvPr>
        </p:nvPicPr>
        <p:blipFill>
          <a:blip r:embed="rId3"/>
          <a:stretch>
            <a:fillRect/>
          </a:stretch>
        </p:blipFill>
        <p:spPr>
          <a:xfrm>
            <a:off x="858673" y="1993149"/>
            <a:ext cx="5391519" cy="4309971"/>
          </a:xfrm>
          <a:prstGeom prst="rect">
            <a:avLst/>
          </a:prstGeom>
        </p:spPr>
      </p:pic>
      <p:pic>
        <p:nvPicPr>
          <p:cNvPr id="5" name="Picture 4"/>
          <p:cNvPicPr>
            <a:picLocks noChangeAspect="1"/>
          </p:cNvPicPr>
          <p:nvPr/>
        </p:nvPicPr>
        <p:blipFill>
          <a:blip r:embed="rId4"/>
          <a:stretch>
            <a:fillRect/>
          </a:stretch>
        </p:blipFill>
        <p:spPr>
          <a:xfrm>
            <a:off x="6637468" y="2005688"/>
            <a:ext cx="5359499" cy="4297432"/>
          </a:xfrm>
          <a:prstGeom prst="rect">
            <a:avLst/>
          </a:prstGeom>
        </p:spPr>
      </p:pic>
    </p:spTree>
    <p:extLst>
      <p:ext uri="{BB962C8B-B14F-4D97-AF65-F5344CB8AC3E}">
        <p14:creationId xmlns:p14="http://schemas.microsoft.com/office/powerpoint/2010/main" val="4060570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a:solidFill>
                  <a:srgbClr val="0000CC"/>
                </a:solidFill>
              </a:rPr>
              <a:t>Admixtrure</a:t>
            </a:r>
            <a:r>
              <a:rPr lang="en-US" b="1" cap="none" dirty="0">
                <a:solidFill>
                  <a:srgbClr val="0000CC"/>
                </a:solidFill>
              </a:rPr>
              <a:t> Mapping Genetic Data to Evaluate Susceptibility To </a:t>
            </a:r>
            <a:r>
              <a:rPr lang="en-US" b="1" i="1" cap="none" dirty="0">
                <a:solidFill>
                  <a:srgbClr val="0000CC"/>
                </a:solidFill>
              </a:rPr>
              <a:t>S. Auras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988" b="51186"/>
          <a:stretch/>
        </p:blipFill>
        <p:spPr>
          <a:xfrm>
            <a:off x="1343810" y="2026508"/>
            <a:ext cx="10166872" cy="4729294"/>
          </a:xfrm>
          <a:prstGeom prst="rect">
            <a:avLst/>
          </a:prstGeom>
        </p:spPr>
      </p:pic>
    </p:spTree>
    <p:extLst>
      <p:ext uri="{BB962C8B-B14F-4D97-AF65-F5344CB8AC3E}">
        <p14:creationId xmlns:p14="http://schemas.microsoft.com/office/powerpoint/2010/main" val="1150074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solidFill>
                  <a:srgbClr val="0000CC"/>
                </a:solidFill>
              </a:rPr>
              <a:t>Proportion of European Ancestry</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49242"/>
          <a:stretch/>
        </p:blipFill>
        <p:spPr>
          <a:xfrm>
            <a:off x="1202919" y="1968833"/>
            <a:ext cx="9195723" cy="4667586"/>
          </a:xfrm>
        </p:spPr>
      </p:pic>
    </p:spTree>
    <p:extLst>
      <p:ext uri="{BB962C8B-B14F-4D97-AF65-F5344CB8AC3E}">
        <p14:creationId xmlns:p14="http://schemas.microsoft.com/office/powerpoint/2010/main" val="3640507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Physical Position of 1</a:t>
            </a:r>
            <a:r>
              <a:rPr lang="en-US" cap="none" baseline="30000" dirty="0">
                <a:solidFill>
                  <a:srgbClr val="0000CC"/>
                </a:solidFill>
              </a:rPr>
              <a:t>st</a:t>
            </a:r>
            <a:r>
              <a:rPr lang="en-US" cap="none" dirty="0">
                <a:solidFill>
                  <a:srgbClr val="0000CC"/>
                </a:solidFill>
              </a:rPr>
              <a:t> greatest ADM values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8331" y="2011363"/>
            <a:ext cx="8413750" cy="4206875"/>
          </a:xfrm>
        </p:spPr>
      </p:pic>
    </p:spTree>
    <p:extLst>
      <p:ext uri="{BB962C8B-B14F-4D97-AF65-F5344CB8AC3E}">
        <p14:creationId xmlns:p14="http://schemas.microsoft.com/office/powerpoint/2010/main" val="395175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a:solidFill>
                  <a:srgbClr val="0000CC"/>
                </a:solidFill>
              </a:rPr>
              <a:t>Testing Loss of Homozygosity Compound Heterozygosity</a:t>
            </a:r>
          </a:p>
        </p:txBody>
      </p:sp>
      <p:sp>
        <p:nvSpPr>
          <p:cNvPr id="3" name="Content Placeholder 2"/>
          <p:cNvSpPr>
            <a:spLocks noGrp="1"/>
          </p:cNvSpPr>
          <p:nvPr>
            <p:ph idx="1"/>
          </p:nvPr>
        </p:nvSpPr>
        <p:spPr/>
        <p:txBody>
          <a:bodyPr>
            <a:normAutofit/>
          </a:bodyPr>
          <a:lstStyle/>
          <a:p>
            <a:r>
              <a:rPr lang="en-US" sz="2400" dirty="0"/>
              <a:t>Goal </a:t>
            </a:r>
          </a:p>
          <a:p>
            <a:pPr lvl="1"/>
            <a:r>
              <a:rPr lang="en-US" sz="2400" dirty="0"/>
              <a:t>To highlight genes intolerant to having both gene copies impacted</a:t>
            </a:r>
          </a:p>
          <a:p>
            <a:r>
              <a:rPr lang="en-US" sz="2400" dirty="0"/>
              <a:t>Motivation</a:t>
            </a:r>
          </a:p>
          <a:p>
            <a:pPr lvl="1"/>
            <a:r>
              <a:rPr lang="en-US" sz="2400" dirty="0"/>
              <a:t>RVIS and TTN gene</a:t>
            </a:r>
          </a:p>
          <a:p>
            <a:r>
              <a:rPr lang="en-US" sz="2400" dirty="0"/>
              <a:t>Approach</a:t>
            </a:r>
          </a:p>
          <a:p>
            <a:pPr lvl="1"/>
            <a:r>
              <a:rPr lang="en-US" sz="2400" dirty="0"/>
              <a:t>Data frame with </a:t>
            </a:r>
            <a:r>
              <a:rPr lang="en-US" sz="2400" dirty="0" err="1"/>
              <a:t>ExAC</a:t>
            </a:r>
            <a:r>
              <a:rPr lang="en-US" sz="2400" dirty="0"/>
              <a:t> dataset, then score test with ALS dataset</a:t>
            </a:r>
          </a:p>
          <a:p>
            <a:r>
              <a:rPr lang="en-US" sz="2400" dirty="0"/>
              <a:t>Challenges</a:t>
            </a:r>
          </a:p>
          <a:p>
            <a:pPr lvl="1"/>
            <a:r>
              <a:rPr lang="en-US" sz="2400" dirty="0"/>
              <a:t>Computational intensity, Genetic variety, data limitation. </a:t>
            </a:r>
          </a:p>
        </p:txBody>
      </p:sp>
    </p:spTree>
    <p:extLst>
      <p:ext uri="{BB962C8B-B14F-4D97-AF65-F5344CB8AC3E}">
        <p14:creationId xmlns:p14="http://schemas.microsoft.com/office/powerpoint/2010/main" val="4119889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solidFill>
                  <a:srgbClr val="0000CC"/>
                </a:solidFill>
              </a:rPr>
              <a:t>Density Distribution of 1</a:t>
            </a:r>
            <a:r>
              <a:rPr lang="en-US" b="1" cap="none" baseline="30000" dirty="0">
                <a:solidFill>
                  <a:srgbClr val="0000CC"/>
                </a:solidFill>
              </a:rPr>
              <a:t>st</a:t>
            </a:r>
            <a:r>
              <a:rPr lang="en-US" b="1" cap="none" dirty="0">
                <a:solidFill>
                  <a:srgbClr val="0000CC"/>
                </a:solidFill>
              </a:rPr>
              <a:t> greatest values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50389"/>
          <a:stretch/>
        </p:blipFill>
        <p:spPr>
          <a:xfrm>
            <a:off x="1202919" y="1915956"/>
            <a:ext cx="9611519" cy="4768389"/>
          </a:xfrm>
        </p:spPr>
      </p:pic>
      <p:cxnSp>
        <p:nvCxnSpPr>
          <p:cNvPr id="5" name="Straight Arrow Connector 4"/>
          <p:cNvCxnSpPr/>
          <p:nvPr/>
        </p:nvCxnSpPr>
        <p:spPr>
          <a:xfrm flipH="1">
            <a:off x="4497859" y="4300151"/>
            <a:ext cx="160639" cy="1198606"/>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6" name="TextBox 5"/>
          <p:cNvSpPr txBox="1"/>
          <p:nvPr/>
        </p:nvSpPr>
        <p:spPr>
          <a:xfrm>
            <a:off x="4176583" y="3729112"/>
            <a:ext cx="1877437" cy="369332"/>
          </a:xfrm>
          <a:prstGeom prst="rect">
            <a:avLst/>
          </a:prstGeom>
          <a:noFill/>
        </p:spPr>
        <p:txBody>
          <a:bodyPr wrap="none" rtlCol="0">
            <a:spAutoFit/>
          </a:bodyPr>
          <a:lstStyle/>
          <a:p>
            <a:r>
              <a:rPr lang="en-US" b="1" dirty="0">
                <a:solidFill>
                  <a:schemeClr val="bg1"/>
                </a:solidFill>
                <a:latin typeface="Arial" panose="020B0604020202020204" pitchFamily="34" charset="0"/>
                <a:cs typeface="Arial" panose="020B0604020202020204" pitchFamily="34" charset="0"/>
              </a:rPr>
              <a:t>16.4 unshuffled</a:t>
            </a:r>
          </a:p>
        </p:txBody>
      </p:sp>
    </p:spTree>
    <p:extLst>
      <p:ext uri="{BB962C8B-B14F-4D97-AF65-F5344CB8AC3E}">
        <p14:creationId xmlns:p14="http://schemas.microsoft.com/office/powerpoint/2010/main" val="2923217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Step-down </a:t>
            </a:r>
            <a:r>
              <a:rPr lang="en-US" cap="none" dirty="0" err="1">
                <a:solidFill>
                  <a:srgbClr val="0000CC"/>
                </a:solidFill>
              </a:rPr>
              <a:t>MinP</a:t>
            </a:r>
            <a:r>
              <a:rPr lang="en-US" cap="none" dirty="0">
                <a:solidFill>
                  <a:srgbClr val="0000CC"/>
                </a:solidFill>
              </a:rPr>
              <a:t> Adjusted P-values</a:t>
            </a:r>
            <a:endParaRPr lang="en-US" cap="none" dirty="0">
              <a:solidFill>
                <a:srgbClr val="0000CC"/>
              </a:solidFill>
            </a:endParaRPr>
          </a:p>
        </p:txBody>
      </p:sp>
      <p:sp>
        <p:nvSpPr>
          <p:cNvPr id="3" name="Content Placeholder 2"/>
          <p:cNvSpPr>
            <a:spLocks noGrp="1"/>
          </p:cNvSpPr>
          <p:nvPr>
            <p:ph idx="1"/>
          </p:nvPr>
        </p:nvSpPr>
        <p:spPr/>
        <p:txBody>
          <a:bodyPr>
            <a:normAutofit/>
          </a:bodyPr>
          <a:lstStyle/>
          <a:p>
            <a:pPr>
              <a:lnSpc>
                <a:spcPct val="100000"/>
              </a:lnSpc>
            </a:pPr>
            <a:r>
              <a:rPr lang="en-US" sz="3600" dirty="0"/>
              <a:t>1</a:t>
            </a:r>
            <a:r>
              <a:rPr lang="en-US" sz="3600" baseline="30000" dirty="0"/>
              <a:t>st</a:t>
            </a:r>
            <a:r>
              <a:rPr lang="en-US" sz="3600" dirty="0"/>
              <a:t> maximum value: </a:t>
            </a:r>
            <a:r>
              <a:rPr lang="en-US" sz="3600" b="1" dirty="0">
                <a:solidFill>
                  <a:schemeClr val="accent6"/>
                </a:solidFill>
              </a:rPr>
              <a:t>0.0179</a:t>
            </a:r>
            <a:r>
              <a:rPr lang="en-US" sz="3600" b="1" dirty="0">
                <a:solidFill>
                  <a:schemeClr val="bg1"/>
                </a:solidFill>
              </a:rPr>
              <a:t> </a:t>
            </a:r>
          </a:p>
          <a:p>
            <a:pPr>
              <a:lnSpc>
                <a:spcPct val="100000"/>
              </a:lnSpc>
            </a:pPr>
            <a:r>
              <a:rPr lang="en-US" sz="3600" dirty="0"/>
              <a:t>2</a:t>
            </a:r>
            <a:r>
              <a:rPr lang="en-US" sz="3600" baseline="30000" dirty="0"/>
              <a:t>nd</a:t>
            </a:r>
            <a:r>
              <a:rPr lang="en-US" sz="3600" dirty="0"/>
              <a:t> maximum value: 0.0286 </a:t>
            </a:r>
          </a:p>
          <a:p>
            <a:pPr>
              <a:lnSpc>
                <a:spcPct val="100000"/>
              </a:lnSpc>
            </a:pPr>
            <a:r>
              <a:rPr lang="en-US" sz="3600" dirty="0"/>
              <a:t>3</a:t>
            </a:r>
            <a:r>
              <a:rPr lang="en-US" sz="3600" baseline="30000" dirty="0"/>
              <a:t>rd</a:t>
            </a:r>
            <a:r>
              <a:rPr lang="en-US" sz="3600" dirty="0"/>
              <a:t> maximum value: 0.0455 </a:t>
            </a:r>
          </a:p>
          <a:p>
            <a:pPr>
              <a:lnSpc>
                <a:spcPct val="100000"/>
              </a:lnSpc>
            </a:pPr>
            <a:r>
              <a:rPr lang="en-US" sz="3600" dirty="0"/>
              <a:t>4</a:t>
            </a:r>
            <a:r>
              <a:rPr lang="en-US" sz="3600" baseline="30000" dirty="0"/>
              <a:t>th</a:t>
            </a:r>
            <a:r>
              <a:rPr lang="en-US" sz="3600" dirty="0"/>
              <a:t> maximum value: </a:t>
            </a:r>
            <a:r>
              <a:rPr lang="en-US" sz="3600" b="1" dirty="0">
                <a:solidFill>
                  <a:schemeClr val="accent6"/>
                </a:solidFill>
              </a:rPr>
              <a:t>0.0532</a:t>
            </a:r>
            <a:r>
              <a:rPr lang="en-US" sz="3600" b="1" dirty="0">
                <a:solidFill>
                  <a:schemeClr val="bg1"/>
                </a:solidFill>
              </a:rPr>
              <a:t> </a:t>
            </a:r>
          </a:p>
          <a:p>
            <a:pPr>
              <a:lnSpc>
                <a:spcPct val="100000"/>
              </a:lnSpc>
            </a:pPr>
            <a:r>
              <a:rPr lang="en-US" sz="3600" dirty="0"/>
              <a:t>5</a:t>
            </a:r>
            <a:r>
              <a:rPr lang="en-US" sz="3600" baseline="30000" dirty="0"/>
              <a:t>th</a:t>
            </a:r>
            <a:r>
              <a:rPr lang="en-US" sz="3600" dirty="0"/>
              <a:t> maximum value: </a:t>
            </a:r>
            <a:r>
              <a:rPr lang="en-US" sz="3600" b="1" dirty="0"/>
              <a:t>0.0773 </a:t>
            </a: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r="51449" b="51586"/>
          <a:stretch/>
        </p:blipFill>
        <p:spPr>
          <a:xfrm>
            <a:off x="8076952" y="2143808"/>
            <a:ext cx="3600698" cy="3590552"/>
          </a:xfrm>
          <a:prstGeom prst="rect">
            <a:avLst/>
          </a:prstGeom>
        </p:spPr>
      </p:pic>
      <p:sp>
        <p:nvSpPr>
          <p:cNvPr id="5" name="Rectangle 4"/>
          <p:cNvSpPr/>
          <p:nvPr/>
        </p:nvSpPr>
        <p:spPr>
          <a:xfrm>
            <a:off x="2445487" y="6443614"/>
            <a:ext cx="9980429" cy="369332"/>
          </a:xfrm>
          <a:prstGeom prst="rect">
            <a:avLst/>
          </a:prstGeom>
        </p:spPr>
        <p:txBody>
          <a:bodyPr wrap="square">
            <a:spAutoFit/>
          </a:bodyPr>
          <a:lstStyle/>
          <a:p>
            <a:r>
              <a:rPr lang="en-US" dirty="0"/>
              <a:t>Y Ge, T Speed, 2003, #633 </a:t>
            </a:r>
            <a:r>
              <a:rPr lang="en-US" dirty="0" err="1"/>
              <a:t>TechReport</a:t>
            </a:r>
            <a:r>
              <a:rPr lang="en-US" dirty="0"/>
              <a:t> Resampling-based multiple testing for microarray data analysis </a:t>
            </a:r>
            <a:endParaRPr lang="en-US" dirty="0"/>
          </a:p>
        </p:txBody>
      </p:sp>
    </p:spTree>
    <p:extLst>
      <p:ext uri="{BB962C8B-B14F-4D97-AF65-F5344CB8AC3E}">
        <p14:creationId xmlns:p14="http://schemas.microsoft.com/office/powerpoint/2010/main" val="2520262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Aim #3 Future Work</a:t>
            </a:r>
          </a:p>
        </p:txBody>
      </p:sp>
      <p:sp>
        <p:nvSpPr>
          <p:cNvPr id="3" name="Content Placeholder 2"/>
          <p:cNvSpPr>
            <a:spLocks noGrp="1"/>
          </p:cNvSpPr>
          <p:nvPr>
            <p:ph idx="1"/>
          </p:nvPr>
        </p:nvSpPr>
        <p:spPr/>
        <p:txBody>
          <a:bodyPr/>
          <a:lstStyle/>
          <a:p>
            <a:r>
              <a:rPr lang="en-US" dirty="0"/>
              <a:t>Recessive intolerance in non-coding sequence. </a:t>
            </a:r>
          </a:p>
          <a:p>
            <a:endParaRPr lang="en-US" dirty="0"/>
          </a:p>
          <a:p>
            <a:r>
              <a:rPr lang="en-US" dirty="0"/>
              <a:t>Recessive intolerance in sub-regional sequence.</a:t>
            </a:r>
          </a:p>
          <a:p>
            <a:endParaRPr lang="en-US" dirty="0"/>
          </a:p>
          <a:p>
            <a:r>
              <a:rPr lang="en-US" dirty="0"/>
              <a:t>More data will be available from </a:t>
            </a:r>
            <a:r>
              <a:rPr lang="en-US" dirty="0" err="1"/>
              <a:t>ExAC</a:t>
            </a:r>
            <a:r>
              <a:rPr lang="en-US" dirty="0"/>
              <a:t> and </a:t>
            </a:r>
            <a:r>
              <a:rPr lang="en-US" dirty="0" err="1"/>
              <a:t>gnomAD</a:t>
            </a:r>
            <a:endParaRPr lang="en-US" dirty="0"/>
          </a:p>
        </p:txBody>
      </p:sp>
    </p:spTree>
    <p:extLst>
      <p:ext uri="{BB962C8B-B14F-4D97-AF65-F5344CB8AC3E}">
        <p14:creationId xmlns:p14="http://schemas.microsoft.com/office/powerpoint/2010/main" val="1873466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7200" dirty="0"/>
              <a:t>Thank you!</a:t>
            </a:r>
          </a:p>
        </p:txBody>
      </p:sp>
    </p:spTree>
    <p:extLst>
      <p:ext uri="{BB962C8B-B14F-4D97-AF65-F5344CB8AC3E}">
        <p14:creationId xmlns:p14="http://schemas.microsoft.com/office/powerpoint/2010/main" val="3063488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cap="none" dirty="0"/>
              <a:t>Appendix</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65974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Model Inferring Score Test</a:t>
            </a:r>
          </a:p>
        </p:txBody>
      </p:sp>
      <p:pic>
        <p:nvPicPr>
          <p:cNvPr id="4" name="Content Placeholder 3"/>
          <p:cNvPicPr>
            <a:picLocks noGrp="1" noChangeAspect="1"/>
          </p:cNvPicPr>
          <p:nvPr>
            <p:ph idx="1"/>
          </p:nvPr>
        </p:nvPicPr>
        <p:blipFill>
          <a:blip r:embed="rId3"/>
          <a:stretch>
            <a:fillRect/>
          </a:stretch>
        </p:blipFill>
        <p:spPr>
          <a:xfrm>
            <a:off x="1500182" y="4672126"/>
            <a:ext cx="4362735" cy="1262822"/>
          </a:xfrm>
          <a:prstGeom prst="rect">
            <a:avLst/>
          </a:prstGeom>
        </p:spPr>
      </p:pic>
      <p:pic>
        <p:nvPicPr>
          <p:cNvPr id="5" name="Picture 4"/>
          <p:cNvPicPr>
            <a:picLocks noChangeAspect="1"/>
          </p:cNvPicPr>
          <p:nvPr/>
        </p:nvPicPr>
        <p:blipFill>
          <a:blip r:embed="rId4"/>
          <a:stretch>
            <a:fillRect/>
          </a:stretch>
        </p:blipFill>
        <p:spPr>
          <a:xfrm>
            <a:off x="7213655" y="4672126"/>
            <a:ext cx="3110184" cy="1215155"/>
          </a:xfrm>
          <a:prstGeom prst="rect">
            <a:avLst/>
          </a:prstGeom>
        </p:spPr>
      </p:pic>
      <p:sp>
        <p:nvSpPr>
          <p:cNvPr id="6" name="TextBox 5"/>
          <p:cNvSpPr txBox="1"/>
          <p:nvPr/>
        </p:nvSpPr>
        <p:spPr>
          <a:xfrm>
            <a:off x="968188" y="2302136"/>
            <a:ext cx="9251577" cy="369332"/>
          </a:xfrm>
          <a:prstGeom prst="rect">
            <a:avLst/>
          </a:prstGeom>
          <a:noFill/>
        </p:spPr>
        <p:txBody>
          <a:bodyPr wrap="square" rtlCol="0">
            <a:spAutoFit/>
          </a:bodyPr>
          <a:lstStyle/>
          <a:p>
            <a:r>
              <a:rPr lang="en-US" dirty="0"/>
              <a:t>A test could then be formed: </a:t>
            </a:r>
          </a:p>
        </p:txBody>
      </p:sp>
      <p:pic>
        <p:nvPicPr>
          <p:cNvPr id="7" name="Picture 6"/>
          <p:cNvPicPr>
            <a:picLocks noChangeAspect="1"/>
          </p:cNvPicPr>
          <p:nvPr/>
        </p:nvPicPr>
        <p:blipFill>
          <a:blip r:embed="rId5"/>
          <a:stretch>
            <a:fillRect/>
          </a:stretch>
        </p:blipFill>
        <p:spPr>
          <a:xfrm>
            <a:off x="1500182" y="2813797"/>
            <a:ext cx="8823429" cy="1166532"/>
          </a:xfrm>
          <a:prstGeom prst="rect">
            <a:avLst/>
          </a:prstGeom>
        </p:spPr>
      </p:pic>
    </p:spTree>
    <p:extLst>
      <p:ext uri="{BB962C8B-B14F-4D97-AF65-F5344CB8AC3E}">
        <p14:creationId xmlns:p14="http://schemas.microsoft.com/office/powerpoint/2010/main" val="106262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Fisher Information</a:t>
            </a:r>
          </a:p>
        </p:txBody>
      </p:sp>
      <p:sp>
        <p:nvSpPr>
          <p:cNvPr id="3" name="Content Placeholder 2"/>
          <p:cNvSpPr>
            <a:spLocks noGrp="1"/>
          </p:cNvSpPr>
          <p:nvPr>
            <p:ph idx="1"/>
          </p:nvPr>
        </p:nvSpPr>
        <p:spPr/>
        <p:txBody>
          <a:bodyPr/>
          <a:lstStyle/>
          <a:p>
            <a:r>
              <a:rPr lang="en-US" dirty="0"/>
              <a:t>Take derivative of the log-likelihood for twice</a:t>
            </a:r>
          </a:p>
          <a:p>
            <a:endParaRPr lang="en-US" dirty="0"/>
          </a:p>
          <a:p>
            <a:endParaRPr lang="en-US" dirty="0"/>
          </a:p>
        </p:txBody>
      </p:sp>
      <p:pic>
        <p:nvPicPr>
          <p:cNvPr id="5" name="Picture 4"/>
          <p:cNvPicPr>
            <a:picLocks noChangeAspect="1"/>
          </p:cNvPicPr>
          <p:nvPr/>
        </p:nvPicPr>
        <p:blipFill rotWithShape="1">
          <a:blip r:embed="rId3"/>
          <a:srcRect t="3676"/>
          <a:stretch/>
        </p:blipFill>
        <p:spPr>
          <a:xfrm>
            <a:off x="2080802" y="2700169"/>
            <a:ext cx="5791815" cy="1189330"/>
          </a:xfrm>
          <a:prstGeom prst="rect">
            <a:avLst/>
          </a:prstGeom>
        </p:spPr>
      </p:pic>
      <p:pic>
        <p:nvPicPr>
          <p:cNvPr id="7" name="Picture 6"/>
          <p:cNvPicPr>
            <a:picLocks noChangeAspect="1"/>
          </p:cNvPicPr>
          <p:nvPr/>
        </p:nvPicPr>
        <p:blipFill rotWithShape="1">
          <a:blip r:embed="rId4"/>
          <a:srcRect t="4562"/>
          <a:stretch/>
        </p:blipFill>
        <p:spPr>
          <a:xfrm>
            <a:off x="2080802" y="4238513"/>
            <a:ext cx="8742076" cy="1191894"/>
          </a:xfrm>
          <a:prstGeom prst="rect">
            <a:avLst/>
          </a:prstGeom>
        </p:spPr>
      </p:pic>
      <p:pic>
        <p:nvPicPr>
          <p:cNvPr id="8" name="Picture 7"/>
          <p:cNvPicPr>
            <a:picLocks noChangeAspect="1"/>
          </p:cNvPicPr>
          <p:nvPr/>
        </p:nvPicPr>
        <p:blipFill>
          <a:blip r:embed="rId5"/>
          <a:stretch>
            <a:fillRect/>
          </a:stretch>
        </p:blipFill>
        <p:spPr>
          <a:xfrm>
            <a:off x="2080801" y="5722448"/>
            <a:ext cx="8438981" cy="990073"/>
          </a:xfrm>
          <a:prstGeom prst="rect">
            <a:avLst/>
          </a:prstGeom>
        </p:spPr>
      </p:pic>
    </p:spTree>
    <p:extLst>
      <p:ext uri="{BB962C8B-B14F-4D97-AF65-F5344CB8AC3E}">
        <p14:creationId xmlns:p14="http://schemas.microsoft.com/office/powerpoint/2010/main" val="2153302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Fisher Information</a:t>
            </a:r>
          </a:p>
        </p:txBody>
      </p:sp>
      <p:pic>
        <p:nvPicPr>
          <p:cNvPr id="4" name="Content Placeholder 3"/>
          <p:cNvPicPr>
            <a:picLocks noGrp="1" noChangeAspect="1"/>
          </p:cNvPicPr>
          <p:nvPr>
            <p:ph idx="1"/>
          </p:nvPr>
        </p:nvPicPr>
        <p:blipFill>
          <a:blip r:embed="rId3"/>
          <a:stretch>
            <a:fillRect/>
          </a:stretch>
        </p:blipFill>
        <p:spPr>
          <a:xfrm>
            <a:off x="1282436" y="2166034"/>
            <a:ext cx="8054926" cy="2068733"/>
          </a:xfrm>
          <a:prstGeom prst="rect">
            <a:avLst/>
          </a:prstGeom>
        </p:spPr>
      </p:pic>
      <p:pic>
        <p:nvPicPr>
          <p:cNvPr id="5" name="Picture 4"/>
          <p:cNvPicPr>
            <a:picLocks noChangeAspect="1"/>
          </p:cNvPicPr>
          <p:nvPr/>
        </p:nvPicPr>
        <p:blipFill>
          <a:blip r:embed="rId4"/>
          <a:stretch>
            <a:fillRect/>
          </a:stretch>
        </p:blipFill>
        <p:spPr>
          <a:xfrm>
            <a:off x="1282436" y="4763682"/>
            <a:ext cx="8131276" cy="1267933"/>
          </a:xfrm>
          <a:prstGeom prst="rect">
            <a:avLst/>
          </a:prstGeom>
        </p:spPr>
      </p:pic>
    </p:spTree>
    <p:extLst>
      <p:ext uri="{BB962C8B-B14F-4D97-AF65-F5344CB8AC3E}">
        <p14:creationId xmlns:p14="http://schemas.microsoft.com/office/powerpoint/2010/main" val="144411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simulation</a:t>
            </a:r>
          </a:p>
        </p:txBody>
      </p:sp>
      <p:pic>
        <p:nvPicPr>
          <p:cNvPr id="4" name="Content Placeholder 3"/>
          <p:cNvPicPr>
            <a:picLocks noGrp="1" noChangeAspect="1"/>
          </p:cNvPicPr>
          <p:nvPr>
            <p:ph idx="1"/>
          </p:nvPr>
        </p:nvPicPr>
        <p:blipFill>
          <a:blip r:embed="rId2"/>
          <a:stretch>
            <a:fillRect/>
          </a:stretch>
        </p:blipFill>
        <p:spPr>
          <a:xfrm>
            <a:off x="1202919" y="1945905"/>
            <a:ext cx="8419614" cy="2381400"/>
          </a:xfrm>
          <a:prstGeom prst="rect">
            <a:avLst/>
          </a:prstGeom>
        </p:spPr>
      </p:pic>
      <p:sp>
        <p:nvSpPr>
          <p:cNvPr id="5" name="TextBox 4"/>
          <p:cNvSpPr txBox="1"/>
          <p:nvPr/>
        </p:nvSpPr>
        <p:spPr>
          <a:xfrm>
            <a:off x="1360966" y="4784651"/>
            <a:ext cx="8803759" cy="646331"/>
          </a:xfrm>
          <a:prstGeom prst="rect">
            <a:avLst/>
          </a:prstGeom>
          <a:noFill/>
        </p:spPr>
        <p:txBody>
          <a:bodyPr wrap="square" rtlCol="0">
            <a:spAutoFit/>
          </a:bodyPr>
          <a:lstStyle/>
          <a:p>
            <a:r>
              <a:rPr lang="en-US" dirty="0"/>
              <a:t>1 we simulated Pai_2|g for genes with less than 20 variants</a:t>
            </a:r>
          </a:p>
          <a:p>
            <a:r>
              <a:rPr lang="en-US" dirty="0"/>
              <a:t>2 simulate Pai_2|g for TTN gene, get very close results</a:t>
            </a:r>
          </a:p>
        </p:txBody>
      </p:sp>
    </p:spTree>
    <p:extLst>
      <p:ext uri="{BB962C8B-B14F-4D97-AF65-F5344CB8AC3E}">
        <p14:creationId xmlns:p14="http://schemas.microsoft.com/office/powerpoint/2010/main" val="2118044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Mixscore</a:t>
            </a:r>
            <a:r>
              <a:rPr lang="en-US" dirty="0"/>
              <a:t> ATT</a:t>
            </a:r>
          </a:p>
        </p:txBody>
      </p:sp>
      <p:pic>
        <p:nvPicPr>
          <p:cNvPr id="4" name="Content Placeholder 3"/>
          <p:cNvPicPr>
            <a:picLocks noGrp="1" noChangeAspect="1"/>
          </p:cNvPicPr>
          <p:nvPr>
            <p:ph idx="1"/>
          </p:nvPr>
        </p:nvPicPr>
        <p:blipFill>
          <a:blip r:embed="rId3"/>
          <a:stretch>
            <a:fillRect/>
          </a:stretch>
        </p:blipFill>
        <p:spPr>
          <a:xfrm>
            <a:off x="873912" y="2051220"/>
            <a:ext cx="9830515" cy="3410465"/>
          </a:xfrm>
          <a:prstGeom prst="rect">
            <a:avLst/>
          </a:prstGeom>
        </p:spPr>
      </p:pic>
    </p:spTree>
    <p:extLst>
      <p:ext uri="{BB962C8B-B14F-4D97-AF65-F5344CB8AC3E}">
        <p14:creationId xmlns:p14="http://schemas.microsoft.com/office/powerpoint/2010/main" val="133025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a:solidFill>
                  <a:srgbClr val="0000CC"/>
                </a:solidFill>
              </a:rPr>
              <a:t>Homozygous and Compound Heterozygous (trans/cis)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19" y="2037305"/>
            <a:ext cx="3997404" cy="4028739"/>
          </a:xfrm>
          <a:prstGeom prst="rect">
            <a:avLst/>
          </a:prstGeom>
        </p:spPr>
      </p:pic>
    </p:spTree>
    <p:extLst>
      <p:ext uri="{BB962C8B-B14F-4D97-AF65-F5344CB8AC3E}">
        <p14:creationId xmlns:p14="http://schemas.microsoft.com/office/powerpoint/2010/main" val="844599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Mixscore</a:t>
            </a:r>
            <a:r>
              <a:rPr lang="en-US" dirty="0"/>
              <a:t> snp1</a:t>
            </a:r>
          </a:p>
        </p:txBody>
      </p:sp>
      <p:pic>
        <p:nvPicPr>
          <p:cNvPr id="4" name="Content Placeholder 3"/>
          <p:cNvPicPr>
            <a:picLocks noGrp="1" noChangeAspect="1"/>
          </p:cNvPicPr>
          <p:nvPr>
            <p:ph idx="1"/>
          </p:nvPr>
        </p:nvPicPr>
        <p:blipFill>
          <a:blip r:embed="rId3"/>
          <a:stretch>
            <a:fillRect/>
          </a:stretch>
        </p:blipFill>
        <p:spPr>
          <a:xfrm>
            <a:off x="776032" y="1952366"/>
            <a:ext cx="10446515" cy="3867665"/>
          </a:xfrm>
          <a:prstGeom prst="rect">
            <a:avLst/>
          </a:prstGeom>
        </p:spPr>
      </p:pic>
    </p:spTree>
    <p:extLst>
      <p:ext uri="{BB962C8B-B14F-4D97-AF65-F5344CB8AC3E}">
        <p14:creationId xmlns:p14="http://schemas.microsoft.com/office/powerpoint/2010/main" val="935552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Mixscore</a:t>
            </a:r>
            <a:r>
              <a:rPr lang="en-US" dirty="0"/>
              <a:t> snp1</a:t>
            </a:r>
          </a:p>
        </p:txBody>
      </p:sp>
      <p:pic>
        <p:nvPicPr>
          <p:cNvPr id="4" name="Content Placeholder 3"/>
          <p:cNvPicPr>
            <a:picLocks noGrp="1" noChangeAspect="1"/>
          </p:cNvPicPr>
          <p:nvPr>
            <p:ph idx="1"/>
          </p:nvPr>
        </p:nvPicPr>
        <p:blipFill>
          <a:blip r:embed="rId3"/>
          <a:stretch>
            <a:fillRect/>
          </a:stretch>
        </p:blipFill>
        <p:spPr>
          <a:xfrm>
            <a:off x="1202919" y="2078686"/>
            <a:ext cx="8691278" cy="4027096"/>
          </a:xfrm>
          <a:prstGeom prst="rect">
            <a:avLst/>
          </a:prstGeom>
        </p:spPr>
      </p:pic>
    </p:spTree>
    <p:extLst>
      <p:ext uri="{BB962C8B-B14F-4D97-AF65-F5344CB8AC3E}">
        <p14:creationId xmlns:p14="http://schemas.microsoft.com/office/powerpoint/2010/main" val="319549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Mixscore</a:t>
            </a:r>
            <a:r>
              <a:rPr lang="en-US" dirty="0"/>
              <a:t> snp1</a:t>
            </a:r>
          </a:p>
        </p:txBody>
      </p:sp>
      <p:pic>
        <p:nvPicPr>
          <p:cNvPr id="4" name="Content Placeholder 3"/>
          <p:cNvPicPr>
            <a:picLocks noGrp="1" noChangeAspect="1"/>
          </p:cNvPicPr>
          <p:nvPr>
            <p:ph idx="1"/>
          </p:nvPr>
        </p:nvPicPr>
        <p:blipFill>
          <a:blip r:embed="rId2"/>
          <a:stretch>
            <a:fillRect/>
          </a:stretch>
        </p:blipFill>
        <p:spPr>
          <a:xfrm>
            <a:off x="1396314" y="1902790"/>
            <a:ext cx="8336315" cy="4436226"/>
          </a:xfrm>
          <a:prstGeom prst="rect">
            <a:avLst/>
          </a:prstGeom>
        </p:spPr>
      </p:pic>
    </p:spTree>
    <p:extLst>
      <p:ext uri="{BB962C8B-B14F-4D97-AF65-F5344CB8AC3E}">
        <p14:creationId xmlns:p14="http://schemas.microsoft.com/office/powerpoint/2010/main" val="3397135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Mixscore</a:t>
            </a:r>
            <a:r>
              <a:rPr lang="en-US" dirty="0"/>
              <a:t> </a:t>
            </a:r>
            <a:r>
              <a:rPr lang="en-US" dirty="0" err="1"/>
              <a:t>adm</a:t>
            </a:r>
            <a:endParaRPr lang="en-US" dirty="0"/>
          </a:p>
        </p:txBody>
      </p:sp>
      <p:pic>
        <p:nvPicPr>
          <p:cNvPr id="4" name="Content Placeholder 3"/>
          <p:cNvPicPr>
            <a:picLocks noGrp="1" noChangeAspect="1"/>
          </p:cNvPicPr>
          <p:nvPr>
            <p:ph idx="1"/>
          </p:nvPr>
        </p:nvPicPr>
        <p:blipFill>
          <a:blip r:embed="rId3"/>
          <a:stretch>
            <a:fillRect/>
          </a:stretch>
        </p:blipFill>
        <p:spPr>
          <a:xfrm>
            <a:off x="879376" y="2059636"/>
            <a:ext cx="10883745" cy="4112564"/>
          </a:xfrm>
          <a:prstGeom prst="rect">
            <a:avLst/>
          </a:prstGeom>
        </p:spPr>
      </p:pic>
    </p:spTree>
    <p:extLst>
      <p:ext uri="{BB962C8B-B14F-4D97-AF65-F5344CB8AC3E}">
        <p14:creationId xmlns:p14="http://schemas.microsoft.com/office/powerpoint/2010/main" val="740644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Let hi be the genome-wide ancestry of individual </a:t>
            </a:r>
            <a:r>
              <a:rPr lang="en-US" dirty="0" err="1"/>
              <a:t>i</a:t>
            </a:r>
            <a:r>
              <a:rPr lang="en-US" dirty="0"/>
              <a:t>, and let Ni be the</a:t>
            </a:r>
          </a:p>
          <a:p>
            <a:r>
              <a:rPr lang="en-US" dirty="0"/>
              <a:t>number of European chromosomes in individual </a:t>
            </a:r>
            <a:r>
              <a:rPr lang="en-US" dirty="0" err="1"/>
              <a:t>i</a:t>
            </a:r>
            <a:r>
              <a:rPr lang="en-US" dirty="0"/>
              <a:t> at the candidate SNP. Restricting to disease cases only, we define the likelihood as</a:t>
            </a:r>
          </a:p>
          <a:p>
            <a:r>
              <a:rPr lang="en-US" dirty="0"/>
              <a:t>function of ancestry odds ratio Omega, where Omega is the multiplicative risk</a:t>
            </a:r>
          </a:p>
          <a:p>
            <a:r>
              <a:rPr lang="en-US" dirty="0"/>
              <a:t>for disease given one or two European alleles. It follows that the</a:t>
            </a:r>
          </a:p>
          <a:p>
            <a:r>
              <a:rPr lang="en-US" dirty="0"/>
              <a:t>likelihood for 2, 1, or 0 European alleles at individual </a:t>
            </a:r>
            <a:r>
              <a:rPr lang="en-US" dirty="0" err="1"/>
              <a:t>i</a:t>
            </a:r>
            <a:r>
              <a:rPr lang="en-US" dirty="0"/>
              <a:t> is: </a:t>
            </a:r>
          </a:p>
          <a:p>
            <a:endParaRPr lang="en-US" dirty="0"/>
          </a:p>
        </p:txBody>
      </p:sp>
    </p:spTree>
    <p:extLst>
      <p:ext uri="{BB962C8B-B14F-4D97-AF65-F5344CB8AC3E}">
        <p14:creationId xmlns:p14="http://schemas.microsoft.com/office/powerpoint/2010/main" val="14420477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385011" y="469557"/>
            <a:ext cx="7055552" cy="6089590"/>
          </a:xfrm>
          <a:prstGeom prst="rect">
            <a:avLst/>
          </a:prstGeom>
        </p:spPr>
      </p:pic>
    </p:spTree>
    <p:extLst>
      <p:ext uri="{BB962C8B-B14F-4D97-AF65-F5344CB8AC3E}">
        <p14:creationId xmlns:p14="http://schemas.microsoft.com/office/powerpoint/2010/main" val="2747915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Association Statistics for Case-control Phenotypes</a:t>
            </a:r>
          </a:p>
        </p:txBody>
      </p:sp>
      <p:pic>
        <p:nvPicPr>
          <p:cNvPr id="4" name="Content Placeholder 3"/>
          <p:cNvPicPr>
            <a:picLocks noGrp="1" noChangeAspect="1"/>
          </p:cNvPicPr>
          <p:nvPr>
            <p:ph idx="1"/>
          </p:nvPr>
        </p:nvPicPr>
        <p:blipFill rotWithShape="1">
          <a:blip r:embed="rId3"/>
          <a:srcRect l="11948"/>
          <a:stretch/>
        </p:blipFill>
        <p:spPr>
          <a:xfrm>
            <a:off x="817581" y="2105062"/>
            <a:ext cx="5277378" cy="3632200"/>
          </a:xfrm>
          <a:prstGeom prst="rect">
            <a:avLst/>
          </a:prstGeom>
        </p:spPr>
      </p:pic>
      <p:pic>
        <p:nvPicPr>
          <p:cNvPr id="6" name="Picture 5"/>
          <p:cNvPicPr>
            <a:picLocks noChangeAspect="1"/>
          </p:cNvPicPr>
          <p:nvPr/>
        </p:nvPicPr>
        <p:blipFill>
          <a:blip r:embed="rId4"/>
          <a:stretch>
            <a:fillRect/>
          </a:stretch>
        </p:blipFill>
        <p:spPr>
          <a:xfrm>
            <a:off x="6606966" y="4546807"/>
            <a:ext cx="5479847" cy="1190455"/>
          </a:xfrm>
          <a:prstGeom prst="rect">
            <a:avLst/>
          </a:prstGeom>
        </p:spPr>
      </p:pic>
      <p:pic>
        <p:nvPicPr>
          <p:cNvPr id="1028" name="Picture 4" descr="http://journals.plos.org/plosgenetics/article/file?type=thumbnail&amp;id=info:doi/10.1371/journal.pgen.1001371.e0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330" y="3051322"/>
            <a:ext cx="3786669" cy="68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69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a:solidFill>
                  <a:srgbClr val="0000CC"/>
                </a:solidFill>
              </a:rPr>
              <a:t>Homozygous and Compound Heterozygous (trans/cis)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6561" y="2037305"/>
            <a:ext cx="4015632" cy="404711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2919" y="2037305"/>
            <a:ext cx="3997404" cy="4028739"/>
          </a:xfrm>
          <a:prstGeom prst="rect">
            <a:avLst/>
          </a:prstGeom>
        </p:spPr>
      </p:pic>
      <p:sp>
        <p:nvSpPr>
          <p:cNvPr id="6" name="Rectangle 5"/>
          <p:cNvSpPr/>
          <p:nvPr/>
        </p:nvSpPr>
        <p:spPr>
          <a:xfrm>
            <a:off x="8197327" y="2037305"/>
            <a:ext cx="1280160" cy="20828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98659" y="4120178"/>
            <a:ext cx="1280160" cy="18305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64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a:solidFill>
                  <a:srgbClr val="0000CC"/>
                </a:solidFill>
              </a:rPr>
              <a:t>Model Theory, Score Test</a:t>
            </a:r>
          </a:p>
        </p:txBody>
      </p:sp>
      <p:sp>
        <p:nvSpPr>
          <p:cNvPr id="3" name="Content Placeholder 2"/>
          <p:cNvSpPr>
            <a:spLocks noGrp="1"/>
          </p:cNvSpPr>
          <p:nvPr>
            <p:ph idx="1"/>
          </p:nvPr>
        </p:nvSpPr>
        <p:spPr>
          <a:xfrm>
            <a:off x="1202919" y="2226840"/>
            <a:ext cx="9784080" cy="4206240"/>
          </a:xfrm>
        </p:spPr>
        <p:txBody>
          <a:bodyPr>
            <a:normAutofit/>
          </a:bodyPr>
          <a:lstStyle/>
          <a:p>
            <a:pPr marL="457200" indent="-457200">
              <a:buFont typeface="+mj-lt"/>
              <a:buAutoNum type="arabicPeriod"/>
            </a:pPr>
            <a:r>
              <a:rPr lang="en-US" sz="3200" dirty="0"/>
              <a:t>How to quantify homozygous or/and compound heterozygous mutations in a particular genic context?</a:t>
            </a:r>
          </a:p>
        </p:txBody>
      </p:sp>
    </p:spTree>
    <p:extLst>
      <p:ext uri="{BB962C8B-B14F-4D97-AF65-F5344CB8AC3E}">
        <p14:creationId xmlns:p14="http://schemas.microsoft.com/office/powerpoint/2010/main" val="84037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a:solidFill>
                  <a:srgbClr val="0000CC"/>
                </a:solidFill>
              </a:rPr>
              <a:t>Score Test, Model Theory</a:t>
            </a:r>
          </a:p>
        </p:txBody>
      </p:sp>
      <p:sp>
        <p:nvSpPr>
          <p:cNvPr id="3" name="Content Placeholder 2"/>
          <p:cNvSpPr>
            <a:spLocks noGrp="1"/>
          </p:cNvSpPr>
          <p:nvPr>
            <p:ph idx="1"/>
          </p:nvPr>
        </p:nvSpPr>
        <p:spPr>
          <a:xfrm>
            <a:off x="1202919" y="2226840"/>
            <a:ext cx="9784080" cy="4206240"/>
          </a:xfrm>
        </p:spPr>
        <p:txBody>
          <a:bodyPr>
            <a:normAutofit/>
          </a:bodyPr>
          <a:lstStyle/>
          <a:p>
            <a:pPr marL="457200" indent="-457200">
              <a:buFont typeface="+mj-lt"/>
              <a:buAutoNum type="arabicPeriod"/>
            </a:pPr>
            <a:r>
              <a:rPr lang="en-US" sz="3200" dirty="0"/>
              <a:t>How to quantify homozygous or/and compound heterozygous mutations in a particular genic context?</a:t>
            </a:r>
          </a:p>
          <a:p>
            <a:pPr marL="457200" indent="-457200">
              <a:buFont typeface="+mj-lt"/>
              <a:buAutoNum type="arabicPeriod"/>
            </a:pPr>
            <a:r>
              <a:rPr lang="en-US" sz="3200" dirty="0"/>
              <a:t>Develop a framework to test the loss of homozygous, based on </a:t>
            </a:r>
            <a:r>
              <a:rPr lang="en-US" sz="3200" dirty="0" err="1"/>
              <a:t>ExAC</a:t>
            </a:r>
            <a:r>
              <a:rPr lang="en-US" sz="3200" dirty="0"/>
              <a:t> dataset and ALS dataset.</a:t>
            </a:r>
          </a:p>
        </p:txBody>
      </p:sp>
    </p:spTree>
    <p:extLst>
      <p:ext uri="{BB962C8B-B14F-4D97-AF65-F5344CB8AC3E}">
        <p14:creationId xmlns:p14="http://schemas.microsoft.com/office/powerpoint/2010/main" val="241135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CC"/>
                </a:solidFill>
              </a:rPr>
              <a:t>Score Test, Model Theory</a:t>
            </a:r>
          </a:p>
        </p:txBody>
      </p:sp>
      <p:sp>
        <p:nvSpPr>
          <p:cNvPr id="3" name="Content Placeholder 2"/>
          <p:cNvSpPr>
            <a:spLocks noGrp="1"/>
          </p:cNvSpPr>
          <p:nvPr>
            <p:ph idx="1"/>
          </p:nvPr>
        </p:nvSpPr>
        <p:spPr>
          <a:xfrm>
            <a:off x="1202919" y="2216082"/>
            <a:ext cx="9784080" cy="4206240"/>
          </a:xfrm>
        </p:spPr>
        <p:txBody>
          <a:bodyPr>
            <a:normAutofit/>
          </a:bodyPr>
          <a:lstStyle/>
          <a:p>
            <a:pPr marL="457200" indent="-457200">
              <a:buFont typeface="+mj-lt"/>
              <a:buAutoNum type="arabicPeriod"/>
            </a:pPr>
            <a:r>
              <a:rPr lang="en-US" sz="3200" dirty="0"/>
              <a:t>How to quantify homozygous or/and compound heterozygous mutations in a particular genic context?</a:t>
            </a:r>
          </a:p>
          <a:p>
            <a:pPr marL="457200" indent="-457200">
              <a:buFont typeface="+mj-lt"/>
              <a:buAutoNum type="arabicPeriod"/>
            </a:pPr>
            <a:r>
              <a:rPr lang="en-US" sz="3200" dirty="0"/>
              <a:t>Develop a framework to test the loss of homozygous, based on general AF dataset and gene copies dataset.</a:t>
            </a:r>
          </a:p>
          <a:p>
            <a:pPr marL="457200" indent="-457200">
              <a:buFont typeface="+mj-lt"/>
              <a:buAutoNum type="arabicPeriod"/>
            </a:pPr>
            <a:r>
              <a:rPr lang="en-US" sz="3200" dirty="0"/>
              <a:t>Develop a Score Test to verify the likelihood of homozygous departure rate for each gene.</a:t>
            </a:r>
          </a:p>
        </p:txBody>
      </p:sp>
    </p:spTree>
    <p:extLst>
      <p:ext uri="{BB962C8B-B14F-4D97-AF65-F5344CB8AC3E}">
        <p14:creationId xmlns:p14="http://schemas.microsoft.com/office/powerpoint/2010/main" val="2855660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4582</TotalTime>
  <Words>3567</Words>
  <Application>Microsoft Office PowerPoint</Application>
  <PresentationFormat>Widescreen</PresentationFormat>
  <Paragraphs>462</Paragraphs>
  <Slides>56</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宋体</vt:lpstr>
      <vt:lpstr>Arial</vt:lpstr>
      <vt:lpstr>Calibri</vt:lpstr>
      <vt:lpstr>Cambria Math</vt:lpstr>
      <vt:lpstr>Corbel</vt:lpstr>
      <vt:lpstr>Wingdings</vt:lpstr>
      <vt:lpstr>Banded</vt:lpstr>
      <vt:lpstr>Linear Modeling for GWAS analysis</vt:lpstr>
      <vt:lpstr>Overview </vt:lpstr>
      <vt:lpstr>Aim #1</vt:lpstr>
      <vt:lpstr>Testing Loss of Homozygosity Compound Heterozygosity</vt:lpstr>
      <vt:lpstr>Homozygous and Compound Heterozygous (trans/cis)</vt:lpstr>
      <vt:lpstr>Homozygous and Compound Heterozygous (trans/cis)</vt:lpstr>
      <vt:lpstr>Model Theory, Score Test</vt:lpstr>
      <vt:lpstr>Score Test, Model Theory</vt:lpstr>
      <vt:lpstr>Score Test, Model Theory</vt:lpstr>
      <vt:lpstr>Notations</vt:lpstr>
      <vt:lpstr>Notations</vt:lpstr>
      <vt:lpstr>Notations</vt:lpstr>
      <vt:lpstr>Model </vt:lpstr>
      <vt:lpstr>Model </vt:lpstr>
      <vt:lpstr>Model </vt:lpstr>
      <vt:lpstr>Model </vt:lpstr>
      <vt:lpstr>Model </vt:lpstr>
      <vt:lpstr>Model Inferring Compound Heterozygosity</vt:lpstr>
      <vt:lpstr>Model Inferring Compound Heterozygosity</vt:lpstr>
      <vt:lpstr>Null Hypothesis: </vt:lpstr>
      <vt:lpstr>Score Test</vt:lpstr>
      <vt:lpstr>Score Test</vt:lpstr>
      <vt:lpstr>Titin (TTN) Gene</vt:lpstr>
      <vt:lpstr>Deficit of Homozygous for TTN</vt:lpstr>
      <vt:lpstr>Variants on TTN Gene</vt:lpstr>
      <vt:lpstr>Calculating Observed and Expected Homozygosities for TTN</vt:lpstr>
      <vt:lpstr>Test Loss of Homozygosity on TTN</vt:lpstr>
      <vt:lpstr>Fisher Information</vt:lpstr>
      <vt:lpstr>Monte Carlo Simulation</vt:lpstr>
      <vt:lpstr>Aim #2</vt:lpstr>
      <vt:lpstr>Background and Motivation </vt:lpstr>
      <vt:lpstr>Differential Admixture on Chromosome #6</vt:lpstr>
      <vt:lpstr>Methods </vt:lpstr>
      <vt:lpstr>Protocol</vt:lpstr>
      <vt:lpstr>Shuffle-align-mixscore</vt:lpstr>
      <vt:lpstr>Circle Shuffle</vt:lpstr>
      <vt:lpstr>Admixtrure Mapping Genetic Data to Evaluate Susceptibility To S. Auras</vt:lpstr>
      <vt:lpstr>Proportion of European Ancestry</vt:lpstr>
      <vt:lpstr>Physical Position of 1st greatest ADM values</vt:lpstr>
      <vt:lpstr>Density Distribution of 1st greatest values</vt:lpstr>
      <vt:lpstr>Step-down MinP Adjusted P-values</vt:lpstr>
      <vt:lpstr>Aim #3 Future Work</vt:lpstr>
      <vt:lpstr>PowerPoint Presentation</vt:lpstr>
      <vt:lpstr>Appendix</vt:lpstr>
      <vt:lpstr>Model Inferring Score Test</vt:lpstr>
      <vt:lpstr>Fisher Information</vt:lpstr>
      <vt:lpstr>Fisher Information</vt:lpstr>
      <vt:lpstr>Monte Carlo simulation</vt:lpstr>
      <vt:lpstr>Mixscore ATT</vt:lpstr>
      <vt:lpstr>Mixscore snp1</vt:lpstr>
      <vt:lpstr>Mixscore snp1</vt:lpstr>
      <vt:lpstr>Mixscore snp1</vt:lpstr>
      <vt:lpstr>Mixscore adm</vt:lpstr>
      <vt:lpstr>PowerPoint Presentation</vt:lpstr>
      <vt:lpstr>PowerPoint Presentation</vt:lpstr>
      <vt:lpstr>Association Statistics for Case-control Phenotypes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Modeling for GWAS analysis</dc:title>
  <dc:creator>Jeff Du</dc:creator>
  <cp:lastModifiedBy>Guangjian Du</cp:lastModifiedBy>
  <cp:revision>226</cp:revision>
  <cp:lastPrinted>2017-01-20T18:21:35Z</cp:lastPrinted>
  <dcterms:created xsi:type="dcterms:W3CDTF">2017-01-10T18:25:14Z</dcterms:created>
  <dcterms:modified xsi:type="dcterms:W3CDTF">2017-01-20T18:53:48Z</dcterms:modified>
</cp:coreProperties>
</file>