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89" r:id="rId4"/>
    <p:sldId id="292" r:id="rId5"/>
    <p:sldId id="264" r:id="rId6"/>
    <p:sldId id="290" r:id="rId7"/>
    <p:sldId id="291" r:id="rId8"/>
    <p:sldId id="265" r:id="rId9"/>
    <p:sldId id="269" r:id="rId10"/>
    <p:sldId id="267" r:id="rId11"/>
    <p:sldId id="295" r:id="rId12"/>
    <p:sldId id="293" r:id="rId13"/>
    <p:sldId id="262" r:id="rId14"/>
    <p:sldId id="270" r:id="rId15"/>
    <p:sldId id="273" r:id="rId16"/>
    <p:sldId id="271" r:id="rId17"/>
    <p:sldId id="272" r:id="rId18"/>
    <p:sldId id="274" r:id="rId19"/>
    <p:sldId id="281" r:id="rId20"/>
    <p:sldId id="282" r:id="rId21"/>
    <p:sldId id="275" r:id="rId22"/>
    <p:sldId id="280" r:id="rId23"/>
    <p:sldId id="284" r:id="rId24"/>
    <p:sldId id="283" r:id="rId25"/>
    <p:sldId id="287" r:id="rId26"/>
    <p:sldId id="285" r:id="rId27"/>
    <p:sldId id="294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20" autoAdjust="0"/>
  </p:normalViewPr>
  <p:slideViewPr>
    <p:cSldViewPr>
      <p:cViewPr varScale="1">
        <p:scale>
          <a:sx n="119" d="100"/>
          <a:sy n="119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96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3.xml"/><Relationship Id="rId1" Type="http://schemas.openxmlformats.org/officeDocument/2006/relationships/slide" Target="slides/slide22.xml"/><Relationship Id="rId4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85D1-ADE5-4571-9B4F-8EFD1DDB5DBC}" type="datetimeFigureOut">
              <a:rPr lang="en-GB" smtClean="0"/>
              <a:pPr/>
              <a:t>01/04/2011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3F0-3ACE-4FEC-9E5A-829C934C45F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red</a:t>
            </a:r>
            <a:r>
              <a:rPr lang="da-DK" baseline="0" dirty="0" smtClean="0"/>
              <a:t> msg har those different to when a connection is set-up on LE</a:t>
            </a:r>
            <a:endParaRPr lang="da-DK" dirty="0" smtClean="0"/>
          </a:p>
          <a:p>
            <a:r>
              <a:rPr lang="da-DK" dirty="0" smtClean="0"/>
              <a:t>LE</a:t>
            </a:r>
            <a:r>
              <a:rPr lang="da-DK" baseline="0" dirty="0" smtClean="0"/>
              <a:t> vs. BT connection setup is chosen from flags provided by device discovery and profile used in use-case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messages in red are those different to standard BT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ADV_IND  connectable undirected advertising event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ADV_DIRECT_IND connectable directed advertising event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ADV_NONCONN_IND non-connectable undirected advertising event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CSR_BT_GATT_WHITELIST_CLEAR_REQ</a:t>
            </a:r>
          </a:p>
          <a:p>
            <a:r>
              <a:rPr lang="en-GB" dirty="0" smtClean="0"/>
              <a:t>CSR_BT_GATT_WHITELIST_READ_REQ</a:t>
            </a:r>
          </a:p>
          <a:p>
            <a:r>
              <a:rPr lang="en-GB" dirty="0" smtClean="0"/>
              <a:t>CSR_BT_GATT_WHITELIST_ADD_REQ</a:t>
            </a:r>
          </a:p>
          <a:p>
            <a:endParaRPr lang="da-DK" dirty="0" smtClean="0"/>
          </a:p>
          <a:p>
            <a:r>
              <a:rPr lang="da-DK" dirty="0" smtClean="0"/>
              <a:t>The ADV_IND has</a:t>
            </a:r>
            <a:r>
              <a:rPr lang="da-DK" baseline="0" dirty="0" smtClean="0"/>
              <a:t> connectable flag set</a:t>
            </a:r>
          </a:p>
          <a:p>
            <a:r>
              <a:rPr lang="da-DK" baseline="0" dirty="0" smtClean="0"/>
              <a:t>LE controller will be in state </a:t>
            </a:r>
          </a:p>
          <a:p>
            <a:r>
              <a:rPr lang="en-US" dirty="0" smtClean="0"/>
              <a:t>Because advertising channels will be “busy” sometimes useful to filter out devices you don’t care about</a:t>
            </a:r>
          </a:p>
          <a:p>
            <a:endParaRPr lang="en-US" dirty="0" smtClean="0"/>
          </a:p>
          <a:p>
            <a:r>
              <a:rPr lang="en-US" dirty="0" smtClean="0"/>
              <a:t>White List set of devices in advertising packets that will be processed consist of an array of device addresses of a known size</a:t>
            </a:r>
          </a:p>
          <a:p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This a good spot for break</a:t>
            </a:r>
          </a:p>
          <a:p>
            <a:r>
              <a:rPr lang="da-DK" dirty="0" smtClean="0"/>
              <a:t>Ex. </a:t>
            </a:r>
          </a:p>
          <a:p>
            <a:pPr>
              <a:buFont typeface="Arial" charset="0"/>
              <a:buChar char="•"/>
            </a:pPr>
            <a:r>
              <a:rPr lang="da-DK" dirty="0" smtClean="0"/>
              <a:t>Proximity can</a:t>
            </a:r>
            <a:r>
              <a:rPr lang="da-DK" baseline="0" dirty="0" smtClean="0"/>
              <a:t> run on either BT or LE radio</a:t>
            </a:r>
          </a:p>
          <a:p>
            <a:pPr>
              <a:buFont typeface="Arial" charset="0"/>
              <a:buChar char="•"/>
            </a:pPr>
            <a:r>
              <a:rPr lang="da-DK" baseline="0" dirty="0" smtClean="0"/>
              <a:t>Thermometer is LE only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Ex: Proximity</a:t>
            </a:r>
            <a:r>
              <a:rPr lang="da-DK" baseline="0" dirty="0" smtClean="0"/>
              <a:t> profile consist of services: </a:t>
            </a:r>
            <a:r>
              <a:rPr lang="en-GB" baseline="0" dirty="0" smtClean="0"/>
              <a:t>Link Loss, Immediate Alert and </a:t>
            </a:r>
            <a:r>
              <a:rPr lang="en-GB" baseline="0" dirty="0" err="1" smtClean="0"/>
              <a:t>Tx</a:t>
            </a:r>
            <a:r>
              <a:rPr lang="en-GB" baseline="0" dirty="0" smtClean="0"/>
              <a:t>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Ex: Proximity</a:t>
            </a:r>
            <a:r>
              <a:rPr lang="da-DK" baseline="0" dirty="0" smtClean="0"/>
              <a:t> profile consist of services: </a:t>
            </a:r>
            <a:r>
              <a:rPr lang="en-GB" baseline="0" dirty="0" smtClean="0"/>
              <a:t>Link Loss, Immediate Alert and </a:t>
            </a:r>
            <a:r>
              <a:rPr lang="en-GB" baseline="0" dirty="0" err="1" smtClean="0"/>
              <a:t>Tx</a:t>
            </a:r>
            <a:r>
              <a:rPr lang="en-GB" baseline="0" dirty="0" smtClean="0"/>
              <a:t> Power</a:t>
            </a:r>
          </a:p>
          <a:p>
            <a:r>
              <a:rPr lang="da-DK" baseline="0" dirty="0" smtClean="0"/>
              <a:t>Services are specified by BT Sig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</a:t>
            </a:r>
            <a:r>
              <a:rPr lang="da-DK" baseline="0" dirty="0" smtClean="0"/>
              <a:t> attribute flag IRQ_READ mean the value is handled by application. The actual ”Tx Power Level” is only known by controller so application must obtain value from that before replying back to requester.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LE</a:t>
            </a:r>
            <a:r>
              <a:rPr lang="da-DK" baseline="0" dirty="0" smtClean="0"/>
              <a:t> is default disabled to ensure backwards API compability with 18.0.0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LE</a:t>
            </a:r>
            <a:r>
              <a:rPr lang="da-DK" baseline="0" dirty="0" smtClean="0"/>
              <a:t> is default disabled to ensure backwards API compability with 18.0.0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GAP</a:t>
            </a:r>
            <a:r>
              <a:rPr lang="da-DK" baseline="0" dirty="0" smtClean="0"/>
              <a:t> is spread between CSR_BT_SC, CSR_BT_SD and CSR_BT_GATT</a:t>
            </a:r>
          </a:p>
          <a:p>
            <a:r>
              <a:rPr lang="da-DK" baseline="0" dirty="0" smtClean="0"/>
              <a:t>GATT is covered by CSR_BT_GATT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Configuring SD to search</a:t>
            </a:r>
            <a:r>
              <a:rPr lang="en-GB" baseline="0" dirty="0" smtClean="0"/>
              <a:t> for LE or BT is done by setting flags in </a:t>
            </a:r>
            <a:r>
              <a:rPr lang="en-GB" dirty="0" err="1" smtClean="0"/>
              <a:t>CsrBtSdSearchConfigReq</a:t>
            </a:r>
            <a:r>
              <a:rPr lang="en-GB" dirty="0" smtClean="0"/>
              <a:t>. Default is search both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Security is normally triggered by client trying to perform database access which require security</a:t>
            </a:r>
            <a:r>
              <a:rPr lang="da-DK" baseline="0" dirty="0" smtClean="0"/>
              <a:t>. This is based on the permissions flags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Picture show controller state for central</a:t>
            </a:r>
            <a:r>
              <a:rPr lang="da-DK" baseline="0" dirty="0" smtClean="0"/>
              <a:t> and peripheral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Diagram</a:t>
            </a:r>
            <a:r>
              <a:rPr lang="da-DK" baseline="0" dirty="0" smtClean="0"/>
              <a:t> show controller link states during scan/advertise and how GATT </a:t>
            </a:r>
          </a:p>
          <a:p>
            <a:r>
              <a:rPr lang="da-DK" baseline="0" dirty="0" smtClean="0"/>
              <a:t>LE is different than traditional BT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</a:t>
            </a:r>
            <a:r>
              <a:rPr lang="da-DK" baseline="0" dirty="0" smtClean="0"/>
              <a:t> three 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ADV_IND indicates that the msg is sent on three different channels only. The three advertisement channels are selected to avoid typical Wi-Fi set-up</a:t>
            </a: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ADV_IND  connectable undirected advertising event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ADV_DIRECT_IND connectable directed advertising event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ADV_NONCONN_IND non-connectable undirected advertising event</a:t>
            </a:r>
          </a:p>
          <a:p>
            <a:pPr rtl="0" eaLnBrk="1" fontAlgn="t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ADV_DISCOVER_IND non-connectable undirected advertising event</a:t>
            </a:r>
          </a:p>
          <a:p>
            <a:pPr rtl="0" eaLnBrk="1" fontAlgn="t" latinLnBrk="0" hangingPunct="1"/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3F0-3ACE-4FEC-9E5A-829C934C45FB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:\Users\Ian Davenport\Desktop\ppt assets\title-alternative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" y="3344455"/>
            <a:ext cx="9143998" cy="3513544"/>
          </a:xfrm>
          <a:prstGeom prst="rect">
            <a:avLst/>
          </a:prstGeom>
          <a:noFill/>
        </p:spPr>
      </p:pic>
      <p:pic>
        <p:nvPicPr>
          <p:cNvPr id="10" name="Picture 2" descr="C:\Users\Ian Davenport\Desktop\ppt assets\spectrum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703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50405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5552" y="2808111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(optional)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 descr="C:\Users\Ian Davenport\Desktop\ppt assets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8640"/>
            <a:ext cx="1008112" cy="1008112"/>
          </a:xfrm>
          <a:prstGeom prst="rect">
            <a:avLst/>
          </a:prstGeom>
          <a:noFill/>
        </p:spPr>
      </p:pic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004048" y="3212976"/>
            <a:ext cx="3384550" cy="28803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Author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03800" y="3555086"/>
            <a:ext cx="3384550" cy="312418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7A3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Date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Ian Davenport\Desktop\ppt assets\spectrum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70338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576064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25552" y="1196752"/>
            <a:ext cx="5752728" cy="36004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(optional)</a:t>
            </a:r>
            <a:endParaRPr lang="en-GB" dirty="0"/>
          </a:p>
        </p:txBody>
      </p:sp>
      <p:pic>
        <p:nvPicPr>
          <p:cNvPr id="2050" name="Picture 2" descr="C:\Users\Ian Davenport\Desktop\ppt assets\footer-gra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3296"/>
            <a:ext cx="9144000" cy="7647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453336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453336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16016" y="836712"/>
            <a:ext cx="4176464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136" y="764704"/>
            <a:ext cx="3189040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9512" y="764704"/>
            <a:ext cx="5544616" cy="5184576"/>
          </a:xfrm>
        </p:spPr>
        <p:txBody>
          <a:bodyPr/>
          <a:lstStyle>
            <a:lvl1pPr marL="0" indent="0">
              <a:buNone/>
              <a:defRPr sz="1800" b="1"/>
            </a:lvl1pPr>
            <a:lvl2pPr marL="268288" indent="-179388">
              <a:buClr>
                <a:srgbClr val="0057A3"/>
              </a:buClr>
              <a:buFont typeface="Wingdings" pitchFamily="2" charset="2"/>
              <a:buChar char="§"/>
              <a:tabLst>
                <a:tab pos="268288" algn="l"/>
              </a:tabLst>
              <a:defRPr sz="1600"/>
            </a:lvl2pPr>
            <a:lvl3pPr marL="538163" indent="-179388">
              <a:defRPr sz="1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453336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453336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an Davenport\Desktop\ppt assets\head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548680"/>
          </a:xfrm>
          <a:prstGeom prst="rect">
            <a:avLst/>
          </a:prstGeom>
          <a:noFill/>
        </p:spPr>
      </p:pic>
      <p:pic>
        <p:nvPicPr>
          <p:cNvPr id="7" name="Picture 2" descr="C:\Users\Ian Davenport\Desktop\ppt assets\spectr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4617"/>
            <a:ext cx="9144000" cy="70338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62755"/>
            <a:ext cx="8964488" cy="44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32" y="764704"/>
            <a:ext cx="851763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9299" y="6453537"/>
            <a:ext cx="14401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C:\Users\Ian Davenport\Desktop\ppt assets\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0432" y="6345180"/>
            <a:ext cx="468196" cy="46819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64769" y="6597352"/>
            <a:ext cx="1859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Cambridge Silicon</a:t>
            </a:r>
            <a:r>
              <a:rPr lang="en-GB" sz="900" kern="1200" baseline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900" kern="1200" baseline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Radio 2011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5" r:id="rId5"/>
    <p:sldLayoutId id="2147483654" r:id="rId6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19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57A3"/>
        </a:buClr>
        <a:buSzPct val="12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Events/Training/LowEnergyTraining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Training – </a:t>
            </a:r>
            <a:r>
              <a:rPr lang="da-DK" i="1" dirty="0" smtClean="0"/>
              <a:t>Bluetooth</a:t>
            </a:r>
            <a:r>
              <a:rPr lang="da-DK" dirty="0" smtClean="0"/>
              <a:t> low energy</a:t>
            </a:r>
            <a:endParaRPr lang="en-GB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CSR Synergy BT 18 series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SD – Device and service discovery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SD provides device- and service discovery</a:t>
            </a:r>
          </a:p>
          <a:p>
            <a:pPr>
              <a:buNone/>
            </a:pPr>
            <a:endParaRPr lang="da-DK" sz="2000" dirty="0" smtClean="0"/>
          </a:p>
          <a:p>
            <a:r>
              <a:rPr lang="da-DK" sz="2000" dirty="0" smtClean="0"/>
              <a:t>If you don’t do anything, the SD will discover both LE and BR/EDR devices automatically</a:t>
            </a:r>
          </a:p>
          <a:p>
            <a:endParaRPr lang="da-DK" sz="2000" dirty="0" smtClean="0"/>
          </a:p>
          <a:p>
            <a:r>
              <a:rPr lang="da-DK" sz="2000" dirty="0" smtClean="0"/>
              <a:t>The SD search results will tell you what radios the remote device supports: LE-only, BR/EDR-only or BR/EDR/LE dual mode.</a:t>
            </a:r>
          </a:p>
          <a:p>
            <a:pPr lvl="1"/>
            <a:r>
              <a:rPr lang="da-DK" sz="1600" dirty="0" smtClean="0"/>
              <a:t>Keep the radio type together with the address. You will need this when you want to connect.</a:t>
            </a:r>
          </a:p>
          <a:p>
            <a:pPr lvl="1"/>
            <a:r>
              <a:rPr lang="da-DK" sz="1600" dirty="0" smtClean="0"/>
              <a:t>Only use the LE-radio if the peer is a LE-only device. In all other cases you must use BR/EDR (required by the specification)</a:t>
            </a:r>
          </a:p>
          <a:p>
            <a:endParaRPr lang="da-DK" sz="2000" dirty="0" smtClean="0"/>
          </a:p>
          <a:p>
            <a:r>
              <a:rPr lang="da-DK" sz="2000" dirty="0" smtClean="0"/>
              <a:t>You can force the SD to search for only LE or only BR/EDR </a:t>
            </a:r>
            <a:r>
              <a:rPr lang="da-DK" sz="2000" dirty="0" smtClean="0"/>
              <a:t>devices. Default is both</a:t>
            </a:r>
            <a:endParaRPr lang="da-DK" sz="2000" dirty="0" smtClean="0"/>
          </a:p>
          <a:p>
            <a:pPr>
              <a:buNone/>
            </a:pPr>
            <a:endParaRPr lang="da-DK" sz="2000" dirty="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SC – Security Controller for low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LE re-uses the Bluetooth 2.1 Secure Simple Pairing model</a:t>
            </a:r>
          </a:p>
          <a:p>
            <a:r>
              <a:rPr lang="da-DK" dirty="0" smtClean="0"/>
              <a:t>Only the </a:t>
            </a:r>
            <a:r>
              <a:rPr lang="da-DK" i="1" dirty="0" smtClean="0"/>
              <a:t>passkey</a:t>
            </a:r>
            <a:r>
              <a:rPr lang="da-DK" dirty="0" smtClean="0"/>
              <a:t> and </a:t>
            </a:r>
            <a:r>
              <a:rPr lang="da-DK" i="1" dirty="0" smtClean="0"/>
              <a:t>just-works</a:t>
            </a:r>
            <a:r>
              <a:rPr lang="da-DK" dirty="0" smtClean="0"/>
              <a:t> methods are used with LE</a:t>
            </a:r>
          </a:p>
          <a:p>
            <a:endParaRPr lang="da-DK" dirty="0" smtClean="0"/>
          </a:p>
          <a:p>
            <a:r>
              <a:rPr lang="da-DK" dirty="0" smtClean="0"/>
              <a:t>Low energy security always happens </a:t>
            </a:r>
            <a:r>
              <a:rPr lang="da-DK" i="1" dirty="0" smtClean="0"/>
              <a:t>just-in-time</a:t>
            </a:r>
            <a:endParaRPr lang="da-DK" dirty="0" smtClean="0"/>
          </a:p>
          <a:p>
            <a:pPr lvl="1"/>
            <a:r>
              <a:rPr lang="da-DK" dirty="0" smtClean="0"/>
              <a:t>GATT will automatically start up security when needed</a:t>
            </a:r>
          </a:p>
          <a:p>
            <a:pPr lvl="1"/>
            <a:r>
              <a:rPr lang="da-DK" dirty="0" smtClean="0"/>
              <a:t>The user should </a:t>
            </a:r>
            <a:r>
              <a:rPr lang="da-DK" i="1" dirty="0" smtClean="0"/>
              <a:t>not</a:t>
            </a:r>
            <a:r>
              <a:rPr lang="da-DK" dirty="0" smtClean="0"/>
              <a:t> attempt to start security manually</a:t>
            </a:r>
          </a:p>
          <a:p>
            <a:pPr lvl="1"/>
            <a:r>
              <a:rPr lang="da-DK" dirty="0" smtClean="0"/>
              <a:t>User can still control whether to bond or not</a:t>
            </a:r>
          </a:p>
          <a:p>
            <a:pPr lvl="1"/>
            <a:r>
              <a:rPr lang="da-DK" dirty="0" smtClean="0"/>
              <a:t>Dedicated- and general bonding does not exist on </a:t>
            </a:r>
            <a:r>
              <a:rPr lang="da-DK" dirty="0" smtClean="0"/>
              <a:t>LE</a:t>
            </a:r>
          </a:p>
          <a:p>
            <a:pPr lvl="1"/>
            <a:r>
              <a:rPr lang="da-DK" dirty="0" smtClean="0"/>
              <a:t>To avoid DoS attacks, it is always client side that initiate security</a:t>
            </a:r>
            <a:endParaRPr lang="da-DK" dirty="0" smtClean="0"/>
          </a:p>
          <a:p>
            <a:pPr lvl="1"/>
            <a:endParaRPr lang="da-DK" dirty="0" smtClean="0"/>
          </a:p>
          <a:p>
            <a:r>
              <a:rPr lang="da-DK" dirty="0" smtClean="0"/>
              <a:t>Synergy BT also supports ’signing’ of data instead of encryption – this is also automatically used if required</a:t>
            </a:r>
          </a:p>
          <a:p>
            <a:endParaRPr lang="da-DK" dirty="0" smtClean="0"/>
          </a:p>
          <a:p>
            <a:r>
              <a:rPr lang="da-DK" dirty="0" smtClean="0"/>
              <a:t>Generally, security on LE is simpler, and the application can be passive and only respond to SC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CSR Synergy BT – GATT connection estabilshment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Concepts</a:t>
            </a:r>
          </a:p>
          <a:p>
            <a:r>
              <a:rPr lang="da-DK" dirty="0" smtClean="0"/>
              <a:t>Advertise/scan</a:t>
            </a:r>
          </a:p>
          <a:p>
            <a:r>
              <a:rPr lang="da-DK" dirty="0" smtClean="0"/>
              <a:t>Set-up a BT connection</a:t>
            </a:r>
          </a:p>
          <a:p>
            <a:r>
              <a:rPr lang="da-DK" dirty="0" smtClean="0"/>
              <a:t>Set-up a LE connection</a:t>
            </a:r>
          </a:p>
          <a:p>
            <a:r>
              <a:rPr lang="da-DK" dirty="0" smtClean="0"/>
              <a:t>Use of white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 concepts for connections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32" y="764704"/>
            <a:ext cx="8517632" cy="2808312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da-DK" sz="2000" dirty="0" smtClean="0"/>
              <a:t>LE master can be connected to </a:t>
            </a:r>
            <a:r>
              <a:rPr lang="da-DK" sz="2000" b="1" dirty="0" smtClean="0"/>
              <a:t>several</a:t>
            </a:r>
            <a:r>
              <a:rPr lang="da-DK" sz="2000" dirty="0" smtClean="0"/>
              <a:t> LE slaves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LE slave can be connected to </a:t>
            </a:r>
            <a:r>
              <a:rPr lang="da-DK" sz="2000" b="1" dirty="0" smtClean="0"/>
              <a:t>a single </a:t>
            </a:r>
            <a:r>
              <a:rPr lang="da-DK" sz="2000" dirty="0" smtClean="0"/>
              <a:t>LE master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One can not be master and slave at the same time (no scatternets)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Central: Initiate connection after receiving advertisement</a:t>
            </a:r>
            <a:r>
              <a:rPr lang="en-GB" sz="2000" dirty="0" smtClean="0"/>
              <a:t> from device(s) in peripheral role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Peripheral: Advertise to central which initiate connection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Simulataneous BR/EDR and LE connection can not present to same device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31640" y="3573016"/>
            <a:ext cx="6264696" cy="3312368"/>
            <a:chOff x="1691680" y="3356992"/>
            <a:chExt cx="5400284" cy="2906115"/>
          </a:xfrm>
        </p:grpSpPr>
        <p:grpSp>
          <p:nvGrpSpPr>
            <p:cNvPr id="37" name="Group 36"/>
            <p:cNvGrpSpPr/>
            <p:nvPr/>
          </p:nvGrpSpPr>
          <p:grpSpPr>
            <a:xfrm>
              <a:off x="1691680" y="3356992"/>
              <a:ext cx="5400284" cy="2906115"/>
              <a:chOff x="323844" y="1055681"/>
              <a:chExt cx="8496312" cy="4787900"/>
            </a:xfrm>
          </p:grpSpPr>
          <p:grpSp>
            <p:nvGrpSpPr>
              <p:cNvPr id="8" name="Group 16"/>
              <p:cNvGrpSpPr/>
              <p:nvPr/>
            </p:nvGrpSpPr>
            <p:grpSpPr>
              <a:xfrm>
                <a:off x="323844" y="1968496"/>
                <a:ext cx="4114800" cy="2743200"/>
                <a:chOff x="919155" y="1031870"/>
                <a:chExt cx="7305690" cy="4794260"/>
              </a:xfrm>
              <a:solidFill>
                <a:schemeClr val="accent1"/>
              </a:solidFill>
            </p:grpSpPr>
            <p:sp>
              <p:nvSpPr>
                <p:cNvPr id="9" name="Oval 8"/>
                <p:cNvSpPr/>
                <p:nvPr/>
              </p:nvSpPr>
              <p:spPr>
                <a:xfrm>
                  <a:off x="3657600" y="1031870"/>
                  <a:ext cx="1828800" cy="1143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385D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Arial Narrow" pitchFamily="34" charset="0"/>
                    </a:rPr>
                    <a:t>Scanning</a:t>
                  </a:r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657600" y="2857500"/>
                  <a:ext cx="1828800" cy="1143000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Arial Narrow" pitchFamily="34" charset="0"/>
                    </a:rPr>
                    <a:t>Standby</a:t>
                  </a:r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657600" y="4683130"/>
                  <a:ext cx="1828800" cy="1143000"/>
                </a:xfrm>
                <a:prstGeom prst="ellipse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Arial Narrow" pitchFamily="34" charset="0"/>
                    </a:rPr>
                    <a:t>Connection</a:t>
                  </a:r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17" idx="6"/>
                  <a:endCxn id="10" idx="2"/>
                </p:cNvCxnSpPr>
                <p:nvPr/>
              </p:nvCxnSpPr>
              <p:spPr>
                <a:xfrm>
                  <a:off x="2747955" y="3429000"/>
                  <a:ext cx="909645" cy="158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10" idx="6"/>
                  <a:endCxn id="19" idx="2"/>
                </p:cNvCxnSpPr>
                <p:nvPr/>
              </p:nvCxnSpPr>
              <p:spPr>
                <a:xfrm>
                  <a:off x="5486400" y="3429000"/>
                  <a:ext cx="909645" cy="158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endCxn id="9" idx="4"/>
                </p:cNvCxnSpPr>
                <p:nvPr/>
              </p:nvCxnSpPr>
              <p:spPr>
                <a:xfrm rot="5400000" flipH="1" flipV="1">
                  <a:off x="4229892" y="2515393"/>
                  <a:ext cx="682631" cy="1586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endCxn id="10" idx="4"/>
                </p:cNvCxnSpPr>
                <p:nvPr/>
              </p:nvCxnSpPr>
              <p:spPr>
                <a:xfrm rot="5400000" flipH="1" flipV="1">
                  <a:off x="4230685" y="4340231"/>
                  <a:ext cx="681045" cy="158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Arc 15"/>
                <p:cNvSpPr/>
                <p:nvPr/>
              </p:nvSpPr>
              <p:spPr>
                <a:xfrm flipH="1" flipV="1">
                  <a:off x="1808162" y="2765424"/>
                  <a:ext cx="3675059" cy="2486025"/>
                </a:xfrm>
                <a:prstGeom prst="arc">
                  <a:avLst/>
                </a:prstGeom>
                <a:noFill/>
                <a:ln w="1905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919155" y="2857500"/>
                  <a:ext cx="1828800" cy="1143000"/>
                </a:xfrm>
                <a:prstGeom prst="ellipse">
                  <a:avLst/>
                </a:prstGeom>
                <a:grpFill/>
                <a:ln w="19050">
                  <a:solidFill>
                    <a:srgbClr val="385D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Arial Narrow" pitchFamily="34" charset="0"/>
                    </a:rPr>
                    <a:t>Advertising</a:t>
                  </a:r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8" name="Arc 17"/>
                <p:cNvSpPr/>
                <p:nvPr/>
              </p:nvSpPr>
              <p:spPr>
                <a:xfrm flipV="1">
                  <a:off x="3649665" y="2765424"/>
                  <a:ext cx="3683000" cy="2486025"/>
                </a:xfrm>
                <a:prstGeom prst="arc">
                  <a:avLst>
                    <a:gd name="adj1" fmla="val 16200000"/>
                    <a:gd name="adj2" fmla="val 21582439"/>
                  </a:avLst>
                </a:prstGeom>
                <a:noFill/>
                <a:ln w="1905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396045" y="2857500"/>
                  <a:ext cx="1828800" cy="11430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Initiating</a:t>
                  </a:r>
                  <a:endParaRPr lang="en-GB" sz="1200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05140" y="5251450"/>
                  <a:ext cx="560678" cy="32273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latin typeface="Arial Narrow" pitchFamily="34" charset="0"/>
                    </a:rPr>
                    <a:t>Slave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491164" y="5251450"/>
                  <a:ext cx="685905" cy="32273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latin typeface="Arial Narrow" pitchFamily="34" charset="0"/>
                    </a:rPr>
                    <a:t>Master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2" name="Group 17"/>
              <p:cNvGrpSpPr/>
              <p:nvPr/>
            </p:nvGrpSpPr>
            <p:grpSpPr>
              <a:xfrm>
                <a:off x="4705356" y="1968496"/>
                <a:ext cx="4114800" cy="2743200"/>
                <a:chOff x="919155" y="1031870"/>
                <a:chExt cx="7305690" cy="479426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657600" y="1031870"/>
                  <a:ext cx="1828800" cy="11430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385D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  <a:latin typeface="Arial Narrow" pitchFamily="34" charset="0"/>
                    </a:rPr>
                    <a:t>Scanning</a:t>
                  </a:r>
                  <a:endParaRPr lang="en-GB" sz="1200" dirty="0">
                    <a:solidFill>
                      <a:schemeClr val="bg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657600" y="2857500"/>
                  <a:ext cx="1828800" cy="1143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latin typeface="Arial Narrow" pitchFamily="34" charset="0"/>
                    </a:rPr>
                    <a:t>Standby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657600" y="4683130"/>
                  <a:ext cx="1828800" cy="1143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latin typeface="Arial Narrow" pitchFamily="34" charset="0"/>
                    </a:rPr>
                    <a:t>Connection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31" idx="6"/>
                  <a:endCxn id="24" idx="2"/>
                </p:cNvCxnSpPr>
                <p:nvPr/>
              </p:nvCxnSpPr>
              <p:spPr>
                <a:xfrm>
                  <a:off x="2747955" y="3429000"/>
                  <a:ext cx="909645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4" idx="6"/>
                  <a:endCxn id="33" idx="2"/>
                </p:cNvCxnSpPr>
                <p:nvPr/>
              </p:nvCxnSpPr>
              <p:spPr>
                <a:xfrm>
                  <a:off x="5486400" y="3429000"/>
                  <a:ext cx="909645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endCxn id="23" idx="4"/>
                </p:cNvCxnSpPr>
                <p:nvPr/>
              </p:nvCxnSpPr>
              <p:spPr>
                <a:xfrm rot="5400000" flipH="1" flipV="1">
                  <a:off x="4229892" y="2515393"/>
                  <a:ext cx="682631" cy="15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24" idx="4"/>
                </p:cNvCxnSpPr>
                <p:nvPr/>
              </p:nvCxnSpPr>
              <p:spPr>
                <a:xfrm rot="5400000" flipH="1" flipV="1">
                  <a:off x="4230685" y="4340231"/>
                  <a:ext cx="681045" cy="158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Arc 29"/>
                <p:cNvSpPr/>
                <p:nvPr/>
              </p:nvSpPr>
              <p:spPr>
                <a:xfrm flipH="1" flipV="1">
                  <a:off x="1808162" y="2765424"/>
                  <a:ext cx="3675059" cy="2486025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919155" y="2857500"/>
                  <a:ext cx="1828800" cy="11430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  <a:latin typeface="Arial Narrow" pitchFamily="34" charset="0"/>
                    </a:rPr>
                    <a:t>Advertising</a:t>
                  </a:r>
                  <a:endParaRPr lang="en-GB" sz="1200" dirty="0">
                    <a:solidFill>
                      <a:sysClr val="windowText" lastClr="000000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flipV="1">
                  <a:off x="3649665" y="2765424"/>
                  <a:ext cx="3683000" cy="2486025"/>
                </a:xfrm>
                <a:prstGeom prst="arc">
                  <a:avLst>
                    <a:gd name="adj1" fmla="val 16200000"/>
                    <a:gd name="adj2" fmla="val 21582439"/>
                  </a:avLst>
                </a:prstGeom>
                <a:ln w="1905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396045" y="2857500"/>
                  <a:ext cx="1828800" cy="114300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en-US" sz="1200" dirty="0" smtClean="0">
                      <a:latin typeface="Arial Narrow" pitchFamily="34" charset="0"/>
                    </a:rPr>
                    <a:t>Initiating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05140" y="5251450"/>
                  <a:ext cx="560678" cy="32273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latin typeface="Arial Narrow" pitchFamily="34" charset="0"/>
                    </a:rPr>
                    <a:t>Slave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491164" y="5251450"/>
                  <a:ext cx="685905" cy="32273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 smtClean="0">
                      <a:latin typeface="Arial Narrow" pitchFamily="34" charset="0"/>
                    </a:rPr>
                    <a:t>Master</a:t>
                  </a:r>
                  <a:endParaRPr lang="en-GB" sz="1200" dirty="0">
                    <a:latin typeface="Arial Narrow" pitchFamily="34" charset="0"/>
                  </a:endParaRPr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2178050" y="3449631"/>
                <a:ext cx="478790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483768" y="33569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Central</a:t>
              </a:r>
              <a:endParaRPr lang="en-GB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33569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Peripheral</a:t>
              </a:r>
              <a:endParaRPr lang="en-GB" dirty="0"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Advertise/Scan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32" y="764704"/>
            <a:ext cx="8517632" cy="792088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da-DK" sz="2000" dirty="0" smtClean="0"/>
              <a:t>Advertising is to broadcast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Scanning is to observe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2178050" y="3843362"/>
            <a:ext cx="47879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23844" y="1844824"/>
            <a:ext cx="8496312" cy="4032448"/>
            <a:chOff x="323844" y="1412776"/>
            <a:chExt cx="8496312" cy="4032448"/>
          </a:xfrm>
        </p:grpSpPr>
        <p:grpSp>
          <p:nvGrpSpPr>
            <p:cNvPr id="42" name="Group 41"/>
            <p:cNvGrpSpPr/>
            <p:nvPr/>
          </p:nvGrpSpPr>
          <p:grpSpPr>
            <a:xfrm>
              <a:off x="323844" y="2256528"/>
              <a:ext cx="4114800" cy="2743200"/>
              <a:chOff x="919155" y="1031870"/>
              <a:chExt cx="7305690" cy="4794260"/>
            </a:xfrm>
            <a:solidFill>
              <a:schemeClr val="accent1"/>
            </a:solidFill>
          </p:grpSpPr>
          <p:sp>
            <p:nvSpPr>
              <p:cNvPr id="43" name="Oval 42"/>
              <p:cNvSpPr/>
              <p:nvPr/>
            </p:nvSpPr>
            <p:spPr>
              <a:xfrm>
                <a:off x="3657600" y="1031870"/>
                <a:ext cx="1828800" cy="114300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Arial Narrow" pitchFamily="34" charset="0"/>
                  </a:rPr>
                  <a:t>Scanning</a:t>
                </a:r>
                <a:endParaRPr lang="en-GB" sz="120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657600" y="2857500"/>
                <a:ext cx="1828800" cy="114300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 Narrow" pitchFamily="34" charset="0"/>
                  </a:rPr>
                  <a:t>Standby</a:t>
                </a:r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657600" y="4683130"/>
                <a:ext cx="1828800" cy="114300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 Narrow" pitchFamily="34" charset="0"/>
                  </a:rPr>
                  <a:t>Connection</a:t>
                </a:r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51" idx="6"/>
                <a:endCxn id="44" idx="2"/>
              </p:cNvCxnSpPr>
              <p:nvPr/>
            </p:nvCxnSpPr>
            <p:spPr>
              <a:xfrm>
                <a:off x="2747955" y="3429000"/>
                <a:ext cx="909645" cy="158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6"/>
                <a:endCxn id="53" idx="2"/>
              </p:cNvCxnSpPr>
              <p:nvPr/>
            </p:nvCxnSpPr>
            <p:spPr>
              <a:xfrm>
                <a:off x="5486400" y="3429000"/>
                <a:ext cx="909645" cy="158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3" idx="4"/>
              </p:cNvCxnSpPr>
              <p:nvPr/>
            </p:nvCxnSpPr>
            <p:spPr>
              <a:xfrm rot="5400000" flipH="1" flipV="1">
                <a:off x="4229892" y="2515393"/>
                <a:ext cx="682631" cy="1586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4" idx="4"/>
              </p:cNvCxnSpPr>
              <p:nvPr/>
            </p:nvCxnSpPr>
            <p:spPr>
              <a:xfrm rot="5400000" flipH="1" flipV="1">
                <a:off x="4230685" y="4340231"/>
                <a:ext cx="681045" cy="1585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c 49"/>
              <p:cNvSpPr/>
              <p:nvPr/>
            </p:nvSpPr>
            <p:spPr>
              <a:xfrm flipH="1" flipV="1">
                <a:off x="1808162" y="2765424"/>
                <a:ext cx="3675059" cy="2486025"/>
              </a:xfrm>
              <a:prstGeom prst="arc">
                <a:avLst/>
              </a:prstGeom>
              <a:noFill/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919155" y="2857500"/>
                <a:ext cx="1828800" cy="1143000"/>
              </a:xfrm>
              <a:prstGeom prst="ellipse">
                <a:avLst/>
              </a:prstGeom>
              <a:grpFill/>
              <a:ln w="19050"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 Narrow" pitchFamily="34" charset="0"/>
                  </a:rPr>
                  <a:t>Advertising</a:t>
                </a:r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 flipV="1">
                <a:off x="3649665" y="2765424"/>
                <a:ext cx="3683000" cy="2486025"/>
              </a:xfrm>
              <a:prstGeom prst="arc">
                <a:avLst>
                  <a:gd name="adj1" fmla="val 16200000"/>
                  <a:gd name="adj2" fmla="val 21582439"/>
                </a:avLst>
              </a:prstGeom>
              <a:noFill/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396045" y="2857500"/>
                <a:ext cx="1828800" cy="114300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 Narrow" pitchFamily="34" charset="0"/>
                  </a:rPr>
                  <a:t>Initiating</a:t>
                </a:r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05140" y="5251450"/>
                <a:ext cx="560678" cy="3227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Arial Narrow" pitchFamily="34" charset="0"/>
                  </a:rPr>
                  <a:t>Slave</a:t>
                </a:r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491164" y="5251450"/>
                <a:ext cx="685905" cy="3227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Arial Narrow" pitchFamily="34" charset="0"/>
                  </a:rPr>
                  <a:t>Master</a:t>
                </a:r>
                <a:endParaRPr lang="en-GB" sz="1200" dirty="0">
                  <a:latin typeface="Arial Narrow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705356" y="2256528"/>
              <a:ext cx="4114800" cy="2743200"/>
              <a:chOff x="919155" y="1031870"/>
              <a:chExt cx="7305690" cy="479426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57600" y="1031870"/>
                <a:ext cx="1828800" cy="11430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 Narrow" pitchFamily="34" charset="0"/>
                  </a:rPr>
                  <a:t>Scanning</a:t>
                </a:r>
                <a:endParaRPr lang="en-GB" sz="1200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57600" y="2857500"/>
                <a:ext cx="1828800" cy="1143000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latin typeface="Arial Narrow" pitchFamily="34" charset="0"/>
                  </a:rPr>
                  <a:t>Standby</a:t>
                </a:r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657600" y="4683130"/>
                <a:ext cx="1828800" cy="1143000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latin typeface="Arial Narrow" pitchFamily="34" charset="0"/>
                  </a:rPr>
                  <a:t>Connection</a:t>
                </a:r>
                <a:endParaRPr lang="en-GB" sz="1200" dirty="0">
                  <a:latin typeface="Arial Narrow" pitchFamily="34" charset="0"/>
                </a:endParaRPr>
              </a:p>
            </p:txBody>
          </p:sp>
          <p:cxnSp>
            <p:nvCxnSpPr>
              <p:cNvPr id="60" name="Straight Arrow Connector 59"/>
              <p:cNvCxnSpPr>
                <a:stCxn id="65" idx="6"/>
                <a:endCxn id="58" idx="2"/>
              </p:cNvCxnSpPr>
              <p:nvPr/>
            </p:nvCxnSpPr>
            <p:spPr>
              <a:xfrm>
                <a:off x="2747955" y="3429000"/>
                <a:ext cx="909645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8" idx="6"/>
                <a:endCxn id="67" idx="2"/>
              </p:cNvCxnSpPr>
              <p:nvPr/>
            </p:nvCxnSpPr>
            <p:spPr>
              <a:xfrm>
                <a:off x="5486400" y="3429000"/>
                <a:ext cx="909645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7" idx="4"/>
              </p:cNvCxnSpPr>
              <p:nvPr/>
            </p:nvCxnSpPr>
            <p:spPr>
              <a:xfrm rot="5400000" flipH="1" flipV="1">
                <a:off x="4229892" y="2515393"/>
                <a:ext cx="682631" cy="1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8" idx="4"/>
              </p:cNvCxnSpPr>
              <p:nvPr/>
            </p:nvCxnSpPr>
            <p:spPr>
              <a:xfrm rot="5400000" flipH="1" flipV="1">
                <a:off x="4230685" y="4340231"/>
                <a:ext cx="681045" cy="15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/>
              <p:cNvSpPr/>
              <p:nvPr/>
            </p:nvSpPr>
            <p:spPr>
              <a:xfrm flipH="1" flipV="1">
                <a:off x="1808162" y="2765424"/>
                <a:ext cx="3675059" cy="2486025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919155" y="2857500"/>
                <a:ext cx="1828800" cy="114300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ysClr val="windowText" lastClr="000000"/>
                    </a:solidFill>
                    <a:latin typeface="Arial Narrow" pitchFamily="34" charset="0"/>
                  </a:rPr>
                  <a:t>Advertising</a:t>
                </a:r>
                <a:endParaRPr lang="en-GB" sz="1200" dirty="0">
                  <a:solidFill>
                    <a:sysClr val="windowText" lastClr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6" name="Arc 65"/>
              <p:cNvSpPr/>
              <p:nvPr/>
            </p:nvSpPr>
            <p:spPr>
              <a:xfrm flipV="1">
                <a:off x="3649665" y="2765424"/>
                <a:ext cx="3683000" cy="2486025"/>
              </a:xfrm>
              <a:prstGeom prst="arc">
                <a:avLst>
                  <a:gd name="adj1" fmla="val 16200000"/>
                  <a:gd name="adj2" fmla="val 21582439"/>
                </a:avLst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96045" y="2857500"/>
                <a:ext cx="1828800" cy="1143000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200" dirty="0" smtClean="0">
                    <a:latin typeface="Arial Narrow" pitchFamily="34" charset="0"/>
                  </a:rPr>
                  <a:t>Initiating</a:t>
                </a:r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05140" y="5251450"/>
                <a:ext cx="560678" cy="3227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Arial Narrow" pitchFamily="34" charset="0"/>
                  </a:rPr>
                  <a:t>Slave</a:t>
                </a:r>
                <a:endParaRPr lang="en-GB" sz="1200" dirty="0">
                  <a:latin typeface="Arial Narrow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491164" y="5251450"/>
                <a:ext cx="685905" cy="32273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smtClean="0">
                    <a:latin typeface="Arial Narrow" pitchFamily="34" charset="0"/>
                  </a:rPr>
                  <a:t>Master</a:t>
                </a:r>
                <a:endParaRPr lang="en-GB" sz="1200" dirty="0">
                  <a:latin typeface="Arial Narrow" pitchFamily="34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259632" y="141277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GattScanReq</a:t>
              </a:r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6056" y="141277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GattAdvertiseReq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59632" y="5137447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Controller link states</a:t>
              </a:r>
              <a:endParaRPr lang="en-GB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2120" y="5137447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Controller link states</a:t>
              </a:r>
              <a:endParaRPr lang="en-GB" sz="1400" dirty="0"/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Advertise/Scan – cont’d	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32" y="548680"/>
            <a:ext cx="8517632" cy="2160240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da-DK" sz="2000" dirty="0" smtClean="0"/>
              <a:t>Advertise/broadcast is performed through the GATT API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The three ADV_IND indicates the message is sent on three special radio channels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The scanning controller can obtain an extra advertisement data packet by asking for scan response data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Scan reports can be limited to a list of devices using whitelists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59632" y="2780928"/>
          <a:ext cx="6610159" cy="3579019"/>
        </p:xfrm>
        <a:graphic>
          <a:graphicData uri="http://schemas.openxmlformats.org/presentationml/2006/ole">
            <p:oleObj spid="_x0000_s1027" name="Visio" r:id="rId4" imgW="4711589" imgH="2551819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Set-up a BT connection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32" y="764704"/>
            <a:ext cx="8517632" cy="792088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da-DK" sz="1050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15616" y="764704"/>
          <a:ext cx="6747809" cy="4426545"/>
        </p:xfrm>
        <a:graphic>
          <a:graphicData uri="http://schemas.openxmlformats.org/presentationml/2006/ole">
            <p:oleObj spid="_x0000_s3074" name="Visio" r:id="rId4" imgW="4930116" imgH="3094887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Set-up a LE connection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832" y="764704"/>
            <a:ext cx="8517632" cy="792088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da-DK" sz="1050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52193" y="766019"/>
          <a:ext cx="7076191" cy="4103141"/>
        </p:xfrm>
        <a:graphic>
          <a:graphicData uri="http://schemas.openxmlformats.org/presentationml/2006/ole">
            <p:oleObj spid="_x0000_s2051" name="Visio" r:id="rId4" imgW="4930116" imgH="2752344" progId="Visio.Drawing.11">
              <p:embed/>
            </p:oleObj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869160"/>
            <a:ext cx="1588155" cy="145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869160"/>
            <a:ext cx="156883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White list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0832" y="764704"/>
            <a:ext cx="8517632" cy="360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a-DK" sz="2000" dirty="0" smtClean="0"/>
              <a:t>Whitelists are applicable for scan and connect only</a:t>
            </a:r>
            <a:endParaRPr lang="en-GB" sz="2000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99592" y="1323926"/>
          <a:ext cx="7155031" cy="3329210"/>
        </p:xfrm>
        <a:graphic>
          <a:graphicData uri="http://schemas.openxmlformats.org/presentationml/2006/ole">
            <p:oleObj spid="_x0000_s23555" name="Visio" r:id="rId4" imgW="4711589" imgH="2191774" progId="Visio.Drawing.11">
              <p:embed/>
            </p:oleObj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725144"/>
            <a:ext cx="1588155" cy="145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725144"/>
            <a:ext cx="156883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CSR Synergy BT – GATT connection estabilshment -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Radio capability of peer devices is present in search results from CSR_BT_SD</a:t>
            </a:r>
          </a:p>
          <a:p>
            <a:r>
              <a:rPr lang="da-DK" sz="2000" dirty="0" smtClean="0"/>
              <a:t>Profile/use-case determins if connection shall be set-up on LE or BR/EDR. If BR/EDR is available it should be selected over LE</a:t>
            </a:r>
            <a:endParaRPr lang="da-DK" sz="1600" dirty="0" smtClean="0"/>
          </a:p>
          <a:p>
            <a:r>
              <a:rPr lang="da-DK" sz="2000" dirty="0" smtClean="0"/>
              <a:t>Simulataneous BR/EDR and LE connection can not present to same device</a:t>
            </a:r>
          </a:p>
          <a:p>
            <a:r>
              <a:rPr lang="da-DK" sz="2000" dirty="0" smtClean="0"/>
              <a:t>GATT provides APIs for setting up both LE and BR/EDR connections</a:t>
            </a:r>
          </a:p>
          <a:p>
            <a:r>
              <a:rPr lang="da-DK" sz="2000" dirty="0" smtClean="0"/>
              <a:t>When connected, the radio technology is completely transparent to both application and the user</a:t>
            </a:r>
          </a:p>
          <a:p>
            <a:r>
              <a:rPr lang="da-DK" sz="2000" dirty="0" smtClean="0"/>
              <a:t>Whitelists are applicable for scan and connect only</a:t>
            </a:r>
          </a:p>
          <a:p>
            <a:endParaRPr lang="da-DK" sz="2000" dirty="0" smtClean="0"/>
          </a:p>
          <a:p>
            <a:endParaRPr lang="da-DK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Scope of slides</a:t>
            </a: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da-DK" sz="2000" dirty="0" smtClean="0"/>
              <a:t>This presentation provides a quick overview of the GATT API in Synergy BT. 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API document </a:t>
            </a:r>
            <a:r>
              <a:rPr lang="da-DK" sz="2000" smtClean="0"/>
              <a:t>contains </a:t>
            </a:r>
            <a:r>
              <a:rPr lang="da-DK" sz="2000" smtClean="0"/>
              <a:t>more </a:t>
            </a:r>
            <a:r>
              <a:rPr lang="da-DK" sz="2000" dirty="0" smtClean="0"/>
              <a:t>detailed information.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This presentation is intended for technical users familar with Bluetooth, who want to use the Synergy BT stack for Bluetooth low energy (LE) applications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Please take time to get familar with LE. As a minimum, browse through  the training material from the Bluetooth SIG (</a:t>
            </a:r>
            <a:r>
              <a:rPr lang="da-DK" sz="2000" dirty="0" smtClean="0">
                <a:hlinkClick r:id="rId3"/>
              </a:rPr>
              <a:t>https://www.bluetooth.org/Events/Training/LowEnergyTraining.htm</a:t>
            </a:r>
            <a:r>
              <a:rPr lang="da-DK" sz="2000" dirty="0" smtClean="0"/>
              <a:t> ).</a:t>
            </a:r>
          </a:p>
          <a:p>
            <a:pPr>
              <a:buNone/>
            </a:pPr>
            <a:endParaRPr lang="da-DK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CSR Synergy BT – GATT server/client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179512" y="764704"/>
            <a:ext cx="5112568" cy="5184576"/>
          </a:xfrm>
        </p:spPr>
        <p:txBody>
          <a:bodyPr>
            <a:normAutofit/>
          </a:bodyPr>
          <a:lstStyle/>
          <a:p>
            <a:r>
              <a:rPr lang="da-DK" b="0" dirty="0" smtClean="0"/>
              <a:t>ATT protocol communication</a:t>
            </a:r>
          </a:p>
          <a:p>
            <a:r>
              <a:rPr lang="da-DK" b="0" dirty="0" smtClean="0"/>
              <a:t>GATT server</a:t>
            </a:r>
          </a:p>
          <a:p>
            <a:pPr lvl="1"/>
            <a:r>
              <a:rPr lang="da-DK" dirty="0" smtClean="0"/>
              <a:t>Database structure</a:t>
            </a:r>
          </a:p>
          <a:p>
            <a:pPr lvl="1"/>
            <a:r>
              <a:rPr lang="da-DK" dirty="0" smtClean="0"/>
              <a:t>Example with proximity</a:t>
            </a:r>
          </a:p>
          <a:p>
            <a:pPr lvl="1"/>
            <a:r>
              <a:rPr lang="da-DK" dirty="0" smtClean="0"/>
              <a:t>Order of steps</a:t>
            </a:r>
          </a:p>
          <a:p>
            <a:pPr lvl="1"/>
            <a:r>
              <a:rPr lang="da-DK" dirty="0" smtClean="0"/>
              <a:t>What is an ”IRQ” from the database</a:t>
            </a:r>
          </a:p>
          <a:p>
            <a:r>
              <a:rPr lang="da-DK" b="0" dirty="0" smtClean="0"/>
              <a:t>GATT Client</a:t>
            </a:r>
          </a:p>
          <a:p>
            <a:pPr lvl="1"/>
            <a:r>
              <a:rPr lang="da-DK" dirty="0" smtClean="0"/>
              <a:t>Work order for</a:t>
            </a:r>
            <a:r>
              <a:rPr lang="da-DK" baseline="0" dirty="0" smtClean="0"/>
              <a:t> initial connect and re-connect</a:t>
            </a:r>
            <a:endParaRPr lang="da-DK" dirty="0" smtClean="0"/>
          </a:p>
          <a:p>
            <a:pPr lvl="1"/>
            <a:r>
              <a:rPr lang="da-DK" dirty="0" smtClean="0"/>
              <a:t>Build local view of remote database</a:t>
            </a:r>
          </a:p>
          <a:p>
            <a:pPr lvl="1"/>
            <a:r>
              <a:rPr lang="da-DK" dirty="0" smtClean="0"/>
              <a:t>Write client configuration</a:t>
            </a:r>
          </a:p>
          <a:p>
            <a:pPr lvl="1"/>
            <a:r>
              <a:rPr lang="da-DK" dirty="0" smtClean="0"/>
              <a:t>Service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508104" y="1052736"/>
          <a:ext cx="3241659" cy="3744416"/>
        </p:xfrm>
        <a:graphic>
          <a:graphicData uri="http://schemas.openxmlformats.org/presentationml/2006/ole">
            <p:oleObj spid="_x0000_s37890" name="Visio" r:id="rId3" imgW="3851981" imgH="4448056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 – what protocol is running on this level</a:t>
            </a:r>
            <a:endParaRPr lang="en-GB" dirty="0"/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7150" y="1112044"/>
            <a:ext cx="63246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server – Database Structure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620688"/>
            <a:ext cx="4176464" cy="5184576"/>
          </a:xfrm>
        </p:spPr>
        <p:txBody>
          <a:bodyPr>
            <a:noAutofit/>
          </a:bodyPr>
          <a:lstStyle/>
          <a:p>
            <a:r>
              <a:rPr lang="en-GB" b="0" dirty="0" smtClean="0"/>
              <a:t>GATT specifies the structure in which profile data is exchanged</a:t>
            </a:r>
          </a:p>
          <a:p>
            <a:endParaRPr lang="en-GB" b="0" dirty="0" smtClean="0"/>
          </a:p>
          <a:p>
            <a:r>
              <a:rPr lang="en-GB" b="0" dirty="0" smtClean="0"/>
              <a:t>Profile: Exposes one or more services necessary to fulfil a use case</a:t>
            </a:r>
          </a:p>
          <a:p>
            <a:endParaRPr lang="en-GB" b="0" dirty="0" smtClean="0"/>
          </a:p>
          <a:p>
            <a:r>
              <a:rPr lang="en-GB" b="0" dirty="0" smtClean="0"/>
              <a:t>Service: A collection of one or more data entries – known as characteristics</a:t>
            </a:r>
          </a:p>
          <a:p>
            <a:endParaRPr lang="en-GB" b="0" dirty="0" smtClean="0"/>
          </a:p>
          <a:p>
            <a:r>
              <a:rPr lang="en-GB" b="0" dirty="0" smtClean="0"/>
              <a:t>Characteristics</a:t>
            </a:r>
          </a:p>
          <a:p>
            <a:pPr>
              <a:buFont typeface="Arial" pitchFamily="34" charset="0"/>
              <a:buChar char="•"/>
            </a:pPr>
            <a:r>
              <a:rPr lang="en-GB" sz="1600" b="0" dirty="0" smtClean="0"/>
              <a:t> Declaration</a:t>
            </a:r>
          </a:p>
          <a:p>
            <a:pPr>
              <a:buFont typeface="Arial" pitchFamily="34" charset="0"/>
              <a:buChar char="•"/>
            </a:pPr>
            <a:r>
              <a:rPr lang="en-GB" sz="1600" b="0" dirty="0" smtClean="0"/>
              <a:t> Value</a:t>
            </a:r>
          </a:p>
          <a:p>
            <a:pPr>
              <a:buFont typeface="Arial" pitchFamily="34" charset="0"/>
              <a:buChar char="•"/>
            </a:pPr>
            <a:r>
              <a:rPr lang="en-GB" sz="1600" b="0" dirty="0" smtClean="0"/>
              <a:t> Descriptors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Configuration, description, format, etc.</a:t>
            </a:r>
            <a:endParaRPr lang="en-GB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47116"/>
            <a:ext cx="4176712" cy="49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GATT server – Database Structure – ex. proximity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836712"/>
            <a:ext cx="396044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Proximity server consists of 3 services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Tx Power Service is exposed in  Characteristic Tx Power Level</a:t>
            </a:r>
          </a:p>
          <a:p>
            <a:endParaRPr lang="en-GB" dirty="0" smtClean="0"/>
          </a:p>
          <a:p>
            <a:endParaRPr lang="da-DK" dirty="0" smtClean="0"/>
          </a:p>
          <a:p>
            <a:endParaRPr lang="en-US" dirty="0" smtClean="0"/>
          </a:p>
          <a:p>
            <a:r>
              <a:rPr lang="en-US" dirty="0" smtClean="0"/>
              <a:t>How to interpret “</a:t>
            </a:r>
            <a:r>
              <a:rPr lang="en-US" dirty="0" err="1" smtClean="0"/>
              <a:t>Tx</a:t>
            </a:r>
            <a:r>
              <a:rPr lang="en-US" dirty="0" smtClean="0"/>
              <a:t> Power Level” characteristic</a:t>
            </a:r>
            <a:endParaRPr lang="en-GB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</p:nvPr>
        </p:nvGraphicFramePr>
        <p:xfrm>
          <a:off x="4355975" y="836611"/>
          <a:ext cx="4537199" cy="1101775"/>
        </p:xfrm>
        <a:graphic>
          <a:graphicData uri="http://schemas.openxmlformats.org/drawingml/2006/table">
            <a:tbl>
              <a:tblPr/>
              <a:tblGrid>
                <a:gridCol w="2044657"/>
                <a:gridCol w="1341806"/>
                <a:gridCol w="1150736"/>
              </a:tblGrid>
              <a:tr h="133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cap="small">
                          <a:solidFill>
                            <a:srgbClr val="0000FF"/>
                          </a:solidFill>
                          <a:latin typeface="Arial"/>
                          <a:ea typeface="Times New Roman"/>
                        </a:rPr>
                        <a:t>Proximity Reporter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cap="small">
                          <a:solidFill>
                            <a:srgbClr val="0000FF"/>
                          </a:solidFill>
                          <a:latin typeface="Arial"/>
                          <a:ea typeface="Times New Roman"/>
                        </a:rPr>
                        <a:t>Proximity Monitor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cap="small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Link Loss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</a:rPr>
                        <a:t> service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N/A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cap="small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Immediate Alert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</a:rPr>
                        <a:t> service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C1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N/A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</a:t>
                      </a:r>
                      <a:r>
                        <a:rPr lang="en-US" sz="1400" cap="small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x</a:t>
                      </a:r>
                      <a:r>
                        <a:rPr lang="en-US" sz="1400" cap="small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Power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</a:rPr>
                        <a:t> service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C1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N/A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53038" marR="530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8"/>
          <p:cNvSpPr txBox="1">
            <a:spLocks/>
          </p:cNvSpPr>
          <p:nvPr/>
        </p:nvSpPr>
        <p:spPr>
          <a:xfrm>
            <a:off x="4355976" y="4005064"/>
            <a:ext cx="4536504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 smtClean="0"/>
              <a:t>Tx</a:t>
            </a:r>
            <a:r>
              <a:rPr lang="en-US" b="1" dirty="0" smtClean="0"/>
              <a:t> Power Level</a:t>
            </a:r>
            <a:endParaRPr lang="en-GB" b="1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Tx</a:t>
            </a:r>
            <a:r>
              <a:rPr lang="en-US" dirty="0" smtClean="0"/>
              <a:t> Power Level characteristic represents the current transmit power level in </a:t>
            </a:r>
            <a:r>
              <a:rPr lang="en-US" dirty="0" err="1" smtClean="0"/>
              <a:t>dBm</a:t>
            </a:r>
            <a:r>
              <a:rPr lang="en-US" dirty="0" smtClean="0"/>
              <a:t>. The level should be in the range from -30 to +20 to a resolution of 1 </a:t>
            </a:r>
            <a:r>
              <a:rPr lang="en-US" dirty="0" err="1" smtClean="0"/>
              <a:t>dBm</a:t>
            </a:r>
            <a:r>
              <a:rPr lang="en-US" dirty="0" smtClean="0"/>
              <a:t>.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55976" y="2492896"/>
          <a:ext cx="4554737" cy="853440"/>
        </p:xfrm>
        <a:graphic>
          <a:graphicData uri="http://schemas.openxmlformats.org/drawingml/2006/table">
            <a:tbl>
              <a:tblPr/>
              <a:tblGrid>
                <a:gridCol w="1288630"/>
                <a:gridCol w="1028762"/>
                <a:gridCol w="1118954"/>
                <a:gridCol w="111839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Characteristic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Optional or Mandatory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Properties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Permissions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Power Level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Mandatory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Read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Authentication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GATT server – Database Structure – ex. proximity </a:t>
            </a:r>
            <a:r>
              <a:rPr lang="en-GB" dirty="0" err="1" smtClean="0"/>
              <a:t>con’t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/********* </a:t>
            </a:r>
            <a:r>
              <a:rPr lang="en-GB" sz="1100" dirty="0" err="1" smtClean="0">
                <a:latin typeface="Consolas" pitchFamily="49" charset="0"/>
              </a:rPr>
              <a:t>Tx</a:t>
            </a:r>
            <a:r>
              <a:rPr lang="en-GB" sz="1100" dirty="0" smtClean="0">
                <a:latin typeface="Consolas" pitchFamily="49" charset="0"/>
              </a:rPr>
              <a:t> Power Level Service *********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Structure: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Handle   |   UUID    |   Value                                                            | Permission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------------------------------------------------------------------------------------------------------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0x0020   |   0x2800  |   Primary Service, UUID=0x1804 (</a:t>
            </a:r>
            <a:r>
              <a:rPr lang="en-GB" sz="1100" dirty="0" err="1" smtClean="0">
                <a:latin typeface="Consolas" pitchFamily="49" charset="0"/>
              </a:rPr>
              <a:t>Tx</a:t>
            </a:r>
            <a:r>
              <a:rPr lang="en-GB" sz="1100" dirty="0" smtClean="0">
                <a:latin typeface="Consolas" pitchFamily="49" charset="0"/>
              </a:rPr>
              <a:t> Power Level Service)            | Read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0x0021   |   0x2803  |   </a:t>
            </a:r>
            <a:r>
              <a:rPr lang="en-GB" sz="1100" dirty="0" err="1" smtClean="0">
                <a:latin typeface="Consolas" pitchFamily="49" charset="0"/>
              </a:rPr>
              <a:t>Charac</a:t>
            </a:r>
            <a:r>
              <a:rPr lang="en-GB" sz="1100" dirty="0" smtClean="0">
                <a:latin typeface="Consolas" pitchFamily="49" charset="0"/>
              </a:rPr>
              <a:t> Descriptor, R, </a:t>
            </a:r>
            <a:r>
              <a:rPr lang="en-GB" sz="1100" dirty="0" smtClean="0">
                <a:latin typeface="Consolas" pitchFamily="49" charset="0"/>
              </a:rPr>
              <a:t>Handle:0x0022, </a:t>
            </a:r>
            <a:r>
              <a:rPr lang="en-GB" sz="1100" dirty="0" smtClean="0">
                <a:latin typeface="Consolas" pitchFamily="49" charset="0"/>
              </a:rPr>
              <a:t>UUID:0xB1E2                 | Read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* 0x0022   |   0xB1E2  |   0x12                                                             | Read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*/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value      = </a:t>
            </a:r>
            <a:r>
              <a:rPr lang="en-GB" sz="1100" dirty="0" err="1" smtClean="0">
                <a:latin typeface="Consolas" pitchFamily="49" charset="0"/>
              </a:rPr>
              <a:t>CsrPmemAlloc</a:t>
            </a:r>
            <a:r>
              <a:rPr lang="en-GB" sz="1100" dirty="0" smtClean="0">
                <a:latin typeface="Consolas" pitchFamily="49" charset="0"/>
              </a:rPr>
              <a:t>(1);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*value     = (CsrUint8) 0x12;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</a:t>
            </a:r>
            <a:r>
              <a:rPr lang="en-GB" sz="1100" dirty="0" err="1" smtClean="0">
                <a:latin typeface="Consolas" pitchFamily="49" charset="0"/>
              </a:rPr>
              <a:t>attrHandle</a:t>
            </a:r>
            <a:r>
              <a:rPr lang="en-GB" sz="1100" dirty="0" smtClean="0">
                <a:latin typeface="Consolas" pitchFamily="49" charset="0"/>
              </a:rPr>
              <a:t> = CSR_BT_GATT_APP_PROXS_TX_POWER_HANDLE;</a:t>
            </a:r>
          </a:p>
          <a:p>
            <a:pPr>
              <a:buNone/>
            </a:pPr>
            <a:endParaRPr lang="en-GB" sz="11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head = CsrBtGattUtilCreatePrimaryServiceWith16BitUuid(head,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&amp;</a:t>
            </a:r>
            <a:r>
              <a:rPr lang="en-GB" sz="1100" dirty="0" err="1" smtClean="0">
                <a:latin typeface="Consolas" pitchFamily="49" charset="0"/>
              </a:rPr>
              <a:t>attrHandle</a:t>
            </a:r>
            <a:r>
              <a:rPr lang="en-GB" sz="1100" dirty="0" smtClean="0"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CSR_BT_GATT_APP_TX_POWER_UUID,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FALSE, /* create SDP record */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&amp;tail);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head = CsrBtGattUtilCreateCharacDefinitionWith16BitUuid(head,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&amp;</a:t>
            </a:r>
            <a:r>
              <a:rPr lang="en-GB" sz="1100" dirty="0" err="1" smtClean="0">
                <a:latin typeface="Consolas" pitchFamily="49" charset="0"/>
              </a:rPr>
              <a:t>attrHandle</a:t>
            </a:r>
            <a:r>
              <a:rPr lang="en-GB" sz="1100" dirty="0" smtClean="0">
                <a:latin typeface="Consolas" pitchFamily="49" charset="0"/>
              </a:rPr>
              <a:t>, 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CSR_BT_GATT_CHARAC_PROPERTIES_READ, 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CSR_BT_GATT_APP_TX_POWER_CHARAC_UUID,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CSR_BT_GATT_ATTR_FLAGS_IRQ_READ,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1, /*value size*/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value,</a:t>
            </a:r>
          </a:p>
          <a:p>
            <a:pPr>
              <a:buNone/>
            </a:pPr>
            <a:r>
              <a:rPr lang="en-GB" sz="1100" dirty="0" smtClean="0">
                <a:latin typeface="Consolas" pitchFamily="49" charset="0"/>
              </a:rPr>
              <a:t>                                                            &amp;tail);</a:t>
            </a:r>
            <a:endParaRPr lang="en-GB" sz="1100" dirty="0"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GATT Server – Work order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da-DK" dirty="0" smtClean="0"/>
              <a:t>Allocate database range</a:t>
            </a:r>
          </a:p>
          <a:p>
            <a:pPr marL="342900" indent="-342900">
              <a:buAutoNum type="arabicPeriod"/>
            </a:pPr>
            <a:r>
              <a:rPr lang="da-DK" dirty="0" smtClean="0"/>
              <a:t>Populate database</a:t>
            </a:r>
          </a:p>
          <a:p>
            <a:pPr marL="342900" indent="-342900">
              <a:buAutoNum type="arabicPeriod"/>
            </a:pPr>
            <a:r>
              <a:rPr lang="da-DK" dirty="0" smtClean="0"/>
              <a:t>Add database</a:t>
            </a:r>
          </a:p>
          <a:p>
            <a:pPr marL="342900" indent="-342900">
              <a:buAutoNum type="arabicPeriod"/>
            </a:pPr>
            <a:r>
              <a:rPr lang="da-DK" dirty="0" smtClean="0"/>
              <a:t>Start peripheral mode to become connectable</a:t>
            </a:r>
          </a:p>
          <a:p>
            <a:pPr marL="342900" indent="-342900">
              <a:buAutoNum type="arabicPeriod"/>
            </a:pPr>
            <a:endParaRPr lang="da-DK" dirty="0" smtClean="0"/>
          </a:p>
          <a:p>
            <a:pPr marL="342900" indent="-342900">
              <a:buAutoNum type="arabicPeriod"/>
            </a:pPr>
            <a:r>
              <a:rPr lang="da-DK" dirty="0" smtClean="0"/>
              <a:t>When connected, handle your service</a:t>
            </a:r>
          </a:p>
          <a:p>
            <a:pPr marL="817562" lvl="1" indent="-342900"/>
            <a:r>
              <a:rPr lang="da-DK" dirty="0" smtClean="0"/>
              <a:t>IRQ caused by access to elements in DB</a:t>
            </a:r>
          </a:p>
          <a:p>
            <a:pPr marL="817562" lvl="1" indent="-342900"/>
            <a:r>
              <a:rPr lang="da-DK" dirty="0" smtClean="0"/>
              <a:t>Notification/indication</a:t>
            </a:r>
          </a:p>
          <a:p>
            <a:pPr marL="342900" indent="-342900">
              <a:buAutoNum type="arabicPeriod"/>
            </a:pPr>
            <a:endParaRPr lang="da-DK" dirty="0" smtClean="0"/>
          </a:p>
          <a:p>
            <a:pPr marL="342900" indent="-342900">
              <a:buAutoNum type="arabicPeriod"/>
            </a:pPr>
            <a:r>
              <a:rPr lang="da-DK" dirty="0" smtClean="0"/>
              <a:t>When disconnected</a:t>
            </a:r>
          </a:p>
          <a:p>
            <a:pPr marL="611188" lvl="1" indent="-342900"/>
            <a:r>
              <a:rPr lang="da-DK" dirty="0" smtClean="0"/>
              <a:t>Keep track of characteristic value that bondend devices have set flags for notification or indication. On reconnection they must be notified/indicated with lastest value.</a:t>
            </a:r>
          </a:p>
          <a:p>
            <a:pPr marL="611188" lvl="1" indent="-342900"/>
            <a:r>
              <a:rPr lang="da-DK" dirty="0" smtClean="0"/>
              <a:t>Keep track of changes in DB layout as bonded devices shall be notified with ”Service Changed” on reconnect</a:t>
            </a:r>
          </a:p>
          <a:p>
            <a:pPr marL="342900" indent="-342900">
              <a:buAutoNum type="arabicPeriod"/>
            </a:pPr>
            <a:endParaRPr lang="da-DK" dirty="0" smtClean="0"/>
          </a:p>
          <a:p>
            <a:pPr marL="342900" indent="-342900">
              <a:buAutoNum type="arabicPeriod"/>
            </a:pPr>
            <a:r>
              <a:rPr lang="da-DK" dirty="0" smtClean="0"/>
              <a:t>On disconnect, goto 4</a:t>
            </a:r>
          </a:p>
          <a:p>
            <a:pPr marL="611188" lvl="1" indent="-342900">
              <a:buAutoNum type="arabicPeriod"/>
            </a:pPr>
            <a:endParaRPr lang="da-DK" dirty="0" smtClean="0"/>
          </a:p>
          <a:p>
            <a:pPr marL="611188" lvl="1" indent="-342900">
              <a:buAutoNum type="arabicPeriod"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GATT Client – Work order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692696"/>
            <a:ext cx="4176464" cy="5328592"/>
          </a:xfrm>
        </p:spPr>
        <p:txBody>
          <a:bodyPr/>
          <a:lstStyle/>
          <a:p>
            <a:pPr marL="342900" indent="-342900"/>
            <a:r>
              <a:rPr lang="da-DK" sz="2000" dirty="0" smtClean="0"/>
              <a:t>Initial connect</a:t>
            </a:r>
          </a:p>
          <a:p>
            <a:pPr marL="342900" indent="-342900">
              <a:buAutoNum type="arabicPeriod"/>
            </a:pPr>
            <a:r>
              <a:rPr lang="da-DK" dirty="0" smtClean="0"/>
              <a:t>Connect</a:t>
            </a:r>
          </a:p>
          <a:p>
            <a:pPr marL="342900" indent="-342900">
              <a:buAutoNum type="arabicPeriod"/>
            </a:pPr>
            <a:r>
              <a:rPr lang="da-DK" dirty="0" smtClean="0"/>
              <a:t>Discover all primary services (by UUID)</a:t>
            </a:r>
          </a:p>
          <a:p>
            <a:pPr marL="342900" indent="-342900">
              <a:buAutoNum type="arabicPeriod"/>
            </a:pPr>
            <a:r>
              <a:rPr lang="da-DK" dirty="0" smtClean="0"/>
              <a:t>For each service of interest do:</a:t>
            </a:r>
          </a:p>
          <a:p>
            <a:pPr marL="611188" lvl="1" indent="-342900">
              <a:buAutoNum type="arabicPeriod"/>
            </a:pPr>
            <a:r>
              <a:rPr lang="da-DK" dirty="0" smtClean="0"/>
              <a:t>Find included service</a:t>
            </a:r>
          </a:p>
          <a:p>
            <a:pPr marL="611188" lvl="1" indent="-342900">
              <a:buAutoNum type="arabicPeriod"/>
            </a:pPr>
            <a:r>
              <a:rPr lang="en-GB" dirty="0" smtClean="0"/>
              <a:t>Discover All Characteristic Descriptors</a:t>
            </a:r>
          </a:p>
          <a:p>
            <a:pPr marL="342900" indent="-342900">
              <a:buAutoNum type="arabicPeriod"/>
            </a:pPr>
            <a:r>
              <a:rPr lang="da-DK" dirty="0" smtClean="0"/>
              <a:t>If service is ok for you</a:t>
            </a:r>
          </a:p>
          <a:p>
            <a:pPr marL="611188" lvl="1" indent="-342900">
              <a:buAutoNum type="arabicPeriod"/>
            </a:pPr>
            <a:r>
              <a:rPr lang="da-DK" dirty="0" smtClean="0"/>
              <a:t>Store layout of remote DB (handles, values) in persistent memory</a:t>
            </a:r>
          </a:p>
          <a:p>
            <a:pPr marL="611188" lvl="1" indent="-342900">
              <a:buAutoNum type="arabicPeriod"/>
            </a:pPr>
            <a:r>
              <a:rPr lang="da-DK" dirty="0" smtClean="0"/>
              <a:t>To avoid use of poll then configure notification/indication in charcteristic if possible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16016" y="692696"/>
            <a:ext cx="4176464" cy="5328592"/>
          </a:xfrm>
        </p:spPr>
        <p:txBody>
          <a:bodyPr/>
          <a:lstStyle/>
          <a:p>
            <a:pPr marL="342900" indent="-342900"/>
            <a:r>
              <a:rPr lang="da-DK" sz="2000" dirty="0" smtClean="0"/>
              <a:t>Reconnect – use of notification/indication</a:t>
            </a:r>
          </a:p>
          <a:p>
            <a:pPr marL="342900" indent="-342900">
              <a:buAutoNum type="arabicPeriod"/>
            </a:pPr>
            <a:r>
              <a:rPr lang="da-DK" dirty="0" smtClean="0"/>
              <a:t>Connect</a:t>
            </a:r>
          </a:p>
          <a:p>
            <a:pPr marL="342900" indent="-342900">
              <a:buAutoNum type="arabicPeriod"/>
            </a:pPr>
            <a:r>
              <a:rPr lang="da-DK" dirty="0" smtClean="0"/>
              <a:t>Wait for indication – it is either:</a:t>
            </a:r>
          </a:p>
          <a:p>
            <a:pPr marL="611188" lvl="1" indent="-342900">
              <a:buAutoNum type="arabicPeriod"/>
            </a:pPr>
            <a:r>
              <a:rPr lang="da-DK" dirty="0" smtClean="0"/>
              <a:t>Data in characteristic with notification or indication has changed</a:t>
            </a:r>
          </a:p>
          <a:p>
            <a:pPr marL="611188" lvl="1" indent="-342900">
              <a:buAutoNum type="arabicPeriod"/>
            </a:pPr>
            <a:r>
              <a:rPr lang="da-DK" dirty="0" smtClean="0"/>
              <a:t>Service changed</a:t>
            </a:r>
          </a:p>
          <a:p>
            <a:pPr marL="881063" lvl="2" indent="-342900"/>
            <a:r>
              <a:rPr lang="da-DK" dirty="0" smtClean="0"/>
              <a:t>Indicates that layout of handle range has changed in DB. Re-read DB layout and configure notification/indication accordingly</a:t>
            </a: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CSR Synergy BT – GATT server/client - summary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0" dirty="0" smtClean="0"/>
              <a:t>GATT server</a:t>
            </a:r>
          </a:p>
          <a:p>
            <a:pPr lvl="1"/>
            <a:r>
              <a:rPr lang="da-DK" dirty="0" smtClean="0"/>
              <a:t>Database structure</a:t>
            </a:r>
          </a:p>
          <a:p>
            <a:pPr lvl="1"/>
            <a:r>
              <a:rPr lang="da-DK" dirty="0" smtClean="0"/>
              <a:t>Example with proximity</a:t>
            </a:r>
          </a:p>
          <a:p>
            <a:pPr lvl="1"/>
            <a:r>
              <a:rPr lang="da-DK" dirty="0" smtClean="0"/>
              <a:t>Order of steps</a:t>
            </a:r>
          </a:p>
          <a:p>
            <a:pPr lvl="1"/>
            <a:r>
              <a:rPr lang="da-DK" dirty="0" smtClean="0"/>
              <a:t>Application owns value of DB entries with ”IRQ</a:t>
            </a:r>
            <a:r>
              <a:rPr lang="da-DK" dirty="0" smtClean="0"/>
              <a:t>” </a:t>
            </a:r>
            <a:r>
              <a:rPr lang="da-DK" dirty="0" smtClean="0"/>
              <a:t>flag set</a:t>
            </a:r>
            <a:endParaRPr lang="da-DK" dirty="0" smtClean="0"/>
          </a:p>
          <a:p>
            <a:r>
              <a:rPr lang="da-DK" b="0" dirty="0" smtClean="0"/>
              <a:t>GATT Client</a:t>
            </a:r>
          </a:p>
          <a:p>
            <a:pPr lvl="1"/>
            <a:r>
              <a:rPr lang="da-DK" dirty="0" smtClean="0"/>
              <a:t>Work order for</a:t>
            </a:r>
            <a:r>
              <a:rPr lang="da-DK" baseline="0" dirty="0" smtClean="0"/>
              <a:t> initial connect and re-connect</a:t>
            </a:r>
            <a:endParaRPr lang="da-DK" dirty="0" smtClean="0"/>
          </a:p>
          <a:p>
            <a:pPr lvl="1"/>
            <a:r>
              <a:rPr lang="da-DK" dirty="0" smtClean="0"/>
              <a:t>Build local view of remote database</a:t>
            </a:r>
          </a:p>
          <a:p>
            <a:pPr lvl="1"/>
            <a:r>
              <a:rPr lang="da-DK" dirty="0" smtClean="0"/>
              <a:t>Write client configuration</a:t>
            </a:r>
          </a:p>
          <a:p>
            <a:pPr lvl="1"/>
            <a:r>
              <a:rPr lang="da-DK" dirty="0" smtClean="0"/>
              <a:t>Service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Pitfalls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SDP records</a:t>
            </a:r>
          </a:p>
          <a:p>
            <a:r>
              <a:rPr lang="da-DK" dirty="0" smtClean="0"/>
              <a:t>Configure value for broadcast</a:t>
            </a:r>
          </a:p>
          <a:p>
            <a:r>
              <a:rPr lang="en-GB" dirty="0" smtClean="0"/>
              <a:t>Combination of server and client</a:t>
            </a:r>
          </a:p>
          <a:p>
            <a:r>
              <a:rPr lang="da-DK" dirty="0" smtClean="0"/>
              <a:t>Avoid multiple servers</a:t>
            </a:r>
          </a:p>
          <a:p>
            <a:r>
              <a:rPr lang="en-GB" dirty="0" smtClean="0"/>
              <a:t>Limitations on simultaneous clients and servers – is it possible to connect while connectable</a:t>
            </a:r>
          </a:p>
          <a:p>
            <a:r>
              <a:rPr lang="en-GB" dirty="0" smtClean="0"/>
              <a:t>Client configuration creation and usage. Pitfalls in how to act after power-off</a:t>
            </a:r>
          </a:p>
          <a:p>
            <a:r>
              <a:rPr lang="en-GB" dirty="0" smtClean="0"/>
              <a:t>Both clients and servers need persistence storage</a:t>
            </a:r>
          </a:p>
          <a:p>
            <a:r>
              <a:rPr lang="en-GB" dirty="0" smtClean="0"/>
              <a:t>What happens when a client disconnect/reconnect, and application has changed DB</a:t>
            </a:r>
          </a:p>
          <a:p>
            <a:r>
              <a:rPr lang="da-DK" dirty="0" smtClean="0"/>
              <a:t>Whitelist – connection blocks for other connections</a:t>
            </a:r>
          </a:p>
          <a:p>
            <a:r>
              <a:rPr lang="da-DK" dirty="0" smtClean="0"/>
              <a:t>Host power consumption while receiving advertisements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da-DK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118437A6-3B80-43AA-AC50-D66DD2D0CA85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Bluetooth low energy is attractive</a:t>
            </a:r>
            <a:br>
              <a:rPr lang="da-DK" sz="2000" dirty="0" smtClean="0"/>
            </a:br>
            <a:endParaRPr lang="en-GB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a-DK" sz="2000" dirty="0" smtClean="0"/>
              <a:t>Bluetooth low energy is attractive as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It will be present anywhere for no or low cost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It is an open industry standard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HW advantages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Bluetooth low energy is supported by all new Bluetooth chips in CSR’s roadmap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No extra HW or antenna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No extra space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No change in PCB layout </a:t>
            </a:r>
          </a:p>
          <a:p>
            <a:pPr>
              <a:buFont typeface="Arial" charset="0"/>
              <a:buChar char="•"/>
            </a:pPr>
            <a:r>
              <a:rPr lang="da-DK" sz="2000" dirty="0" smtClean="0"/>
              <a:t>SW advantages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Bluetooth protocol stack is already integrated as a must have in the phone market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Bluetooth low energy is a protocol add-on to existing Bluetooth protocol stack</a:t>
            </a:r>
          </a:p>
          <a:p>
            <a:pPr lvl="1">
              <a:buFont typeface="Arial" charset="0"/>
              <a:buChar char="•"/>
            </a:pPr>
            <a:r>
              <a:rPr lang="da-DK" sz="1800" dirty="0" smtClean="0"/>
              <a:t>We provide a full dual-mode and qualified stack subsystem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Design criterias</a:t>
            </a:r>
          </a:p>
          <a:p>
            <a:r>
              <a:rPr lang="da-DK" dirty="0" smtClean="0"/>
              <a:t>Comparison to CSR Synergy BT 18.0.0</a:t>
            </a:r>
          </a:p>
          <a:p>
            <a:pPr lvl="1"/>
            <a:r>
              <a:rPr lang="da-DK" dirty="0" smtClean="0"/>
              <a:t>Header files, tasks, directory</a:t>
            </a:r>
          </a:p>
          <a:p>
            <a:r>
              <a:rPr lang="da-DK" dirty="0" smtClean="0"/>
              <a:t>Changed APIs as seen from the application</a:t>
            </a:r>
          </a:p>
          <a:p>
            <a:r>
              <a:rPr lang="da-DK" dirty="0" smtClean="0"/>
              <a:t>Comparison of naming of components vs. spec. drawings</a:t>
            </a:r>
          </a:p>
          <a:p>
            <a:endParaRPr lang="da-DK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118437A6-3B80-43AA-AC50-D66DD2D0CA8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1800" dirty="0" smtClean="0"/>
              <a:t>Design criterias for </a:t>
            </a:r>
            <a:r>
              <a:rPr lang="en-GB" dirty="0" smtClean="0"/>
              <a:t>CSR Synergy BT stack update to dual-mode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da-DK" sz="2000" dirty="0" smtClean="0"/>
              <a:t>Bluetooth low energy is an add-on to traditional Bluetooth</a:t>
            </a:r>
          </a:p>
          <a:p>
            <a:pPr marL="342900" indent="-342900"/>
            <a:r>
              <a:rPr lang="da-DK" sz="2000" dirty="0" smtClean="0"/>
              <a:t>Reuses current components and APIs </a:t>
            </a:r>
          </a:p>
          <a:p>
            <a:pPr marL="342900" indent="-342900"/>
            <a:r>
              <a:rPr lang="da-DK" sz="2000" dirty="0" smtClean="0"/>
              <a:t>If Bluetooth low energy is omitted, API shall be compliant to CSR Synergy BT 18.0.0 release</a:t>
            </a:r>
            <a:endParaRPr lang="da-DK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a-DK" dirty="0" smtClean="0"/>
              <a:t>Comparison to release 18.0.0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da-DK" sz="2000" dirty="0" smtClean="0"/>
              <a:t>LE is enabled with compiler flag CSR_BT_LE_ENABLE=1</a:t>
            </a:r>
          </a:p>
          <a:p>
            <a:pPr marL="342900" indent="-342900"/>
            <a:r>
              <a:rPr lang="da-DK" sz="2000" dirty="0" smtClean="0"/>
              <a:t>New GATT (Generic Attribute Profile) API that is included with LE support</a:t>
            </a:r>
          </a:p>
          <a:p>
            <a:pPr marL="342900" indent="-342900"/>
            <a:r>
              <a:rPr lang="da-DK" sz="2000" dirty="0" smtClean="0"/>
              <a:t>SD: Service Discovery module has been updated to also handle LE devices</a:t>
            </a:r>
          </a:p>
          <a:p>
            <a:pPr marL="342900" indent="-342900"/>
            <a:r>
              <a:rPr lang="da-DK" sz="2000" dirty="0" smtClean="0"/>
              <a:t>SC: Security Controller has been updated to also handle LE devices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a-DK" dirty="0" smtClean="0"/>
              <a:t>Comparison to release 18.0.0 – con’t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da-DK" sz="2000" dirty="0" smtClean="0"/>
              <a:t>New header files to include in application</a:t>
            </a:r>
          </a:p>
          <a:p>
            <a:pPr marL="817562" lvl="1" indent="-342900"/>
            <a:r>
              <a:rPr lang="da-DK" sz="1800" dirty="0" smtClean="0"/>
              <a:t>csr_bt_gatt_lib.h</a:t>
            </a:r>
          </a:p>
          <a:p>
            <a:pPr marL="817562" lvl="1" indent="-342900"/>
            <a:r>
              <a:rPr lang="da-DK" sz="1800" dirty="0" smtClean="0"/>
              <a:t>csr_bt_gatt_prim.h</a:t>
            </a:r>
          </a:p>
          <a:p>
            <a:pPr marL="817562" lvl="1" indent="-342900"/>
            <a:r>
              <a:rPr lang="da-DK" sz="1800" dirty="0" smtClean="0"/>
              <a:t>csr_bt_gatt_utils.h</a:t>
            </a:r>
          </a:p>
          <a:p>
            <a:pPr marL="342900" indent="-342900"/>
            <a:r>
              <a:rPr lang="da-DK" sz="2000" dirty="0" smtClean="0"/>
              <a:t>Task additions:</a:t>
            </a:r>
          </a:p>
          <a:p>
            <a:pPr marL="817562" lvl="1" indent="-342900"/>
            <a:r>
              <a:rPr lang="da-DK" sz="1600" dirty="0" smtClean="0"/>
              <a:t>GATT</a:t>
            </a:r>
          </a:p>
          <a:p>
            <a:pPr marL="817562" lvl="1" indent="-342900"/>
            <a:r>
              <a:rPr lang="da-DK" sz="1600" dirty="0" smtClean="0"/>
              <a:t>ATT</a:t>
            </a:r>
          </a:p>
          <a:p>
            <a:pPr marL="342900" indent="-342900"/>
            <a:r>
              <a:rPr lang="da-DK" sz="2000" dirty="0" smtClean="0"/>
              <a:t>Directory structure additions for the stack</a:t>
            </a:r>
          </a:p>
          <a:p>
            <a:pPr marL="817562" lvl="1" indent="-342900"/>
            <a:r>
              <a:rPr lang="da-DK" sz="1800" dirty="0" smtClean="0"/>
              <a:t>./profile_managers/gatt/code/</a:t>
            </a:r>
          </a:p>
          <a:p>
            <a:pPr marL="817562" lvl="1" indent="-342900"/>
            <a:r>
              <a:rPr lang="da-DK" sz="1800" dirty="0" smtClean="0"/>
              <a:t>./profile_managers/core_stack/</a:t>
            </a:r>
          </a:p>
          <a:p>
            <a:pPr marL="817562" lvl="1" indent="-342900">
              <a:buNone/>
            </a:pPr>
            <a:r>
              <a:rPr lang="da-DK" sz="1800" dirty="0" smtClean="0"/>
              <a:t>	(ATT, SM and additions to existing core protocols)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CSR Synergy BT stack what has changed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/>
            <a:r>
              <a:rPr lang="da-DK" sz="2000" b="0" dirty="0" smtClean="0"/>
              <a:t>Result from user perspective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da-DK" b="0" dirty="0" smtClean="0"/>
              <a:t>SC: Security Controller has been updated to handle both Bluetooth and LE devices</a:t>
            </a:r>
          </a:p>
          <a:p>
            <a:pPr marL="342900" indent="-342900">
              <a:buAutoNum type="arabicPeriod"/>
            </a:pPr>
            <a:r>
              <a:rPr lang="da-DK" b="0" dirty="0" smtClean="0"/>
              <a:t>SD: Service Discovery module has been updated to handle Bluetooth and LE devices</a:t>
            </a:r>
          </a:p>
          <a:p>
            <a:pPr marL="342900" indent="-342900">
              <a:buAutoNum type="arabicPeriod"/>
            </a:pPr>
            <a:r>
              <a:rPr lang="da-DK" b="0" dirty="0" smtClean="0"/>
              <a:t>New GATT (Generic Attribute Profile)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79512" y="908720"/>
          <a:ext cx="4114787" cy="4752528"/>
        </p:xfrm>
        <a:graphic>
          <a:graphicData uri="http://schemas.openxmlformats.org/presentationml/2006/ole">
            <p:oleObj spid="_x0000_s11265" name="Visio" r:id="rId3" imgW="3851981" imgH="4448056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CSR Synergy BT stack components vs. Spec components</a:t>
            </a:r>
            <a:br>
              <a:rPr lang="en-GB" sz="2000" dirty="0" smtClean="0"/>
            </a:br>
            <a:endParaRPr lang="en-GB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076056" y="980728"/>
            <a:ext cx="3744416" cy="4856956"/>
            <a:chOff x="800100" y="876300"/>
            <a:chExt cx="7543800" cy="5105400"/>
          </a:xfrm>
        </p:grpSpPr>
        <p:sp>
          <p:nvSpPr>
            <p:cNvPr id="5" name="Rectangle 4"/>
            <p:cNvSpPr/>
            <p:nvPr/>
          </p:nvSpPr>
          <p:spPr>
            <a:xfrm>
              <a:off x="800100" y="4457700"/>
              <a:ext cx="754380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  <a:latin typeface="Arial Narrow" pitchFamily="34" charset="0"/>
                </a:rPr>
                <a:t>Controller</a:t>
              </a:r>
              <a:endParaRPr lang="en-GB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0100" y="1638300"/>
              <a:ext cx="7543800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sq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  <a:latin typeface="Arial Narrow" pitchFamily="34" charset="0"/>
                </a:rPr>
                <a:t>Host</a:t>
              </a:r>
              <a:endParaRPr lang="en-GB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0100" y="876300"/>
              <a:ext cx="75438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1"/>
                  </a:solidFill>
                  <a:latin typeface="Arial Narrow" pitchFamily="34" charset="0"/>
                </a:rPr>
                <a:t>Apps</a:t>
              </a:r>
              <a:endParaRPr lang="en-GB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300" y="1714500"/>
              <a:ext cx="5334000" cy="5334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Generic Access Profile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6300" y="2324100"/>
              <a:ext cx="5334000" cy="533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Generic Attribute Profile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76300" y="2933700"/>
              <a:ext cx="2895600" cy="533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Attribute Protocol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48100" y="2933700"/>
              <a:ext cx="2362200" cy="5334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Security Manager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6300" y="3543300"/>
              <a:ext cx="5334000" cy="5334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Logical Link Control and Adaptation Protocol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6300" y="4152900"/>
              <a:ext cx="5334000" cy="5334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Host Controller Interface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76300" y="5372100"/>
              <a:ext cx="5334000" cy="5334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Narrow" pitchFamily="34" charset="0"/>
                </a:rPr>
                <a:t>Physical Layer</a:t>
              </a:r>
              <a:endParaRPr lang="en-GB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300" y="4762500"/>
              <a:ext cx="2895600" cy="533400"/>
            </a:xfrm>
            <a:prstGeom prst="round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Link Layer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48100" y="4762500"/>
              <a:ext cx="2362200" cy="5334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Direct Test Mode</a:t>
              </a:r>
              <a:endParaRPr lang="en-GB" dirty="0">
                <a:latin typeface="Arial Narrow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76300" y="952500"/>
              <a:ext cx="5334000" cy="533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 Narrow" pitchFamily="34" charset="0"/>
                </a:rPr>
                <a:t>Applications</a:t>
              </a:r>
              <a:endParaRPr lang="en-GB" dirty="0">
                <a:latin typeface="Arial Narrow" pitchFamily="34" charset="0"/>
              </a:endParaRPr>
            </a:p>
          </p:txBody>
        </p:sp>
      </p:grp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79512" y="908050"/>
          <a:ext cx="4114800" cy="4752975"/>
        </p:xfrm>
        <a:graphic>
          <a:graphicData uri="http://schemas.openxmlformats.org/presentationml/2006/ole">
            <p:oleObj spid="_x0000_s10241" name="Visio" r:id="rId4" imgW="3851981" imgH="4448056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SR External Template">
  <a:themeElements>
    <a:clrScheme name="CSR">
      <a:dk1>
        <a:srgbClr val="141414"/>
      </a:dk1>
      <a:lt1>
        <a:sysClr val="window" lastClr="FFFFFF"/>
      </a:lt1>
      <a:dk2>
        <a:srgbClr val="0057A3"/>
      </a:dk2>
      <a:lt2>
        <a:srgbClr val="B4B2B5"/>
      </a:lt2>
      <a:accent1>
        <a:srgbClr val="0057A3"/>
      </a:accent1>
      <a:accent2>
        <a:srgbClr val="B4B2B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CSR External Template</Template>
  <TotalTime>1927</TotalTime>
  <Words>2032</Words>
  <Application>Microsoft Office PowerPoint</Application>
  <PresentationFormat>On-screen Show (4:3)</PresentationFormat>
  <Paragraphs>361</Paragraphs>
  <Slides>28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CSR External Template</vt:lpstr>
      <vt:lpstr>Visio</vt:lpstr>
      <vt:lpstr>Training – Bluetooth low energy</vt:lpstr>
      <vt:lpstr>Scope of slides</vt:lpstr>
      <vt:lpstr>Bluetooth low energy is attractive </vt:lpstr>
      <vt:lpstr>What is done</vt:lpstr>
      <vt:lpstr>Design criterias for CSR Synergy BT stack update to dual-mode</vt:lpstr>
      <vt:lpstr>Comparison to release 18.0.0</vt:lpstr>
      <vt:lpstr>Comparison to release 18.0.0 – con’t</vt:lpstr>
      <vt:lpstr>CSR Synergy BT stack what has changed</vt:lpstr>
      <vt:lpstr>CSR Synergy BT stack components vs. Spec components </vt:lpstr>
      <vt:lpstr>SD – Device and service discovery</vt:lpstr>
      <vt:lpstr>SC – Security Controller for low energy</vt:lpstr>
      <vt:lpstr>CSR Synergy BT – GATT connection estabilshment</vt:lpstr>
      <vt:lpstr>LE concepts for connections</vt:lpstr>
      <vt:lpstr>GATT Advertise/Scan</vt:lpstr>
      <vt:lpstr>GATT Advertise/Scan – cont’d </vt:lpstr>
      <vt:lpstr>GATT Set-up a BT connection</vt:lpstr>
      <vt:lpstr>GATT Set-up a LE connection</vt:lpstr>
      <vt:lpstr>GATT White list</vt:lpstr>
      <vt:lpstr>CSR Synergy BT – GATT connection estabilshment - summary</vt:lpstr>
      <vt:lpstr>CSR Synergy BT – GATT server/client</vt:lpstr>
      <vt:lpstr>ATT – what protocol is running on this level</vt:lpstr>
      <vt:lpstr>GATT server – Database Structure</vt:lpstr>
      <vt:lpstr>GATT server – Database Structure – ex. proximity</vt:lpstr>
      <vt:lpstr>GATT server – Database Structure – ex. proximity con’t</vt:lpstr>
      <vt:lpstr>GATT Server – Work order</vt:lpstr>
      <vt:lpstr>GATT Client – Work order</vt:lpstr>
      <vt:lpstr>CSR Synergy BT – GATT server/client - summary</vt:lpstr>
      <vt:lpstr>Pitfalls</vt:lpstr>
    </vt:vector>
  </TitlesOfParts>
  <Company>CSR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Jakobsen</dc:creator>
  <cp:lastModifiedBy>Lars Jakobsen</cp:lastModifiedBy>
  <cp:revision>143</cp:revision>
  <dcterms:created xsi:type="dcterms:W3CDTF">2011-03-21T11:58:21Z</dcterms:created>
  <dcterms:modified xsi:type="dcterms:W3CDTF">2011-04-01T08:04:36Z</dcterms:modified>
</cp:coreProperties>
</file>