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2" r:id="rId7"/>
    <p:sldId id="261" r:id="rId8"/>
    <p:sldId id="263" r:id="rId9"/>
    <p:sldId id="265" r:id="rId10"/>
    <p:sldId id="266" r:id="rId11"/>
    <p:sldId id="267" r:id="rId12"/>
    <p:sldId id="271" r:id="rId13"/>
    <p:sldId id="272" r:id="rId14"/>
    <p:sldId id="273" r:id="rId15"/>
    <p:sldId id="277" r:id="rId16"/>
    <p:sldId id="274" r:id="rId17"/>
    <p:sldId id="278" r:id="rId18"/>
    <p:sldId id="275" r:id="rId19"/>
    <p:sldId id="279" r:id="rId20"/>
    <p:sldId id="276" r:id="rId21"/>
    <p:sldId id="280" r:id="rId22"/>
    <p:sldId id="281" r:id="rId23"/>
    <p:sldId id="282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31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3CBC0-39DD-4F3B-BA97-9C724349B0E4}" type="datetimeFigureOut">
              <a:rPr lang="ko-KR" altLang="en-US" smtClean="0"/>
              <a:t>2017-04-08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EF7E6-A7F1-41D5-A45C-49473EBC3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850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3CBC0-39DD-4F3B-BA97-9C724349B0E4}" type="datetimeFigureOut">
              <a:rPr lang="ko-KR" altLang="en-US" smtClean="0"/>
              <a:t>2017-04-08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EF7E6-A7F1-41D5-A45C-49473EBC3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040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3CBC0-39DD-4F3B-BA97-9C724349B0E4}" type="datetimeFigureOut">
              <a:rPr lang="ko-KR" altLang="en-US" smtClean="0"/>
              <a:t>2017-04-08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EF7E6-A7F1-41D5-A45C-49473EBC3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459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3CBC0-39DD-4F3B-BA97-9C724349B0E4}" type="datetimeFigureOut">
              <a:rPr lang="ko-KR" altLang="en-US" smtClean="0"/>
              <a:t>2017-04-08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EF7E6-A7F1-41D5-A45C-49473EBC3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952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3459480"/>
            <a:ext cx="10515600" cy="1102995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3CBC0-39DD-4F3B-BA97-9C724349B0E4}" type="datetimeFigureOut">
              <a:rPr lang="ko-KR" altLang="en-US" smtClean="0"/>
              <a:t>2017-04-08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EF7E6-A7F1-41D5-A45C-49473EBC3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533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3CBC0-39DD-4F3B-BA97-9C724349B0E4}" type="datetimeFigureOut">
              <a:rPr lang="ko-KR" altLang="en-US" smtClean="0"/>
              <a:t>2017-04-08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EF7E6-A7F1-41D5-A45C-49473EBC3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030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3CBC0-39DD-4F3B-BA97-9C724349B0E4}" type="datetimeFigureOut">
              <a:rPr lang="ko-KR" altLang="en-US" smtClean="0"/>
              <a:t>2017-04-08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EF7E6-A7F1-41D5-A45C-49473EBC3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2288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3CBC0-39DD-4F3B-BA97-9C724349B0E4}" type="datetimeFigureOut">
              <a:rPr lang="ko-KR" altLang="en-US" smtClean="0"/>
              <a:t>2017-04-08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EF7E6-A7F1-41D5-A45C-49473EBC3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4071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3CBC0-39DD-4F3B-BA97-9C724349B0E4}" type="datetimeFigureOut">
              <a:rPr lang="ko-KR" altLang="en-US" smtClean="0"/>
              <a:t>2017-04-08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EF7E6-A7F1-41D5-A45C-49473EBC3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4266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3CBC0-39DD-4F3B-BA97-9C724349B0E4}" type="datetimeFigureOut">
              <a:rPr lang="ko-KR" altLang="en-US" smtClean="0"/>
              <a:t>2017-04-08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EF7E6-A7F1-41D5-A45C-49473EBC3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711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3CBC0-39DD-4F3B-BA97-9C724349B0E4}" type="datetimeFigureOut">
              <a:rPr lang="ko-KR" altLang="en-US" smtClean="0"/>
              <a:t>2017-04-08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EF7E6-A7F1-41D5-A45C-49473EBC3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110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3CBC0-39DD-4F3B-BA97-9C724349B0E4}" type="datetimeFigureOut">
              <a:rPr lang="ko-KR" altLang="en-US" smtClean="0"/>
              <a:t>2017-04-08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EF7E6-A7F1-41D5-A45C-49473EBC3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946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tm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tm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tmp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딥러닝의 개념들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532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Loss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/>
              <a:t>binary_crossentropy</a:t>
            </a:r>
          </a:p>
          <a:p>
            <a:r>
              <a:rPr lang="en-US" altLang="ko-KR"/>
              <a:t>categorical_crossentropy</a:t>
            </a:r>
          </a:p>
          <a:p>
            <a:r>
              <a:rPr lang="en-US" altLang="ko-KR"/>
              <a:t>mean_squared_error</a:t>
            </a:r>
          </a:p>
          <a:p>
            <a:endParaRPr lang="en-US" altLang="ko-KR"/>
          </a:p>
          <a:p>
            <a:endParaRPr lang="en-US" altLang="ko-KR"/>
          </a:p>
        </p:txBody>
      </p:sp>
      <p:sp>
        <p:nvSpPr>
          <p:cNvPr id="9" name="내용 개체 틀 8"/>
          <p:cNvSpPr>
            <a:spLocks noGrp="1"/>
          </p:cNvSpPr>
          <p:nvPr>
            <p:ph sz="half" idx="2"/>
          </p:nvPr>
        </p:nvSpPr>
        <p:spPr>
          <a:xfrm>
            <a:off x="5593080" y="1825625"/>
            <a:ext cx="6294120" cy="4351338"/>
          </a:xfrm>
        </p:spPr>
        <p:txBody>
          <a:bodyPr>
            <a:normAutofit lnSpcReduction="10000"/>
          </a:bodyPr>
          <a:lstStyle/>
          <a:p>
            <a:r>
              <a:rPr lang="en-US" altLang="ko-KR"/>
              <a:t>mean_squared_logarithmic_error</a:t>
            </a:r>
          </a:p>
          <a:p>
            <a:r>
              <a:rPr lang="en-US" altLang="ko-KR"/>
              <a:t>hinge</a:t>
            </a:r>
          </a:p>
          <a:p>
            <a:r>
              <a:rPr lang="en-US" altLang="ko-KR"/>
              <a:t>squared_hinge</a:t>
            </a:r>
          </a:p>
          <a:p>
            <a:r>
              <a:rPr lang="en-US" altLang="ko-KR"/>
              <a:t>sparse_categorical_crossentropy</a:t>
            </a:r>
          </a:p>
          <a:p>
            <a:r>
              <a:rPr lang="en-US" altLang="ko-KR"/>
              <a:t>kullback_leibler_divergence</a:t>
            </a:r>
          </a:p>
          <a:p>
            <a:r>
              <a:rPr lang="en-US" altLang="ko-KR"/>
              <a:t>poisson</a:t>
            </a:r>
          </a:p>
          <a:p>
            <a:r>
              <a:rPr lang="en-US" altLang="ko-KR"/>
              <a:t>cosine_proximity</a:t>
            </a:r>
          </a:p>
          <a:p>
            <a:r>
              <a:rPr lang="en-US" altLang="ko-KR"/>
              <a:t>mean_absolute_error</a:t>
            </a:r>
          </a:p>
          <a:p>
            <a:r>
              <a:rPr lang="en-US" altLang="ko-KR"/>
              <a:t>mean_absolute_percentage_error</a:t>
            </a:r>
            <a:endParaRPr lang="ko-KR" altLang="en-US"/>
          </a:p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0637520" y="0"/>
            <a:ext cx="1554480" cy="3651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Loss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3454984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cross</a:t>
            </a:r>
            <a:r>
              <a:rPr lang="ko-KR" altLang="en-US"/>
              <a:t> </a:t>
            </a:r>
            <a:r>
              <a:rPr lang="en-US" altLang="ko-KR"/>
              <a:t>entropy</a:t>
            </a:r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내용 개체 틀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func>
                            <m:func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func>
                        </m:e>
                      </m:nary>
                    </m:oMath>
                  </m:oMathPara>
                </a14:m>
                <a:endParaRPr lang="en-US" altLang="ko-KR" b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ko-KR" b="0">
                    <a:latin typeface="Cambria Math" panose="02040503050406030204" pitchFamily="18" charset="0"/>
                  </a:rPr>
                  <a:t>: </a:t>
                </a:r>
                <a:r>
                  <a:rPr lang="ko-KR" altLang="en-US" b="0">
                    <a:latin typeface="Cambria Math" panose="02040503050406030204" pitchFamily="18" charset="0"/>
                  </a:rPr>
                  <a:t>실제 </a:t>
                </a:r>
                <a:r>
                  <a:rPr lang="ko-KR" altLang="en-US"/>
                  <a:t>값</a:t>
                </a:r>
                <a:r>
                  <a:rPr lang="en-US" altLang="ko-KR"/>
                  <a:t>(0,</a:t>
                </a:r>
                <a:r>
                  <a:rPr lang="ko-KR" altLang="en-US"/>
                  <a:t> </a:t>
                </a:r>
                <a:r>
                  <a:rPr lang="en-US" altLang="ko-KR"/>
                  <a:t>1)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altLang="ko-KR" b="0">
                    <a:latin typeface="Cambria Math" panose="02040503050406030204" pitchFamily="18" charset="0"/>
                  </a:rPr>
                  <a:t>:</a:t>
                </a:r>
                <a:r>
                  <a:rPr lang="ko-KR" altLang="en-US" b="0">
                    <a:latin typeface="Cambria Math" panose="02040503050406030204" pitchFamily="18" charset="0"/>
                  </a:rPr>
                  <a:t> 예</a:t>
                </a:r>
                <a:r>
                  <a:rPr lang="ko-KR" altLang="en-US"/>
                  <a:t>측 값</a:t>
                </a:r>
                <a:r>
                  <a:rPr lang="en-US" altLang="ko-KR"/>
                  <a:t>(</a:t>
                </a:r>
                <a:r>
                  <a:rPr lang="ko-KR" altLang="en-US"/>
                  <a:t>확률</a:t>
                </a:r>
                <a:r>
                  <a:rPr lang="en-US" altLang="ko-KR"/>
                  <a:t>)</a:t>
                </a:r>
              </a:p>
              <a:p>
                <a:r>
                  <a:rPr lang="ko-KR" altLang="en-US"/>
                  <a:t>낮은 확률로 예측해서 맞으면 </a:t>
                </a:r>
                <a:r>
                  <a:rPr lang="en-US" altLang="ko-KR"/>
                  <a:t>loss</a:t>
                </a:r>
                <a:r>
                  <a:rPr lang="ko-KR" altLang="en-US"/>
                  <a:t>가 커짐</a:t>
                </a:r>
                <a:endParaRPr lang="en-US" altLang="ko-KR"/>
              </a:p>
              <a:p>
                <a:endParaRPr lang="en-US" altLang="ko-KR"/>
              </a:p>
              <a:p>
                <a:r>
                  <a:rPr lang="en-US" altLang="ko-KR"/>
                  <a:t>binary_crossentropy</a:t>
                </a:r>
                <a:r>
                  <a:rPr lang="ko-KR" altLang="en-US"/>
                  <a:t> </a:t>
                </a:r>
                <a:r>
                  <a:rPr lang="en-US" altLang="ko-KR">
                    <a:sym typeface="Wingdings" panose="05000000000000000000" pitchFamily="2" charset="2"/>
                  </a:rPr>
                  <a:t></a:t>
                </a:r>
                <a:r>
                  <a:rPr lang="ko-KR" altLang="en-US">
                    <a:sym typeface="Wingdings" panose="05000000000000000000" pitchFamily="2" charset="2"/>
                  </a:rPr>
                  <a:t> </a:t>
                </a:r>
                <a:r>
                  <a:rPr lang="en-US" altLang="ko-KR">
                    <a:sym typeface="Wingdings" panose="05000000000000000000" pitchFamily="2" charset="2"/>
                  </a:rPr>
                  <a:t>category</a:t>
                </a:r>
                <a:r>
                  <a:rPr lang="ko-KR" altLang="en-US">
                    <a:sym typeface="Wingdings" panose="05000000000000000000" pitchFamily="2" charset="2"/>
                  </a:rPr>
                  <a:t>가 </a:t>
                </a:r>
                <a:r>
                  <a:rPr lang="en-US" altLang="ko-KR">
                    <a:sym typeface="Wingdings" panose="05000000000000000000" pitchFamily="2" charset="2"/>
                  </a:rPr>
                  <a:t>2</a:t>
                </a:r>
                <a:r>
                  <a:rPr lang="ko-KR" altLang="en-US">
                    <a:sym typeface="Wingdings" panose="05000000000000000000" pitchFamily="2" charset="2"/>
                  </a:rPr>
                  <a:t>개인 경우</a:t>
                </a:r>
                <a:endParaRPr lang="en-US" altLang="ko-KR">
                  <a:sym typeface="Wingdings" panose="05000000000000000000" pitchFamily="2" charset="2"/>
                </a:endParaRPr>
              </a:p>
              <a:p>
                <a:r>
                  <a:rPr lang="en-US" altLang="ko-KR">
                    <a:sym typeface="Wingdings" panose="05000000000000000000" pitchFamily="2" charset="2"/>
                  </a:rPr>
                  <a:t>categorical_crossentropy  3</a:t>
                </a:r>
                <a:r>
                  <a:rPr lang="ko-KR" altLang="en-US">
                    <a:sym typeface="Wingdings" panose="05000000000000000000" pitchFamily="2" charset="2"/>
                  </a:rPr>
                  <a:t>개 이상인 경우</a:t>
                </a:r>
                <a:endParaRPr lang="en-US" altLang="ko-KR"/>
              </a:p>
              <a:p>
                <a:pPr marL="0" indent="0">
                  <a:buNone/>
                </a:pPr>
                <a:endParaRPr lang="ko-KR" altLang="en-US"/>
              </a:p>
            </p:txBody>
          </p:sp>
        </mc:Choice>
        <mc:Fallback xmlns="">
          <p:sp>
            <p:nvSpPr>
              <p:cNvPr id="6" name="내용 개체 틀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직사각형 4"/>
          <p:cNvSpPr/>
          <p:nvPr/>
        </p:nvSpPr>
        <p:spPr>
          <a:xfrm>
            <a:off x="10637520" y="0"/>
            <a:ext cx="1554480" cy="3651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Loss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945359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mean_squared_error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내용 개체 틀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ko-KR" b="0"/>
              </a:p>
              <a:p>
                <a:r>
                  <a:rPr lang="ko-KR" altLang="en-US"/>
                  <a:t>오차제곱의 평균</a:t>
                </a:r>
                <a:endParaRPr lang="en-US" altLang="ko-KR"/>
              </a:p>
              <a:p>
                <a:r>
                  <a:rPr lang="ko-KR" altLang="en-US"/>
                  <a:t>연속변수를 예측할 때 사용</a:t>
                </a:r>
              </a:p>
            </p:txBody>
          </p:sp>
        </mc:Choice>
        <mc:Fallback xmlns="">
          <p:sp>
            <p:nvSpPr>
              <p:cNvPr id="6" name="내용 개체 틀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직사각형 4"/>
          <p:cNvSpPr/>
          <p:nvPr/>
        </p:nvSpPr>
        <p:spPr>
          <a:xfrm>
            <a:off x="10637520" y="0"/>
            <a:ext cx="1554480" cy="3651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Loss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2290247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solidFill>
            <a:srgbClr val="7030A0"/>
          </a:solidFill>
        </p:spPr>
        <p:txBody>
          <a:bodyPr/>
          <a:lstStyle/>
          <a:p>
            <a:r>
              <a:rPr lang="en-US" altLang="ko-KR"/>
              <a:t>Optimizer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580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Optimizer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SGD</a:t>
            </a:r>
          </a:p>
          <a:p>
            <a:r>
              <a:rPr lang="en-US" altLang="ko-KR"/>
              <a:t>Adagrad</a:t>
            </a:r>
          </a:p>
          <a:p>
            <a:r>
              <a:rPr lang="en-US" altLang="ko-KR"/>
              <a:t>Adadelta</a:t>
            </a:r>
          </a:p>
          <a:p>
            <a:r>
              <a:rPr lang="en-US" altLang="ko-KR"/>
              <a:t>Adamax</a:t>
            </a:r>
          </a:p>
          <a:p>
            <a:r>
              <a:rPr lang="en-US" altLang="ko-KR"/>
              <a:t>Nadam</a:t>
            </a:r>
          </a:p>
          <a:p>
            <a:r>
              <a:rPr lang="en-US" altLang="ko-KR"/>
              <a:t>Adam</a:t>
            </a:r>
          </a:p>
          <a:p>
            <a:r>
              <a:rPr lang="en-US" altLang="ko-KR"/>
              <a:t>RMSprop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0637520" y="0"/>
            <a:ext cx="1554480" cy="36512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Optimizer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2967352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경사하강법</a:t>
            </a:r>
            <a:r>
              <a:rPr lang="en-US" altLang="ko-KR"/>
              <a:t>(gradient descent)</a:t>
            </a:r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125" y="2215356"/>
            <a:ext cx="3333750" cy="357187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0637520" y="0"/>
            <a:ext cx="1554480" cy="36512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Optimizer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17117906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내용 개체 틀 5"/>
          <p:cNvSpPr>
            <a:spLocks noGrp="1"/>
          </p:cNvSpPr>
          <p:nvPr>
            <p:ph idx="1"/>
          </p:nvPr>
        </p:nvSpPr>
        <p:spPr>
          <a:xfrm>
            <a:off x="838200" y="1825625"/>
            <a:ext cx="10327547" cy="4351338"/>
          </a:xfrm>
        </p:spPr>
        <p:txBody>
          <a:bodyPr/>
          <a:lstStyle/>
          <a:p>
            <a:r>
              <a:rPr lang="en-US" altLang="ko-KR"/>
              <a:t>batch gradient descent: </a:t>
            </a:r>
            <a:r>
              <a:rPr lang="ko-KR" altLang="en-US"/>
              <a:t>전체 데이터로 경사를 구함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stochastic gradient descent: </a:t>
            </a:r>
            <a:r>
              <a:rPr lang="ko-KR" altLang="en-US"/>
              <a:t>한 데이터로 경사를 구함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mini-batch gradient descent:</a:t>
            </a:r>
            <a:r>
              <a:rPr lang="ko-KR" altLang="en-US"/>
              <a:t> 일부 데이터로 경사를 구함</a:t>
            </a: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SGD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0637520" y="0"/>
            <a:ext cx="1554480" cy="36512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Optimizer</a:t>
            </a:r>
            <a:endParaRPr lang="ko-KR" altLang="en-US" b="1"/>
          </a:p>
        </p:txBody>
      </p:sp>
      <p:pic>
        <p:nvPicPr>
          <p:cNvPr id="14" name="그림 1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5432" y="2486043"/>
            <a:ext cx="2610214" cy="714475"/>
          </a:xfrm>
          <a:prstGeom prst="rect">
            <a:avLst/>
          </a:prstGeom>
        </p:spPr>
      </p:pic>
      <p:pic>
        <p:nvPicPr>
          <p:cNvPr id="16" name="그림 15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5432" y="4001294"/>
            <a:ext cx="3715268" cy="752580"/>
          </a:xfrm>
          <a:prstGeom prst="rect">
            <a:avLst/>
          </a:prstGeom>
        </p:spPr>
      </p:pic>
      <p:pic>
        <p:nvPicPr>
          <p:cNvPr id="18" name="그림 17" descr="화면 캡처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5432" y="5433909"/>
            <a:ext cx="4525006" cy="74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7626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모멘텀</a:t>
            </a:r>
            <a:r>
              <a:rPr lang="en-US" altLang="ko-KR"/>
              <a:t>(momentum)</a:t>
            </a:r>
            <a:endParaRPr lang="ko-KR" altLang="en-US"/>
          </a:p>
        </p:txBody>
      </p:sp>
      <p:pic>
        <p:nvPicPr>
          <p:cNvPr id="5" name="내용 개체 틀 4" descr="화면 캡처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1120" y="4190128"/>
            <a:ext cx="3067478" cy="1333686"/>
          </a:xfrm>
        </p:spPr>
      </p:pic>
      <p:sp>
        <p:nvSpPr>
          <p:cNvPr id="6" name="내용 개체 틀 5"/>
          <p:cNvSpPr txBox="1">
            <a:spLocks/>
          </p:cNvSpPr>
          <p:nvPr/>
        </p:nvSpPr>
        <p:spPr>
          <a:xfrm>
            <a:off x="838200" y="1825625"/>
            <a:ext cx="1032754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SGD</a:t>
            </a:r>
            <a:r>
              <a:rPr lang="ko-KR" altLang="en-US"/>
              <a:t>는 지그재그로 움직이는 경향이 있음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경사를 누적시켜 완만하게 움직이게</a:t>
            </a:r>
            <a:endParaRPr lang="en-US" altLang="ko-KR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843" y="4093565"/>
            <a:ext cx="3905250" cy="165735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0637520" y="0"/>
            <a:ext cx="1554480" cy="36512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Optimizer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33449174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Adagrad</a:t>
            </a:r>
            <a:endParaRPr lang="ko-KR" altLang="en-US"/>
          </a:p>
        </p:txBody>
      </p:sp>
      <p:pic>
        <p:nvPicPr>
          <p:cNvPr id="3" name="내용 개체 틀 2" descr="화면 캡처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6733" y="2872200"/>
            <a:ext cx="3610479" cy="1066949"/>
          </a:xfrm>
        </p:spPr>
      </p:pic>
      <p:sp>
        <p:nvSpPr>
          <p:cNvPr id="4" name="직사각형 3"/>
          <p:cNvSpPr/>
          <p:nvPr/>
        </p:nvSpPr>
        <p:spPr>
          <a:xfrm>
            <a:off x="10637520" y="0"/>
            <a:ext cx="1554480" cy="36512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Optimizer</a:t>
            </a:r>
            <a:endParaRPr lang="ko-KR" altLang="en-US" b="1"/>
          </a:p>
        </p:txBody>
      </p:sp>
      <p:sp>
        <p:nvSpPr>
          <p:cNvPr id="7" name="내용 개체 틀 5"/>
          <p:cNvSpPr txBox="1">
            <a:spLocks/>
          </p:cNvSpPr>
          <p:nvPr/>
        </p:nvSpPr>
        <p:spPr>
          <a:xfrm>
            <a:off x="838200" y="1825625"/>
            <a:ext cx="1032754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학습률</a:t>
            </a:r>
            <a:r>
              <a:rPr lang="en-US" altLang="ko-KR"/>
              <a:t>(η)</a:t>
            </a:r>
            <a:r>
              <a:rPr lang="ko-KR" altLang="en-US"/>
              <a:t>을 서서히 감소시키는 방법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g</a:t>
            </a:r>
            <a:r>
              <a:rPr lang="en-US" altLang="ko-KR" baseline="-25000"/>
              <a:t>t</a:t>
            </a:r>
            <a:r>
              <a:rPr lang="en-US" altLang="ko-KR"/>
              <a:t>: t</a:t>
            </a:r>
            <a:r>
              <a:rPr lang="ko-KR" altLang="en-US"/>
              <a:t>번째 경사</a:t>
            </a:r>
            <a:endParaRPr lang="en-US" altLang="ko-KR"/>
          </a:p>
          <a:p>
            <a:r>
              <a:rPr lang="en-US" altLang="ko-KR"/>
              <a:t>G</a:t>
            </a:r>
            <a:r>
              <a:rPr lang="en-US" altLang="ko-KR" baseline="-25000"/>
              <a:t>t</a:t>
            </a:r>
            <a:r>
              <a:rPr lang="en-US" altLang="ko-KR"/>
              <a:t>: t</a:t>
            </a:r>
            <a:r>
              <a:rPr lang="ko-KR" altLang="en-US"/>
              <a:t>번째까지 모든 경사의 제곱합</a:t>
            </a:r>
            <a:endParaRPr lang="en-US" altLang="ko-KR"/>
          </a:p>
          <a:p>
            <a:r>
              <a:rPr lang="en-US" altLang="ko-KR"/>
              <a:t>ε:</a:t>
            </a:r>
            <a:r>
              <a:rPr lang="ko-KR" altLang="en-US"/>
              <a:t> 아주 작은 값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469676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RMSprop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모든 경사를 더하는 대신 지수이동평균을 사용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0637520" y="0"/>
            <a:ext cx="1554480" cy="36512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Optimizer</a:t>
            </a:r>
            <a:endParaRPr lang="ko-KR" altLang="en-US" b="1"/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0707" y="2546668"/>
            <a:ext cx="4010585" cy="657317"/>
          </a:xfrm>
          <a:prstGeom prst="rect">
            <a:avLst/>
          </a:prstGeom>
        </p:spPr>
      </p:pic>
      <p:pic>
        <p:nvPicPr>
          <p:cNvPr id="8" name="그림 7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4575" y="3486872"/>
            <a:ext cx="3562847" cy="1028844"/>
          </a:xfrm>
          <a:prstGeom prst="rect">
            <a:avLst/>
          </a:prstGeom>
        </p:spPr>
      </p:pic>
      <p:pic>
        <p:nvPicPr>
          <p:cNvPr id="10" name="그림 9" descr="화면 캡처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0864" y="4798603"/>
            <a:ext cx="2810267" cy="87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996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831850" y="3550920"/>
            <a:ext cx="10515600" cy="1011555"/>
          </a:xfrm>
          <a:solidFill>
            <a:srgbClr val="FF0000"/>
          </a:solidFill>
        </p:spPr>
        <p:txBody>
          <a:bodyPr/>
          <a:lstStyle/>
          <a:p>
            <a:r>
              <a:rPr lang="en-US" altLang="ko-KR"/>
              <a:t>Activation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90983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Adadelta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RMSprop</a:t>
            </a:r>
            <a:r>
              <a:rPr lang="ko-KR" altLang="en-US"/>
              <a:t> </a:t>
            </a:r>
            <a:r>
              <a:rPr lang="en-US" altLang="ko-KR"/>
              <a:t>+</a:t>
            </a:r>
            <a:r>
              <a:rPr lang="ko-KR" altLang="en-US"/>
              <a:t> 변화의 단위가 </a:t>
            </a:r>
            <a:r>
              <a:rPr lang="en-US" altLang="ko-KR"/>
              <a:t>θ</a:t>
            </a:r>
            <a:r>
              <a:rPr lang="ko-KR" altLang="en-US"/>
              <a:t>의 역수에 비례하는 것을 보정</a:t>
            </a:r>
            <a:endParaRPr lang="en-US" altLang="ko-KR"/>
          </a:p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0637520" y="0"/>
            <a:ext cx="1554480" cy="36512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Optimizer</a:t>
            </a:r>
            <a:endParaRPr lang="ko-KR" altLang="en-US" b="1"/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629" y="3117625"/>
            <a:ext cx="3162741" cy="156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0193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Adam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경사에도 지수이동평균 적용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0</a:t>
            </a:r>
            <a:r>
              <a:rPr lang="ko-KR" altLang="en-US"/>
              <a:t>으로 편향된 것을 보정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나머지는 </a:t>
            </a:r>
            <a:r>
              <a:rPr lang="en-US" altLang="ko-KR"/>
              <a:t>Adagrad</a:t>
            </a:r>
            <a:r>
              <a:rPr lang="ko-KR" altLang="en-US"/>
              <a:t>와 비슷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0637520" y="0"/>
            <a:ext cx="1554480" cy="36512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Optimizer</a:t>
            </a:r>
            <a:endParaRPr lang="ko-KR" altLang="en-US" b="1"/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098" y="1441365"/>
            <a:ext cx="3486637" cy="1228896"/>
          </a:xfrm>
          <a:prstGeom prst="rect">
            <a:avLst/>
          </a:prstGeom>
        </p:spPr>
      </p:pic>
      <p:pic>
        <p:nvPicPr>
          <p:cNvPr id="8" name="그림 7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098" y="3164809"/>
            <a:ext cx="1848108" cy="1924319"/>
          </a:xfrm>
          <a:prstGeom prst="rect">
            <a:avLst/>
          </a:prstGeom>
        </p:spPr>
      </p:pic>
      <p:pic>
        <p:nvPicPr>
          <p:cNvPr id="10" name="그림 9" descr="화면 캡처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8457" y="5583677"/>
            <a:ext cx="3181794" cy="96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1289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비교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5761" y="1825625"/>
            <a:ext cx="5620478" cy="4351338"/>
          </a:xfrm>
        </p:spPr>
      </p:pic>
      <p:sp>
        <p:nvSpPr>
          <p:cNvPr id="6" name="직사각형 5"/>
          <p:cNvSpPr/>
          <p:nvPr/>
        </p:nvSpPr>
        <p:spPr>
          <a:xfrm>
            <a:off x="10637520" y="0"/>
            <a:ext cx="1554480" cy="36512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Optimizer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40268908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비교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5761" y="1825625"/>
            <a:ext cx="5620478" cy="4351338"/>
          </a:xfrm>
        </p:spPr>
      </p:pic>
      <p:sp>
        <p:nvSpPr>
          <p:cNvPr id="6" name="직사각형 5"/>
          <p:cNvSpPr/>
          <p:nvPr/>
        </p:nvSpPr>
        <p:spPr>
          <a:xfrm>
            <a:off x="10637520" y="0"/>
            <a:ext cx="1554480" cy="36512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Optimizer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2772165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Activation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linear </a:t>
            </a:r>
          </a:p>
          <a:p>
            <a:r>
              <a:rPr lang="en-US" altLang="ko-KR"/>
              <a:t>sigmoid</a:t>
            </a:r>
          </a:p>
          <a:p>
            <a:r>
              <a:rPr lang="en-US" altLang="ko-KR"/>
              <a:t>tanh</a:t>
            </a:r>
          </a:p>
          <a:p>
            <a:r>
              <a:rPr lang="en-US" altLang="ko-KR"/>
              <a:t>softmax</a:t>
            </a:r>
          </a:p>
          <a:p>
            <a:r>
              <a:rPr lang="en-US" altLang="ko-KR"/>
              <a:t>relu</a:t>
            </a:r>
          </a:p>
          <a:p>
            <a:endParaRPr lang="en-US" altLang="ko-KR"/>
          </a:p>
          <a:p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/>
              <a:t>elu</a:t>
            </a:r>
          </a:p>
          <a:p>
            <a:r>
              <a:rPr lang="en-US" altLang="ko-KR"/>
              <a:t>softplus</a:t>
            </a:r>
          </a:p>
          <a:p>
            <a:r>
              <a:rPr lang="en-US" altLang="ko-KR"/>
              <a:t>softsign</a:t>
            </a:r>
          </a:p>
          <a:p>
            <a:r>
              <a:rPr lang="en-US" altLang="ko-KR"/>
              <a:t>hard_sigmoid</a:t>
            </a:r>
          </a:p>
          <a:p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0637520" y="0"/>
            <a:ext cx="1554480" cy="36512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Activation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1997197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linear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입력이 그대로 출력으로 나가는 형태</a:t>
            </a:r>
            <a:endParaRPr lang="en-US" altLang="ko-KR"/>
          </a:p>
          <a:p>
            <a:endParaRPr lang="en-US" altLang="ko-KR"/>
          </a:p>
        </p:txBody>
      </p:sp>
      <p:sp>
        <p:nvSpPr>
          <p:cNvPr id="7" name="직사각형 6"/>
          <p:cNvSpPr/>
          <p:nvPr/>
        </p:nvSpPr>
        <p:spPr>
          <a:xfrm>
            <a:off x="10637520" y="0"/>
            <a:ext cx="1554480" cy="36512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Activation</a:t>
            </a:r>
            <a:endParaRPr lang="ko-KR" altLang="en-US" b="1"/>
          </a:p>
        </p:txBody>
      </p:sp>
      <p:pic>
        <p:nvPicPr>
          <p:cNvPr id="9" name="그림 8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339" y="2762871"/>
            <a:ext cx="3553321" cy="247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215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sigmoid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0~1</a:t>
            </a:r>
            <a:r>
              <a:rPr lang="ko-KR" altLang="en-US"/>
              <a:t> 사이의 출력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2</a:t>
            </a:r>
            <a:r>
              <a:rPr lang="ko-KR" altLang="en-US"/>
              <a:t> </a:t>
            </a:r>
            <a:r>
              <a:rPr lang="en-US" altLang="ko-KR"/>
              <a:t>category</a:t>
            </a:r>
            <a:r>
              <a:rPr lang="ko-KR" altLang="en-US"/>
              <a:t>를 예측할 때 출력층에서 사용</a:t>
            </a:r>
            <a:endParaRPr lang="en-US" altLang="ko-KR"/>
          </a:p>
          <a:p>
            <a:endParaRPr lang="en-US" altLang="ko-KR"/>
          </a:p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0637520" y="0"/>
            <a:ext cx="1554480" cy="36512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Activation</a:t>
            </a:r>
            <a:endParaRPr lang="ko-KR" altLang="en-US" b="1"/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523" y="3645990"/>
            <a:ext cx="3600953" cy="243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869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tanh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-1</a:t>
            </a:r>
            <a:r>
              <a:rPr lang="ko-KR" altLang="en-US"/>
              <a:t> </a:t>
            </a:r>
            <a:r>
              <a:rPr lang="en-US" altLang="ko-KR"/>
              <a:t>~</a:t>
            </a:r>
            <a:r>
              <a:rPr lang="ko-KR" altLang="en-US"/>
              <a:t> </a:t>
            </a:r>
            <a:r>
              <a:rPr lang="en-US" altLang="ko-KR"/>
              <a:t>1</a:t>
            </a:r>
            <a:r>
              <a:rPr lang="ko-KR" altLang="en-US"/>
              <a:t> 사이의 출력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은닉층에 사용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0637520" y="0"/>
            <a:ext cx="1554480" cy="36512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Activation</a:t>
            </a:r>
            <a:endParaRPr lang="ko-KR" altLang="en-US" b="1"/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2181" y="3353726"/>
            <a:ext cx="3667637" cy="248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154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softmax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logistic function</a:t>
            </a:r>
            <a:r>
              <a:rPr lang="ko-KR" altLang="en-US"/>
              <a:t>의 일반화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여러 값을 </a:t>
            </a:r>
            <a:r>
              <a:rPr lang="en-US" altLang="ko-KR"/>
              <a:t>0~1</a:t>
            </a:r>
            <a:r>
              <a:rPr lang="ko-KR" altLang="en-US"/>
              <a:t>사이의 값으로 바꾸고 합이 </a:t>
            </a:r>
            <a:r>
              <a:rPr lang="en-US" altLang="ko-KR"/>
              <a:t>1.0</a:t>
            </a:r>
            <a:r>
              <a:rPr lang="ko-KR" altLang="en-US"/>
              <a:t>이 되도록 함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여러 </a:t>
            </a:r>
            <a:r>
              <a:rPr lang="en-US" altLang="ko-KR"/>
              <a:t>category</a:t>
            </a:r>
            <a:r>
              <a:rPr lang="ko-KR" altLang="en-US"/>
              <a:t>를 예측할 때 출력층에 사용</a:t>
            </a:r>
            <a:endParaRPr lang="en-US" altLang="ko-KR"/>
          </a:p>
          <a:p>
            <a:endParaRPr lang="en-US" altLang="ko-KR"/>
          </a:p>
        </p:txBody>
      </p:sp>
      <p:sp>
        <p:nvSpPr>
          <p:cNvPr id="7" name="직사각형 6"/>
          <p:cNvSpPr/>
          <p:nvPr/>
        </p:nvSpPr>
        <p:spPr>
          <a:xfrm>
            <a:off x="10637520" y="0"/>
            <a:ext cx="1554480" cy="36512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Activation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2532962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relu</a:t>
            </a:r>
            <a:endParaRPr lang="ko-KR" altLang="en-US"/>
          </a:p>
        </p:txBody>
      </p:sp>
      <p:pic>
        <p:nvPicPr>
          <p:cNvPr id="3" name="내용 개체 틀 2" descr="화면 캡처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0760" y="3578878"/>
            <a:ext cx="3610479" cy="2438740"/>
          </a:xfrm>
        </p:spPr>
      </p:pic>
      <p:sp>
        <p:nvSpPr>
          <p:cNvPr id="7" name="직사각형 6"/>
          <p:cNvSpPr/>
          <p:nvPr/>
        </p:nvSpPr>
        <p:spPr>
          <a:xfrm>
            <a:off x="10637520" y="0"/>
            <a:ext cx="1554480" cy="36512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Activation</a:t>
            </a:r>
            <a:endParaRPr lang="ko-KR" altLang="en-US" b="1"/>
          </a:p>
        </p:txBody>
      </p:sp>
      <p:sp>
        <p:nvSpPr>
          <p:cNvPr id="8" name="내용 개체 틀 5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0</a:t>
            </a:r>
            <a:r>
              <a:rPr lang="ko-KR" altLang="en-US"/>
              <a:t>보다 작을 때는 </a:t>
            </a:r>
            <a:r>
              <a:rPr lang="en-US" altLang="ko-KR"/>
              <a:t>0,</a:t>
            </a:r>
            <a:r>
              <a:rPr lang="ko-KR" altLang="en-US"/>
              <a:t> </a:t>
            </a:r>
            <a:r>
              <a:rPr lang="en-US" altLang="ko-KR"/>
              <a:t>0</a:t>
            </a:r>
            <a:r>
              <a:rPr lang="ko-KR" altLang="en-US"/>
              <a:t>보다 클 때는 </a:t>
            </a:r>
            <a:r>
              <a:rPr lang="en-US" altLang="ko-KR"/>
              <a:t>linear</a:t>
            </a:r>
            <a:r>
              <a:rPr lang="ko-KR" altLang="en-US"/>
              <a:t>처럼 작동</a:t>
            </a:r>
            <a:endParaRPr lang="en-US" altLang="ko-KR"/>
          </a:p>
          <a:p>
            <a:r>
              <a:rPr lang="en-US" altLang="ko-KR"/>
              <a:t>sigmoid</a:t>
            </a:r>
            <a:r>
              <a:rPr lang="ko-KR" altLang="en-US"/>
              <a:t>에 비해 학습이 빠른 장점</a:t>
            </a:r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362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solidFill>
            <a:schemeClr val="accent6"/>
          </a:solidFill>
        </p:spPr>
        <p:txBody>
          <a:bodyPr/>
          <a:lstStyle/>
          <a:p>
            <a:r>
              <a:rPr lang="en-US" altLang="ko-KR"/>
              <a:t>Loss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5138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294</Words>
  <Application>Microsoft Office PowerPoint</Application>
  <PresentationFormat>와이드스크린</PresentationFormat>
  <Paragraphs>121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8" baseType="lpstr">
      <vt:lpstr>Arial</vt:lpstr>
      <vt:lpstr>Cambria Math</vt:lpstr>
      <vt:lpstr>Wingdings</vt:lpstr>
      <vt:lpstr>맑은 고딕</vt:lpstr>
      <vt:lpstr>Office 테마</vt:lpstr>
      <vt:lpstr>딥러닝의 개념들</vt:lpstr>
      <vt:lpstr>Activation</vt:lpstr>
      <vt:lpstr>Activation</vt:lpstr>
      <vt:lpstr>linear</vt:lpstr>
      <vt:lpstr>sigmoid</vt:lpstr>
      <vt:lpstr>tanh</vt:lpstr>
      <vt:lpstr>softmax</vt:lpstr>
      <vt:lpstr>relu</vt:lpstr>
      <vt:lpstr>Loss</vt:lpstr>
      <vt:lpstr>Loss</vt:lpstr>
      <vt:lpstr>cross entropy</vt:lpstr>
      <vt:lpstr>mean_squared_error</vt:lpstr>
      <vt:lpstr>Optimizer</vt:lpstr>
      <vt:lpstr>Optimizer</vt:lpstr>
      <vt:lpstr>경사하강법(gradient descent)</vt:lpstr>
      <vt:lpstr>SGD</vt:lpstr>
      <vt:lpstr>모멘텀(momentum)</vt:lpstr>
      <vt:lpstr>Adagrad</vt:lpstr>
      <vt:lpstr>RMSprop</vt:lpstr>
      <vt:lpstr>Adadelta</vt:lpstr>
      <vt:lpstr>Adam</vt:lpstr>
      <vt:lpstr>비교</vt:lpstr>
      <vt:lpstr>비교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유재명</dc:creator>
  <cp:lastModifiedBy>byungjun Lee</cp:lastModifiedBy>
  <cp:revision>16</cp:revision>
  <dcterms:created xsi:type="dcterms:W3CDTF">2017-04-01T15:36:55Z</dcterms:created>
  <dcterms:modified xsi:type="dcterms:W3CDTF">2017-04-08T07:55:49Z</dcterms:modified>
</cp:coreProperties>
</file>