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0" r:id="rId2"/>
    <p:sldId id="281" r:id="rId3"/>
    <p:sldId id="283" r:id="rId4"/>
    <p:sldId id="284" r:id="rId5"/>
    <p:sldId id="285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FF"/>
    <a:srgbClr val="FF00FF"/>
    <a:srgbClr val="EA4609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2" d="100"/>
          <a:sy n="92" d="100"/>
        </p:scale>
        <p:origin x="110" y="6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 userDrawn="1"/>
        </p:nvSpPr>
        <p:spPr>
          <a:xfrm>
            <a:off x="8304101" y="6530538"/>
            <a:ext cx="364394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sz="1000" b="0" i="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0000101010101" charset="-127"/>
                <a:ea typeface="나눔바른고딕" panose="020B0600000101010101" charset="-127"/>
              </a:rPr>
              <a:t>Kookmin</a:t>
            </a:r>
            <a:r>
              <a:rPr kumimoji="1" lang="en-US" altLang="ko-KR" sz="1000" b="0" i="0" spc="-50" baseline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0000101010101" charset="-127"/>
                <a:ea typeface="나눔바른고딕" panose="020B0600000101010101" charset="-127"/>
              </a:rPr>
              <a:t> University – </a:t>
            </a:r>
            <a:r>
              <a:rPr kumimoji="1" lang="ko-KR" altLang="en-US" sz="1000" b="0" i="0" spc="-50" baseline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0000101010101" charset="-127"/>
                <a:ea typeface="나눔바른고딕" panose="020B0600000101010101" charset="-127"/>
              </a:rPr>
              <a:t>김재목 </a:t>
            </a:r>
            <a:r>
              <a:rPr kumimoji="1" lang="en-US" altLang="ko-KR" sz="1000" b="0" i="0" spc="-50" baseline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0000101010101" charset="-127"/>
                <a:ea typeface="나눔바른고딕" panose="020B0600000101010101" charset="-127"/>
              </a:rPr>
              <a:t>/ </a:t>
            </a:r>
            <a:r>
              <a:rPr kumimoji="1" lang="ko-KR" altLang="en-US" sz="1000" b="0" i="0" spc="-50" baseline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0000101010101" charset="-127"/>
                <a:ea typeface="나눔바른고딕" panose="020B0600000101010101" charset="-127"/>
              </a:rPr>
              <a:t>김희은 </a:t>
            </a:r>
            <a:r>
              <a:rPr kumimoji="1" lang="en-US" altLang="ko-KR" sz="1000" b="0" i="0" spc="-50" baseline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0000101010101" charset="-127"/>
                <a:ea typeface="나눔바른고딕" panose="020B0600000101010101" charset="-127"/>
              </a:rPr>
              <a:t>/ </a:t>
            </a:r>
            <a:r>
              <a:rPr kumimoji="1" lang="ko-KR" altLang="en-US" sz="1000" b="0" i="0" spc="-50" baseline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0000101010101" charset="-127"/>
                <a:ea typeface="나눔바른고딕" panose="020B0600000101010101" charset="-127"/>
              </a:rPr>
              <a:t>이병준 </a:t>
            </a:r>
            <a:r>
              <a:rPr kumimoji="1" lang="en-US" altLang="ko-KR" sz="1000" b="0" i="0" spc="-50" baseline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0000101010101" charset="-127"/>
                <a:ea typeface="나눔바른고딕" panose="020B0600000101010101" charset="-127"/>
              </a:rPr>
              <a:t>/ </a:t>
            </a:r>
            <a:r>
              <a:rPr kumimoji="1" lang="ko-KR" altLang="en-US" sz="1000" b="0" i="0" spc="-50" baseline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0000101010101" charset="-127"/>
                <a:ea typeface="나눔바른고딕" panose="020B0600000101010101" charset="-127"/>
              </a:rPr>
              <a:t>이세용 </a:t>
            </a:r>
            <a:r>
              <a:rPr kumimoji="1" lang="en-US" altLang="ko-KR" sz="1000" b="0" i="0" spc="-50" baseline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0000101010101" charset="-127"/>
                <a:ea typeface="나눔바른고딕" panose="020B0600000101010101" charset="-127"/>
              </a:rPr>
              <a:t>/ </a:t>
            </a:r>
            <a:r>
              <a:rPr kumimoji="1" lang="ko-KR" altLang="en-US" sz="1000" b="0" i="0" spc="-50" baseline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0000101010101" charset="-127"/>
                <a:ea typeface="나눔바른고딕" panose="020B0600000101010101" charset="-127"/>
              </a:rPr>
              <a:t>정가임</a:t>
            </a:r>
            <a:endParaRPr kumimoji="1" lang="ko-KR" altLang="en-US" sz="1000" b="0" i="0" spc="-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0000101010101" charset="-127"/>
              <a:ea typeface="나눔바른고딕" panose="020B0600000101010101" charset="-127"/>
            </a:endParaRPr>
          </a:p>
        </p:txBody>
      </p:sp>
      <p:cxnSp>
        <p:nvCxnSpPr>
          <p:cNvPr id="22" name="직선 연결선 21"/>
          <p:cNvCxnSpPr/>
          <p:nvPr userDrawn="1"/>
        </p:nvCxnSpPr>
        <p:spPr>
          <a:xfrm>
            <a:off x="280219" y="6480782"/>
            <a:ext cx="11592233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1212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92E32-2655-4E69-A71A-18565F28A977}" type="datetimeFigureOut">
              <a:rPr lang="ko-KR" altLang="en-US" smtClean="0"/>
              <a:pPr/>
              <a:t>2017-05-13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B63F9-181E-4E3D-AA1F-B4BB80839FE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8547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92E32-2655-4E69-A71A-18565F28A977}" type="datetimeFigureOut">
              <a:rPr lang="ko-KR" altLang="en-US" smtClean="0"/>
              <a:pPr/>
              <a:t>2017-05-13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B63F9-181E-4E3D-AA1F-B4BB80839FE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323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92E32-2655-4E69-A71A-18565F28A977}" type="datetimeFigureOut">
              <a:rPr lang="ko-KR" altLang="en-US" smtClean="0"/>
              <a:pPr/>
              <a:t>2017-05-13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B63F9-181E-4E3D-AA1F-B4BB80839FE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5957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92E32-2655-4E69-A71A-18565F28A977}" type="datetimeFigureOut">
              <a:rPr lang="ko-KR" altLang="en-US" smtClean="0"/>
              <a:pPr/>
              <a:t>2017-05-13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B63F9-181E-4E3D-AA1F-B4BB80839FE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8174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92E32-2655-4E69-A71A-18565F28A977}" type="datetimeFigureOut">
              <a:rPr lang="ko-KR" altLang="en-US" smtClean="0"/>
              <a:pPr/>
              <a:t>2017-05-13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B63F9-181E-4E3D-AA1F-B4BB80839FE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7303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92E32-2655-4E69-A71A-18565F28A977}" type="datetimeFigureOut">
              <a:rPr lang="ko-KR" altLang="en-US" smtClean="0"/>
              <a:pPr/>
              <a:t>2017-05-13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B63F9-181E-4E3D-AA1F-B4BB80839FE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6848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92E32-2655-4E69-A71A-18565F28A977}" type="datetimeFigureOut">
              <a:rPr lang="ko-KR" altLang="en-US" smtClean="0"/>
              <a:pPr/>
              <a:t>2017-05-13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B63F9-181E-4E3D-AA1F-B4BB80839FE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5015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92E32-2655-4E69-A71A-18565F28A977}" type="datetimeFigureOut">
              <a:rPr lang="ko-KR" altLang="en-US" smtClean="0"/>
              <a:pPr/>
              <a:t>2017-05-13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B63F9-181E-4E3D-AA1F-B4BB80839FE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9062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92E32-2655-4E69-A71A-18565F28A977}" type="datetimeFigureOut">
              <a:rPr lang="ko-KR" altLang="en-US" smtClean="0"/>
              <a:pPr/>
              <a:t>2017-05-13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B63F9-181E-4E3D-AA1F-B4BB80839FE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5429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92E32-2655-4E69-A71A-18565F28A977}" type="datetimeFigureOut">
              <a:rPr lang="ko-KR" altLang="en-US" smtClean="0"/>
              <a:pPr/>
              <a:t>2017-05-13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B63F9-181E-4E3D-AA1F-B4BB80839FE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126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B92E32-2655-4E69-A71A-18565F28A977}" type="datetimeFigureOut">
              <a:rPr lang="ko-KR" altLang="en-US" smtClean="0"/>
              <a:pPr/>
              <a:t>2017-05-13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5B63F9-181E-4E3D-AA1F-B4BB80839FE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786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그룹 51"/>
          <p:cNvGrpSpPr/>
          <p:nvPr/>
        </p:nvGrpSpPr>
        <p:grpSpPr>
          <a:xfrm>
            <a:off x="993199" y="5128341"/>
            <a:ext cx="10077723" cy="1053401"/>
            <a:chOff x="963703" y="5054601"/>
            <a:chExt cx="10077723" cy="1053401"/>
          </a:xfrm>
        </p:grpSpPr>
        <p:grpSp>
          <p:nvGrpSpPr>
            <p:cNvPr id="32" name="그룹 31"/>
            <p:cNvGrpSpPr/>
            <p:nvPr/>
          </p:nvGrpSpPr>
          <p:grpSpPr>
            <a:xfrm>
              <a:off x="5264363" y="5054601"/>
              <a:ext cx="1476402" cy="1053401"/>
              <a:chOff x="5411595" y="4899743"/>
              <a:chExt cx="1476402" cy="1053401"/>
            </a:xfrm>
          </p:grpSpPr>
          <p:sp>
            <p:nvSpPr>
              <p:cNvPr id="17" name="모서리가 둥근 직사각형 23"/>
              <p:cNvSpPr/>
              <p:nvPr/>
            </p:nvSpPr>
            <p:spPr>
              <a:xfrm>
                <a:off x="5411595" y="5507486"/>
                <a:ext cx="1476402" cy="445658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prstDash val="lgDashDot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ko-KR" altLang="en-US" b="1" spc="-50" dirty="0">
                    <a:ln>
                      <a:solidFill>
                        <a:srgbClr val="FF0000">
                          <a:alpha val="0"/>
                        </a:srgb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이병준</a:t>
                </a:r>
              </a:p>
            </p:txBody>
          </p:sp>
          <p:pic>
            <p:nvPicPr>
              <p:cNvPr id="7" name="그림 6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23520" y="4899743"/>
                <a:ext cx="452552" cy="452552"/>
              </a:xfrm>
              <a:prstGeom prst="rect">
                <a:avLst/>
              </a:prstGeom>
            </p:spPr>
          </p:pic>
        </p:grpSp>
        <p:grpSp>
          <p:nvGrpSpPr>
            <p:cNvPr id="34" name="그룹 33"/>
            <p:cNvGrpSpPr/>
            <p:nvPr/>
          </p:nvGrpSpPr>
          <p:grpSpPr>
            <a:xfrm>
              <a:off x="9565024" y="5054601"/>
              <a:ext cx="1476402" cy="1053401"/>
              <a:chOff x="9360086" y="4944247"/>
              <a:chExt cx="1476402" cy="1053401"/>
            </a:xfrm>
          </p:grpSpPr>
          <p:sp>
            <p:nvSpPr>
              <p:cNvPr id="19" name="모서리가 둥근 직사각형 23"/>
              <p:cNvSpPr/>
              <p:nvPr/>
            </p:nvSpPr>
            <p:spPr>
              <a:xfrm>
                <a:off x="9360086" y="5551990"/>
                <a:ext cx="1476402" cy="445658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prstDash val="lgDashDot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ko-KR" altLang="en-US" b="1" spc="-50" dirty="0">
                    <a:ln>
                      <a:solidFill>
                        <a:srgbClr val="FF0000">
                          <a:alpha val="0"/>
                        </a:srgb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정가임</a:t>
                </a:r>
              </a:p>
            </p:txBody>
          </p:sp>
          <p:pic>
            <p:nvPicPr>
              <p:cNvPr id="20" name="그림 19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870741" y="4944247"/>
                <a:ext cx="455091" cy="455091"/>
              </a:xfrm>
              <a:prstGeom prst="rect">
                <a:avLst/>
              </a:prstGeom>
            </p:spPr>
          </p:pic>
        </p:grpSp>
        <p:grpSp>
          <p:nvGrpSpPr>
            <p:cNvPr id="33" name="그룹 32"/>
            <p:cNvGrpSpPr/>
            <p:nvPr/>
          </p:nvGrpSpPr>
          <p:grpSpPr>
            <a:xfrm>
              <a:off x="7414693" y="5054601"/>
              <a:ext cx="1476402" cy="1053401"/>
              <a:chOff x="7385841" y="4899743"/>
              <a:chExt cx="1476402" cy="1053401"/>
            </a:xfrm>
          </p:grpSpPr>
          <p:sp>
            <p:nvSpPr>
              <p:cNvPr id="18" name="모서리가 둥근 직사각형 23"/>
              <p:cNvSpPr/>
              <p:nvPr/>
            </p:nvSpPr>
            <p:spPr>
              <a:xfrm>
                <a:off x="7385841" y="5507486"/>
                <a:ext cx="1476402" cy="445658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prstDash val="lgDashDot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ko-KR" altLang="en-US" b="1" spc="-50" dirty="0">
                    <a:ln>
                      <a:solidFill>
                        <a:srgbClr val="FF0000">
                          <a:alpha val="0"/>
                        </a:srgb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이세용</a:t>
                </a:r>
              </a:p>
            </p:txBody>
          </p:sp>
          <p:pic>
            <p:nvPicPr>
              <p:cNvPr id="22" name="그림 21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57410" y="4899743"/>
                <a:ext cx="506361" cy="506361"/>
              </a:xfrm>
              <a:prstGeom prst="rect">
                <a:avLst/>
              </a:prstGeom>
            </p:spPr>
          </p:pic>
        </p:grpSp>
        <p:grpSp>
          <p:nvGrpSpPr>
            <p:cNvPr id="31" name="그룹 30"/>
            <p:cNvGrpSpPr/>
            <p:nvPr/>
          </p:nvGrpSpPr>
          <p:grpSpPr>
            <a:xfrm>
              <a:off x="3114033" y="5054601"/>
              <a:ext cx="1476402" cy="1053401"/>
              <a:chOff x="3437349" y="4899743"/>
              <a:chExt cx="1476402" cy="1053401"/>
            </a:xfrm>
          </p:grpSpPr>
          <p:sp>
            <p:nvSpPr>
              <p:cNvPr id="16" name="모서리가 둥근 직사각형 23"/>
              <p:cNvSpPr/>
              <p:nvPr/>
            </p:nvSpPr>
            <p:spPr>
              <a:xfrm>
                <a:off x="3437349" y="5507486"/>
                <a:ext cx="1476402" cy="445658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prstDash val="lgDashDot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ko-KR" altLang="en-US" b="1" spc="-50" dirty="0">
                    <a:ln>
                      <a:solidFill>
                        <a:srgbClr val="FF0000">
                          <a:alpha val="0"/>
                        </a:srgb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김희은</a:t>
                </a:r>
              </a:p>
            </p:txBody>
          </p:sp>
          <p:pic>
            <p:nvPicPr>
              <p:cNvPr id="24" name="그림 23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35821" y="4899743"/>
                <a:ext cx="506361" cy="506361"/>
              </a:xfrm>
              <a:prstGeom prst="rect">
                <a:avLst/>
              </a:prstGeom>
            </p:spPr>
          </p:pic>
        </p:grpSp>
        <p:grpSp>
          <p:nvGrpSpPr>
            <p:cNvPr id="28" name="그룹 27"/>
            <p:cNvGrpSpPr/>
            <p:nvPr/>
          </p:nvGrpSpPr>
          <p:grpSpPr>
            <a:xfrm>
              <a:off x="963703" y="5054601"/>
              <a:ext cx="1476402" cy="1053401"/>
              <a:chOff x="1463103" y="4899743"/>
              <a:chExt cx="1476402" cy="1053401"/>
            </a:xfrm>
          </p:grpSpPr>
          <p:sp>
            <p:nvSpPr>
              <p:cNvPr id="15" name="모서리가 둥근 직사각형 23"/>
              <p:cNvSpPr/>
              <p:nvPr/>
            </p:nvSpPr>
            <p:spPr>
              <a:xfrm>
                <a:off x="1463103" y="5507486"/>
                <a:ext cx="1476402" cy="445658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prstDash val="lgDashDot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ko-KR" altLang="en-US" b="1" spc="-50" dirty="0" err="1">
                    <a:ln>
                      <a:solidFill>
                        <a:srgbClr val="FF0000">
                          <a:alpha val="0"/>
                        </a:srgb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김재목</a:t>
                </a:r>
                <a:endParaRPr kumimoji="1" lang="ko-KR" altLang="en-US" b="1" spc="-5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pic>
            <p:nvPicPr>
              <p:cNvPr id="26" name="그림 25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48123" y="4899743"/>
                <a:ext cx="506361" cy="506361"/>
              </a:xfrm>
              <a:prstGeom prst="rect">
                <a:avLst/>
              </a:prstGeom>
            </p:spPr>
          </p:pic>
        </p:grpSp>
      </p:grpSp>
      <p:grpSp>
        <p:nvGrpSpPr>
          <p:cNvPr id="37" name="그룹 36"/>
          <p:cNvGrpSpPr/>
          <p:nvPr/>
        </p:nvGrpSpPr>
        <p:grpSpPr>
          <a:xfrm>
            <a:off x="-1588" y="3102064"/>
            <a:ext cx="12193588" cy="1556793"/>
            <a:chOff x="-1588" y="5301208"/>
            <a:chExt cx="12193588" cy="1556793"/>
          </a:xfrm>
        </p:grpSpPr>
        <p:pic>
          <p:nvPicPr>
            <p:cNvPr id="35" name="Picture 7"/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8685"/>
            <a:stretch/>
          </p:blipFill>
          <p:spPr bwMode="auto">
            <a:xfrm>
              <a:off x="-1588" y="5301209"/>
              <a:ext cx="12193588" cy="15567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6" name="직사각형 35"/>
            <p:cNvSpPr/>
            <p:nvPr/>
          </p:nvSpPr>
          <p:spPr>
            <a:xfrm>
              <a:off x="0" y="5301208"/>
              <a:ext cx="12192000" cy="1556792"/>
            </a:xfrm>
            <a:prstGeom prst="rect">
              <a:avLst/>
            </a:prstGeom>
            <a:solidFill>
              <a:schemeClr val="bg1"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56" name="그룹 55"/>
          <p:cNvGrpSpPr/>
          <p:nvPr/>
        </p:nvGrpSpPr>
        <p:grpSpPr>
          <a:xfrm>
            <a:off x="5805784" y="705525"/>
            <a:ext cx="5348454" cy="584775"/>
            <a:chOff x="5869858" y="1135134"/>
            <a:chExt cx="5348454" cy="584775"/>
          </a:xfrm>
        </p:grpSpPr>
        <p:sp>
          <p:nvSpPr>
            <p:cNvPr id="38" name="Text Box 11"/>
            <p:cNvSpPr txBox="1">
              <a:spLocks noChangeArrowheads="1"/>
            </p:cNvSpPr>
            <p:nvPr/>
          </p:nvSpPr>
          <p:spPr bwMode="auto">
            <a:xfrm>
              <a:off x="7705137" y="1135134"/>
              <a:ext cx="1677175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marL="0" lvl="1" algn="ctr">
                <a:defRPr/>
              </a:pPr>
              <a:r>
                <a:rPr lang="en-US" altLang="ko-KR" sz="1600" b="1" i="1" spc="-5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rgbClr val="354592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Customized Delivery Service</a:t>
              </a:r>
              <a:endParaRPr lang="ko-KR" altLang="en-US" sz="1600" b="1" i="1" spc="-5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rgbClr val="354592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cxnSp>
          <p:nvCxnSpPr>
            <p:cNvPr id="39" name="직선 연결선 38"/>
            <p:cNvCxnSpPr>
              <a:cxnSpLocks/>
              <a:stCxn id="38" idx="3"/>
            </p:cNvCxnSpPr>
            <p:nvPr/>
          </p:nvCxnSpPr>
          <p:spPr>
            <a:xfrm>
              <a:off x="9382312" y="1427522"/>
              <a:ext cx="1836000" cy="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/>
            <p:cNvCxnSpPr>
              <a:cxnSpLocks/>
              <a:endCxn id="38" idx="1"/>
            </p:cNvCxnSpPr>
            <p:nvPr/>
          </p:nvCxnSpPr>
          <p:spPr>
            <a:xfrm>
              <a:off x="5869858" y="1427522"/>
              <a:ext cx="1835279" cy="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214" y="648697"/>
            <a:ext cx="5171120" cy="1989899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4997211" y="1391682"/>
            <a:ext cx="6964878" cy="738664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i="1" dirty="0"/>
              <a:t>혼자 사는 귀찮은 1인 가구를 위한 의류 및 생활용품 추천 및 배달 서비스 </a:t>
            </a:r>
          </a:p>
          <a:p>
            <a:pPr algn="ctr">
              <a:lnSpc>
                <a:spcPct val="150000"/>
              </a:lnSpc>
            </a:pPr>
            <a:r>
              <a:rPr lang="ko-KR" altLang="en-US" sz="1400" b="1" spc="-5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rgbClr val="354592"/>
                </a:solidFill>
                <a:latin typeface="-윤고딕320"/>
                <a:ea typeface="-윤고딕320"/>
              </a:rPr>
              <a:t>■ </a:t>
            </a:r>
            <a:r>
              <a:rPr lang="ko-KR" altLang="en-US" sz="1400" dirty="0"/>
              <a:t>와이셔츠 5장/주</a:t>
            </a:r>
            <a:r>
              <a:rPr lang="en-US" altLang="ko-KR" sz="1400" dirty="0"/>
              <a:t>  </a:t>
            </a:r>
            <a:r>
              <a:rPr lang="ko-KR" altLang="en-US" sz="1400" b="1" spc="-5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rgbClr val="354592"/>
                </a:solidFill>
                <a:latin typeface="-윤고딕320"/>
                <a:ea typeface="-윤고딕320"/>
              </a:rPr>
              <a:t>■ </a:t>
            </a:r>
            <a:r>
              <a:rPr lang="ko-KR" altLang="en-US" sz="1400" dirty="0"/>
              <a:t>치약1개+면도날3개 </a:t>
            </a:r>
          </a:p>
        </p:txBody>
      </p:sp>
    </p:spTree>
    <p:extLst>
      <p:ext uri="{BB962C8B-B14F-4D97-AF65-F5344CB8AC3E}">
        <p14:creationId xmlns:p14="http://schemas.microsoft.com/office/powerpoint/2010/main" val="1462798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그룹 59"/>
          <p:cNvGrpSpPr/>
          <p:nvPr/>
        </p:nvGrpSpPr>
        <p:grpSpPr>
          <a:xfrm>
            <a:off x="5550877" y="993003"/>
            <a:ext cx="6332581" cy="5207022"/>
            <a:chOff x="7481455" y="953565"/>
            <a:chExt cx="4572000" cy="5207022"/>
          </a:xfrm>
        </p:grpSpPr>
        <p:sp>
          <p:nvSpPr>
            <p:cNvPr id="61" name="직사각형 60"/>
            <p:cNvSpPr/>
            <p:nvPr/>
          </p:nvSpPr>
          <p:spPr>
            <a:xfrm>
              <a:off x="7481455" y="1231548"/>
              <a:ext cx="4572000" cy="4929039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rgbClr val="000000"/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ko-KR" altLang="en-US" b="1" kern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7481455" y="953565"/>
              <a:ext cx="4571999" cy="277983"/>
            </a:xfrm>
            <a:prstGeom prst="rect">
              <a:avLst/>
            </a:prstGeom>
            <a:solidFill>
              <a:schemeClr val="accent3">
                <a:lumMod val="25000"/>
              </a:schemeClr>
            </a:solidFill>
            <a:ln w="19050" cap="flat" cmpd="sng" algn="ctr">
              <a:solidFill>
                <a:srgbClr val="000000"/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algn="ctr" latinLnBrk="0"/>
              <a:r>
                <a:rPr kumimoji="1" lang="en-US" altLang="ja-JP" sz="1400" dirty="0">
                  <a:solidFill>
                    <a:schemeClr val="bg1"/>
                  </a:solidFill>
                  <a:ea typeface="배달의민족 한나" panose="02000503000000020003" pitchFamily="2" charset="-127"/>
                </a:rPr>
                <a:t>Key Business Questions</a:t>
              </a:r>
              <a:endParaRPr kumimoji="1" lang="ja-JP" altLang="en-US" sz="1400" dirty="0">
                <a:solidFill>
                  <a:schemeClr val="bg1"/>
                </a:solidFill>
              </a:endParaRPr>
            </a:p>
          </p:txBody>
        </p:sp>
      </p:grpSp>
      <p:sp>
        <p:nvSpPr>
          <p:cNvPr id="63" name="직사각형 62"/>
          <p:cNvSpPr/>
          <p:nvPr/>
        </p:nvSpPr>
        <p:spPr>
          <a:xfrm>
            <a:off x="253222" y="1270986"/>
            <a:ext cx="4201547" cy="4929039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000000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defRPr/>
            </a:pPr>
            <a:endParaRPr lang="ko-KR" altLang="en-US" b="1" kern="0">
              <a:solidFill>
                <a:srgbClr val="FFFF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253222" y="993003"/>
            <a:ext cx="4200235" cy="277983"/>
          </a:xfrm>
          <a:prstGeom prst="rect">
            <a:avLst/>
          </a:prstGeom>
          <a:solidFill>
            <a:schemeClr val="accent3">
              <a:lumMod val="25000"/>
            </a:schemeClr>
          </a:solidFill>
          <a:ln w="19050" cap="flat" cmpd="sng" algn="ctr">
            <a:solidFill>
              <a:srgbClr val="000000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 latinLnBrk="0"/>
            <a:r>
              <a:rPr kumimoji="1" lang="en-US" altLang="ja-JP" sz="1400" dirty="0">
                <a:solidFill>
                  <a:schemeClr val="bg1"/>
                </a:solidFill>
                <a:ea typeface="배달의민족 한나" panose="02000503000000020003" pitchFamily="2" charset="-127"/>
              </a:rPr>
              <a:t>Key Business Issues</a:t>
            </a:r>
            <a:endParaRPr kumimoji="1" lang="ja-JP" altLang="en-US" sz="1400" dirty="0">
              <a:solidFill>
                <a:schemeClr val="bg1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594360" y="1791465"/>
            <a:ext cx="3611408" cy="848395"/>
          </a:xfrm>
          <a:prstGeom prst="rect">
            <a:avLst/>
          </a:prstGeom>
          <a:solidFill>
            <a:srgbClr val="E8F1F8"/>
          </a:solidFill>
          <a:ln w="6350">
            <a:noFill/>
          </a:ln>
        </p:spPr>
        <p:txBody>
          <a:bodyPr wrap="square" lIns="108000" tIns="72000" rIns="108000" bIns="72000" rtlCol="0" anchor="ctr" anchorCtr="0">
            <a:noAutofit/>
          </a:bodyPr>
          <a:lstStyle/>
          <a:p>
            <a:pPr latinLnBrk="0">
              <a:lnSpc>
                <a:spcPts val="1560"/>
              </a:lnSpc>
            </a:pPr>
            <a:r>
              <a:rPr kumimoji="1" lang="en-US" altLang="ko-KR" sz="1300" b="1" dirty="0">
                <a:latin typeface="맑은 고딕" pitchFamily="50" charset="-127"/>
                <a:ea typeface="맑은 고딕" pitchFamily="50" charset="-127"/>
              </a:rPr>
              <a:t>· </a:t>
            </a:r>
            <a:r>
              <a:rPr kumimoji="1" lang="en-US" altLang="ja-JP" sz="1300" b="1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kumimoji="1" lang="ko-KR" altLang="en-US" sz="1300" b="1" dirty="0">
                <a:latin typeface="맑은 고딕" pitchFamily="50" charset="-127"/>
                <a:ea typeface="맑은 고딕" pitchFamily="50" charset="-127"/>
              </a:rPr>
              <a:t>인 가구</a:t>
            </a:r>
            <a:r>
              <a:rPr kumimoji="1" lang="en-US" altLang="ko-KR" sz="1300" b="1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1" lang="ko-KR" altLang="en-US" sz="1300" b="1" dirty="0">
                <a:latin typeface="맑은 고딕" pitchFamily="50" charset="-127"/>
                <a:ea typeface="맑은 고딕" pitchFamily="50" charset="-127"/>
              </a:rPr>
              <a:t>맞벌이 가구의 증가</a:t>
            </a:r>
            <a:endParaRPr kumimoji="1" lang="en-US" altLang="ko-KR" sz="1300" b="1" dirty="0">
              <a:latin typeface="맑은 고딕" pitchFamily="50" charset="-127"/>
              <a:ea typeface="맑은 고딕" pitchFamily="50" charset="-127"/>
            </a:endParaRPr>
          </a:p>
          <a:p>
            <a:pPr latinLnBrk="0">
              <a:lnSpc>
                <a:spcPts val="1560"/>
              </a:lnSpc>
            </a:pPr>
            <a:r>
              <a:rPr kumimoji="1" lang="en-US" altLang="ko-KR" sz="1200" dirty="0">
                <a:latin typeface="맑은 고딕" pitchFamily="50" charset="-127"/>
                <a:ea typeface="맑은 고딕" pitchFamily="50" charset="-127"/>
              </a:rPr>
              <a:t>   - </a:t>
            </a:r>
            <a:r>
              <a:rPr kumimoji="1" lang="ko-KR" altLang="en-US" sz="1200" dirty="0">
                <a:latin typeface="맑은 고딕" pitchFamily="50" charset="-127"/>
                <a:ea typeface="맑은 고딕" pitchFamily="50" charset="-127"/>
              </a:rPr>
              <a:t>대한민국 </a:t>
            </a:r>
            <a:r>
              <a:rPr kumimoji="1" lang="en-US" altLang="ko-KR" sz="12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kumimoji="1" lang="ko-KR" altLang="en-US" sz="1200" dirty="0" err="1">
                <a:latin typeface="맑은 고딕" pitchFamily="50" charset="-127"/>
                <a:ea typeface="맑은 고딕" pitchFamily="50" charset="-127"/>
              </a:rPr>
              <a:t>인가구</a:t>
            </a:r>
            <a:r>
              <a:rPr kumimoji="1" lang="ko-KR" altLang="en-US" sz="12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1" lang="en-US" altLang="ja-JP" sz="1200" dirty="0">
                <a:latin typeface="맑은 고딕" pitchFamily="50" charset="-127"/>
                <a:ea typeface="맑은 고딕" pitchFamily="50" charset="-127"/>
              </a:rPr>
              <a:t>34.8%(16</a:t>
            </a:r>
            <a:r>
              <a:rPr kumimoji="1" lang="ko-KR" altLang="en-US" sz="1200" dirty="0">
                <a:latin typeface="맑은 고딕" pitchFamily="50" charset="-127"/>
                <a:ea typeface="맑은 고딕" pitchFamily="50" charset="-127"/>
              </a:rPr>
              <a:t>년</a:t>
            </a:r>
            <a:r>
              <a:rPr kumimoji="1" lang="en-US" altLang="ko-KR" sz="1200" dirty="0">
                <a:latin typeface="맑은 고딕" pitchFamily="50" charset="-127"/>
                <a:ea typeface="맑은 고딕" pitchFamily="50" charset="-127"/>
              </a:rPr>
              <a:t> 9</a:t>
            </a:r>
            <a:r>
              <a:rPr kumimoji="1" lang="ko-KR" altLang="en-US" sz="1200" dirty="0">
                <a:latin typeface="맑은 고딕" pitchFamily="50" charset="-127"/>
                <a:ea typeface="맑은 고딕" pitchFamily="50" charset="-127"/>
              </a:rPr>
              <a:t>월 기준</a:t>
            </a:r>
            <a:r>
              <a:rPr kumimoji="1" lang="en-US" altLang="ko-KR" sz="12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latinLnBrk="0">
              <a:lnSpc>
                <a:spcPts val="1560"/>
              </a:lnSpc>
            </a:pPr>
            <a:r>
              <a:rPr kumimoji="1" lang="en-US" altLang="ko-KR" sz="1300" b="1" dirty="0">
                <a:latin typeface="맑은 고딕" pitchFamily="50" charset="-127"/>
                <a:ea typeface="맑은 고딕" pitchFamily="50" charset="-127"/>
              </a:rPr>
              <a:t>· </a:t>
            </a:r>
            <a:r>
              <a:rPr kumimoji="1" lang="ko-KR" altLang="en-US" sz="1300" b="1" dirty="0">
                <a:latin typeface="맑은 고딕" pitchFamily="50" charset="-127"/>
                <a:ea typeface="맑은 고딕" pitchFamily="50" charset="-127"/>
              </a:rPr>
              <a:t>바쁜 생활 패턴을 가진 소비자 공약 필요</a:t>
            </a:r>
            <a:endParaRPr kumimoji="1" lang="ja-JP" altLang="en-US" sz="13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594360" y="2924793"/>
            <a:ext cx="3611408" cy="848395"/>
          </a:xfrm>
          <a:prstGeom prst="rect">
            <a:avLst/>
          </a:prstGeom>
          <a:solidFill>
            <a:srgbClr val="E8F1F8"/>
          </a:solidFill>
          <a:ln w="6350">
            <a:noFill/>
          </a:ln>
        </p:spPr>
        <p:txBody>
          <a:bodyPr wrap="square" lIns="108000" tIns="72000" rIns="108000" bIns="72000" rtlCol="0" anchor="ctr" anchorCtr="0">
            <a:noAutofit/>
          </a:bodyPr>
          <a:lstStyle/>
          <a:p>
            <a:pPr latinLnBrk="0">
              <a:lnSpc>
                <a:spcPts val="1560"/>
              </a:lnSpc>
            </a:pPr>
            <a:r>
              <a:rPr kumimoji="1" lang="en-US" altLang="ko-KR" sz="1300" b="1" dirty="0">
                <a:latin typeface="맑은 고딕" pitchFamily="50" charset="-127"/>
                <a:ea typeface="맑은 고딕" pitchFamily="50" charset="-127"/>
              </a:rPr>
              <a:t>· </a:t>
            </a:r>
            <a:r>
              <a:rPr kumimoji="1" lang="ko-KR" altLang="en-US" sz="1300" b="1" dirty="0">
                <a:latin typeface="맑은 고딕" pitchFamily="50" charset="-127"/>
                <a:ea typeface="맑은 고딕" pitchFamily="50" charset="-127"/>
              </a:rPr>
              <a:t>온라인 유통 산업의 증가</a:t>
            </a:r>
            <a:endParaRPr kumimoji="1" lang="en-US" altLang="ko-KR" sz="1300" b="1" dirty="0">
              <a:latin typeface="맑은 고딕" pitchFamily="50" charset="-127"/>
              <a:ea typeface="맑은 고딕" pitchFamily="50" charset="-127"/>
            </a:endParaRPr>
          </a:p>
          <a:p>
            <a:pPr latinLnBrk="0">
              <a:lnSpc>
                <a:spcPts val="1560"/>
              </a:lnSpc>
            </a:pPr>
            <a:r>
              <a:rPr kumimoji="1" lang="en-US" altLang="ja-JP" sz="1300" b="1" dirty="0">
                <a:latin typeface="맑은 고딕" pitchFamily="50" charset="-127"/>
                <a:ea typeface="맑은 고딕" pitchFamily="50" charset="-127"/>
              </a:rPr>
              <a:t>   - </a:t>
            </a:r>
            <a:r>
              <a:rPr kumimoji="1" lang="ko-KR" altLang="en-US" sz="1300" b="1" dirty="0">
                <a:latin typeface="맑은 고딕" pitchFamily="50" charset="-127"/>
                <a:ea typeface="맑은 고딕" pitchFamily="50" charset="-127"/>
              </a:rPr>
              <a:t>간편결제</a:t>
            </a:r>
            <a:r>
              <a:rPr kumimoji="1" lang="en-US" altLang="ko-KR" sz="1300" b="1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1" lang="ko-KR" altLang="en-US" sz="1300" b="1" dirty="0">
                <a:latin typeface="맑은 고딕" pitchFamily="50" charset="-127"/>
                <a:ea typeface="맑은 고딕" pitchFamily="50" charset="-127"/>
              </a:rPr>
              <a:t>당일배송 등의 서비스 강화</a:t>
            </a:r>
            <a:endParaRPr kumimoji="1" lang="ja-JP" altLang="en-US" sz="13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594360" y="4363525"/>
            <a:ext cx="3611408" cy="848395"/>
          </a:xfrm>
          <a:prstGeom prst="rect">
            <a:avLst/>
          </a:prstGeom>
          <a:solidFill>
            <a:srgbClr val="E8F1F8"/>
          </a:solidFill>
          <a:ln w="6350">
            <a:noFill/>
          </a:ln>
        </p:spPr>
        <p:txBody>
          <a:bodyPr wrap="square" lIns="108000" tIns="72000" rIns="108000" bIns="72000" rtlCol="0" anchor="ctr" anchorCtr="0">
            <a:noAutofit/>
          </a:bodyPr>
          <a:lstStyle/>
          <a:p>
            <a:pPr latinLnBrk="0">
              <a:lnSpc>
                <a:spcPts val="1560"/>
              </a:lnSpc>
            </a:pPr>
            <a:r>
              <a:rPr kumimoji="1" lang="en-US" altLang="ko-KR" sz="1300" b="1" dirty="0">
                <a:latin typeface="맑은 고딕" pitchFamily="50" charset="-127"/>
                <a:ea typeface="맑은 고딕" pitchFamily="50" charset="-127"/>
              </a:rPr>
              <a:t>· </a:t>
            </a:r>
            <a:r>
              <a:rPr kumimoji="1" lang="ko-KR" altLang="en-US" sz="1300" b="1" dirty="0">
                <a:latin typeface="맑은 고딕" pitchFamily="50" charset="-127"/>
                <a:ea typeface="맑은 고딕" pitchFamily="50" charset="-127"/>
              </a:rPr>
              <a:t>빠르게 변화하는 소비 </a:t>
            </a:r>
            <a:r>
              <a:rPr kumimoji="1" lang="ko-KR" altLang="en-US" sz="1300" b="1" dirty="0" err="1">
                <a:latin typeface="맑은 고딕" pitchFamily="50" charset="-127"/>
                <a:ea typeface="맑은 고딕" pitchFamily="50" charset="-127"/>
              </a:rPr>
              <a:t>트랜드</a:t>
            </a:r>
            <a:r>
              <a:rPr kumimoji="1" lang="ko-KR" altLang="en-US" sz="1300" b="1" dirty="0">
                <a:latin typeface="맑은 고딕" pitchFamily="50" charset="-127"/>
                <a:ea typeface="맑은 고딕" pitchFamily="50" charset="-127"/>
              </a:rPr>
              <a:t> 및 패턴</a:t>
            </a:r>
            <a:endParaRPr kumimoji="1" lang="ja-JP" altLang="en-US" sz="13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5798503" y="1431114"/>
            <a:ext cx="5885650" cy="3312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square" lIns="108000" tIns="72000" rIns="108000" bIns="72000" rtlCol="0" anchor="ctr" anchorCtr="0">
            <a:noAutofit/>
          </a:bodyPr>
          <a:lstStyle/>
          <a:p>
            <a:pPr latinLnBrk="0">
              <a:lnSpc>
                <a:spcPts val="1560"/>
              </a:lnSpc>
            </a:pPr>
            <a:r>
              <a:rPr kumimoji="1" lang="en-US" altLang="ko-KR" sz="1100" b="1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kumimoji="1" lang="ko-KR" altLang="en-US" sz="1100" b="1" dirty="0" err="1">
                <a:latin typeface="맑은 고딕" pitchFamily="50" charset="-127"/>
                <a:ea typeface="맑은 고딕" pitchFamily="50" charset="-127"/>
              </a:rPr>
              <a:t>인가구</a:t>
            </a:r>
            <a:r>
              <a:rPr kumimoji="1" lang="ko-KR" altLang="en-US" sz="1100" b="1" dirty="0">
                <a:latin typeface="맑은 고딕" pitchFamily="50" charset="-127"/>
                <a:ea typeface="맑은 고딕" pitchFamily="50" charset="-127"/>
              </a:rPr>
              <a:t> 시장의 고객이 원하는 상품 및 서비스는 무엇인가</a:t>
            </a:r>
            <a:r>
              <a:rPr kumimoji="1" lang="en-US" altLang="ko-KR" sz="1100" b="1" dirty="0">
                <a:latin typeface="맑은 고딕" pitchFamily="50" charset="-127"/>
                <a:ea typeface="맑은 고딕" pitchFamily="50" charset="-127"/>
              </a:rPr>
              <a:t>?</a:t>
            </a:r>
            <a:endParaRPr kumimoji="1" lang="ja-JP" altLang="en-US" sz="11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5798504" y="1969615"/>
            <a:ext cx="5885650" cy="3312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square" lIns="108000" tIns="72000" rIns="108000" bIns="72000" rtlCol="0" anchor="ctr" anchorCtr="0">
            <a:noAutofit/>
          </a:bodyPr>
          <a:lstStyle/>
          <a:p>
            <a:pPr latinLnBrk="0">
              <a:lnSpc>
                <a:spcPts val="1560"/>
              </a:lnSpc>
            </a:pPr>
            <a:r>
              <a:rPr kumimoji="1" lang="ko-KR" altLang="en-US" sz="1100" b="1" dirty="0" err="1">
                <a:latin typeface="맑은 고딕" pitchFamily="50" charset="-127"/>
                <a:ea typeface="맑은 고딕" pitchFamily="50" charset="-127"/>
              </a:rPr>
              <a:t>혼족</a:t>
            </a:r>
            <a:r>
              <a:rPr kumimoji="1" lang="ko-KR" altLang="en-US" sz="1100" b="1" dirty="0">
                <a:latin typeface="맑은 고딕" pitchFamily="50" charset="-127"/>
                <a:ea typeface="맑은 고딕" pitchFamily="50" charset="-127"/>
              </a:rPr>
              <a:t> 고객을 만족시킬 수 있는 부가적인 서비스는 무엇일까</a:t>
            </a:r>
            <a:r>
              <a:rPr kumimoji="1" lang="en-US" altLang="ko-KR" sz="1100" b="1" dirty="0">
                <a:latin typeface="맑은 고딕" pitchFamily="50" charset="-127"/>
                <a:ea typeface="맑은 고딕" pitchFamily="50" charset="-127"/>
              </a:rPr>
              <a:t>?</a:t>
            </a:r>
            <a:endParaRPr kumimoji="1" lang="ja-JP" altLang="en-US" sz="11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5798504" y="3585118"/>
            <a:ext cx="5885650" cy="3312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square" lIns="108000" tIns="72000" rIns="108000" bIns="72000" rtlCol="0" anchor="ctr" anchorCtr="0">
            <a:noAutofit/>
          </a:bodyPr>
          <a:lstStyle/>
          <a:p>
            <a:pPr latinLnBrk="0">
              <a:lnSpc>
                <a:spcPts val="1560"/>
              </a:lnSpc>
            </a:pPr>
            <a:r>
              <a:rPr kumimoji="1" lang="ko-KR" altLang="en-US" sz="1100" b="1" dirty="0">
                <a:latin typeface="맑은 고딕" pitchFamily="50" charset="-127"/>
                <a:ea typeface="맑은 고딕" pitchFamily="50" charset="-127"/>
              </a:rPr>
              <a:t>당사의 배송서비스를 효율적으로 제공할 수 있는 </a:t>
            </a:r>
            <a:r>
              <a:rPr kumimoji="1" lang="ko-KR" altLang="en-US" sz="1100" b="1" dirty="0" err="1">
                <a:latin typeface="맑은 고딕" pitchFamily="50" charset="-127"/>
                <a:ea typeface="맑은 고딕" pitchFamily="50" charset="-127"/>
              </a:rPr>
              <a:t>타켓</a:t>
            </a:r>
            <a:r>
              <a:rPr kumimoji="1" lang="ko-KR" altLang="en-US" sz="1100" b="1" dirty="0">
                <a:latin typeface="맑은 고딕" pitchFamily="50" charset="-127"/>
                <a:ea typeface="맑은 고딕" pitchFamily="50" charset="-127"/>
              </a:rPr>
              <a:t> 지역은 어디일까</a:t>
            </a:r>
            <a:r>
              <a:rPr kumimoji="1" lang="en-US" altLang="ko-KR" sz="1100" b="1" dirty="0">
                <a:latin typeface="맑은 고딕" pitchFamily="50" charset="-127"/>
                <a:ea typeface="맑은 고딕" pitchFamily="50" charset="-127"/>
              </a:rPr>
              <a:t>?</a:t>
            </a:r>
            <a:endParaRPr kumimoji="1" lang="ja-JP" altLang="en-US" sz="11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5798504" y="5200621"/>
            <a:ext cx="5885650" cy="3312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square" lIns="108000" tIns="72000" rIns="108000" bIns="72000" rtlCol="0" anchor="ctr" anchorCtr="0">
            <a:noAutofit/>
          </a:bodyPr>
          <a:lstStyle/>
          <a:p>
            <a:pPr latinLnBrk="0">
              <a:lnSpc>
                <a:spcPts val="1560"/>
              </a:lnSpc>
            </a:pPr>
            <a:r>
              <a:rPr kumimoji="1" lang="ko-KR" altLang="en-US" sz="1100" b="1" dirty="0">
                <a:latin typeface="맑은 고딕" pitchFamily="50" charset="-127"/>
                <a:ea typeface="맑은 고딕" pitchFamily="50" charset="-127"/>
              </a:rPr>
              <a:t>빠르게 변하는 소비자들의 소비 패턴은 어떻게 파악하는 것이 효율적인가</a:t>
            </a:r>
            <a:r>
              <a:rPr kumimoji="1" lang="en-US" altLang="ko-KR" sz="1100" b="1" dirty="0">
                <a:latin typeface="맑은 고딕" pitchFamily="50" charset="-127"/>
                <a:ea typeface="맑은 고딕" pitchFamily="50" charset="-127"/>
              </a:rPr>
              <a:t>?</a:t>
            </a:r>
            <a:endParaRPr kumimoji="1" lang="ja-JP" altLang="en-US" sz="1100" b="1" dirty="0" err="1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5798504" y="5739119"/>
            <a:ext cx="5885650" cy="3312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square" lIns="108000" tIns="72000" rIns="108000" bIns="72000" rtlCol="0" anchor="ctr" anchorCtr="0">
            <a:noAutofit/>
          </a:bodyPr>
          <a:lstStyle/>
          <a:p>
            <a:pPr latinLnBrk="0">
              <a:lnSpc>
                <a:spcPts val="1560"/>
              </a:lnSpc>
            </a:pPr>
            <a:r>
              <a:rPr kumimoji="1" lang="ko-KR" altLang="en-US" sz="1100" b="1" dirty="0">
                <a:latin typeface="맑은 고딕" pitchFamily="50" charset="-127"/>
                <a:ea typeface="맑은 고딕" pitchFamily="50" charset="-127"/>
              </a:rPr>
              <a:t>배송 주기는 어느 정도 되어야 할까</a:t>
            </a:r>
            <a:r>
              <a:rPr kumimoji="1" lang="en-US" altLang="ko-KR" sz="1100" b="1" dirty="0">
                <a:latin typeface="맑은 고딕" pitchFamily="50" charset="-127"/>
                <a:ea typeface="맑은 고딕" pitchFamily="50" charset="-127"/>
              </a:rPr>
              <a:t>?</a:t>
            </a:r>
            <a:endParaRPr kumimoji="1" lang="ja-JP" altLang="en-US" sz="11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5798504" y="4123619"/>
            <a:ext cx="5885650" cy="3312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square" lIns="108000" tIns="72000" rIns="108000" bIns="72000" rtlCol="0" anchor="ctr" anchorCtr="0">
            <a:noAutofit/>
          </a:bodyPr>
          <a:lstStyle/>
          <a:p>
            <a:pPr latinLnBrk="0">
              <a:lnSpc>
                <a:spcPts val="1560"/>
              </a:lnSpc>
            </a:pPr>
            <a:r>
              <a:rPr kumimoji="1" lang="ko-KR" altLang="en-US" sz="1100" b="1" dirty="0">
                <a:latin typeface="맑은 고딕" pitchFamily="50" charset="-127"/>
                <a:ea typeface="맑은 고딕" pitchFamily="50" charset="-127"/>
              </a:rPr>
              <a:t>경영진과 손님이 모두 만족할 수 있는 월 정액제 가격은 얼마일까</a:t>
            </a:r>
            <a:r>
              <a:rPr kumimoji="1" lang="en-US" altLang="ko-KR" sz="1100" b="1" dirty="0">
                <a:latin typeface="맑은 고딕" pitchFamily="50" charset="-127"/>
                <a:ea typeface="맑은 고딕" pitchFamily="50" charset="-127"/>
              </a:rPr>
              <a:t>?</a:t>
            </a:r>
            <a:r>
              <a:rPr kumimoji="1" lang="ko-KR" altLang="en-US" sz="1100" b="1" dirty="0">
                <a:latin typeface="맑은 고딕" pitchFamily="50" charset="-127"/>
                <a:ea typeface="맑은 고딕" pitchFamily="50" charset="-127"/>
              </a:rPr>
              <a:t> </a:t>
            </a:r>
            <a:endParaRPr kumimoji="1" lang="ja-JP" altLang="en-US" sz="1100" b="1" dirty="0" err="1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5798504" y="3046617"/>
            <a:ext cx="5885650" cy="3312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square" lIns="108000" tIns="72000" rIns="108000" bIns="72000" rtlCol="0" anchor="ctr" anchorCtr="0">
            <a:noAutofit/>
          </a:bodyPr>
          <a:lstStyle/>
          <a:p>
            <a:pPr latinLnBrk="0">
              <a:lnSpc>
                <a:spcPts val="1560"/>
              </a:lnSpc>
            </a:pPr>
            <a:r>
              <a:rPr kumimoji="1" lang="ko-KR" altLang="en-US" sz="1100" b="1" dirty="0">
                <a:latin typeface="맑은 고딕" pitchFamily="50" charset="-127"/>
                <a:ea typeface="맑은 고딕" pitchFamily="50" charset="-127"/>
              </a:rPr>
              <a:t>정기배송상품으로 제공 가능한 </a:t>
            </a:r>
            <a:r>
              <a:rPr kumimoji="1" lang="ko-KR" altLang="en-US" sz="1100" b="1" dirty="0" err="1">
                <a:latin typeface="맑은 고딕" pitchFamily="50" charset="-127"/>
                <a:ea typeface="맑은 고딕" pitchFamily="50" charset="-127"/>
              </a:rPr>
              <a:t>상품류는</a:t>
            </a:r>
            <a:r>
              <a:rPr kumimoji="1" lang="ko-KR" altLang="en-US" sz="1100" b="1" dirty="0">
                <a:latin typeface="맑은 고딕" pitchFamily="50" charset="-127"/>
                <a:ea typeface="맑은 고딕" pitchFamily="50" charset="-127"/>
              </a:rPr>
              <a:t> 무엇이 있는가</a:t>
            </a:r>
            <a:r>
              <a:rPr kumimoji="1" lang="en-US" altLang="ko-KR" sz="1100" b="1" dirty="0">
                <a:latin typeface="맑은 고딕" pitchFamily="50" charset="-127"/>
                <a:ea typeface="맑은 고딕" pitchFamily="50" charset="-127"/>
              </a:rPr>
              <a:t>?</a:t>
            </a:r>
            <a:endParaRPr kumimoji="1" lang="ja-JP" altLang="en-US" sz="11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5798503" y="4662120"/>
            <a:ext cx="5885651" cy="3312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square" lIns="108000" tIns="72000" rIns="108000" bIns="72000" rtlCol="0" anchor="ctr" anchorCtr="0">
            <a:noAutofit/>
          </a:bodyPr>
          <a:lstStyle/>
          <a:p>
            <a:pPr latinLnBrk="0">
              <a:lnSpc>
                <a:spcPts val="1560"/>
              </a:lnSpc>
            </a:pPr>
            <a:r>
              <a:rPr kumimoji="1" lang="ko-KR" altLang="en-US" sz="1100" b="1" dirty="0">
                <a:latin typeface="맑은 고딕" pitchFamily="50" charset="-127"/>
                <a:ea typeface="맑은 고딕" pitchFamily="50" charset="-127"/>
              </a:rPr>
              <a:t>계속 변동되는 상품의 가격에 대해</a:t>
            </a:r>
            <a:r>
              <a:rPr kumimoji="1" lang="en-US" altLang="ko-KR" sz="1100" b="1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1" lang="ko-KR" altLang="en-US" sz="1100" b="1" dirty="0">
                <a:latin typeface="맑은 고딕" pitchFamily="50" charset="-127"/>
                <a:ea typeface="맑은 고딕" pitchFamily="50" charset="-127"/>
              </a:rPr>
              <a:t>월 정액제 서비스로 손님에게 어떻게 제공해야 할까</a:t>
            </a:r>
            <a:r>
              <a:rPr kumimoji="1" lang="en-US" altLang="ko-KR" sz="1100" b="1" dirty="0">
                <a:latin typeface="맑은 고딕" pitchFamily="50" charset="-127"/>
                <a:ea typeface="맑은 고딕" pitchFamily="50" charset="-127"/>
              </a:rPr>
              <a:t>?</a:t>
            </a:r>
            <a:endParaRPr kumimoji="1" lang="ja-JP" altLang="en-US" sz="11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5798504" y="2508116"/>
            <a:ext cx="5885650" cy="3312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square" lIns="108000" tIns="72000" rIns="108000" bIns="72000" rtlCol="0" anchor="ctr" anchorCtr="0">
            <a:noAutofit/>
          </a:bodyPr>
          <a:lstStyle/>
          <a:p>
            <a:pPr latinLnBrk="0">
              <a:lnSpc>
                <a:spcPts val="1560"/>
              </a:lnSpc>
            </a:pPr>
            <a:r>
              <a:rPr kumimoji="1" lang="en-US" altLang="ko-KR" sz="1100" b="1" dirty="0">
                <a:latin typeface="맑은 고딕" pitchFamily="50" charset="-127"/>
                <a:ea typeface="맑은 고딕" pitchFamily="50" charset="-127"/>
              </a:rPr>
              <a:t>‘</a:t>
            </a:r>
            <a:r>
              <a:rPr kumimoji="1" lang="ko-KR" altLang="en-US" sz="1100" b="1" dirty="0" err="1">
                <a:latin typeface="맑은 고딕" pitchFamily="50" charset="-127"/>
                <a:ea typeface="맑은 고딕" pitchFamily="50" charset="-127"/>
              </a:rPr>
              <a:t>혼족의</a:t>
            </a:r>
            <a:r>
              <a:rPr kumimoji="1" lang="ko-KR" altLang="en-US" sz="1100" b="1" dirty="0">
                <a:latin typeface="맑은 고딕" pitchFamily="50" charset="-127"/>
                <a:ea typeface="맑은 고딕" pitchFamily="50" charset="-127"/>
              </a:rPr>
              <a:t> 삶의 질을 높인다</a:t>
            </a:r>
            <a:r>
              <a:rPr kumimoji="1" lang="en-US" altLang="ko-KR" sz="1100" b="1" dirty="0">
                <a:latin typeface="맑은 고딕" pitchFamily="50" charset="-127"/>
                <a:ea typeface="맑은 고딕" pitchFamily="50" charset="-127"/>
              </a:rPr>
              <a:t>.‘</a:t>
            </a:r>
            <a:r>
              <a:rPr kumimoji="1" lang="ko-KR" altLang="en-US" sz="1100" b="1" dirty="0">
                <a:latin typeface="맑은 고딕" pitchFamily="50" charset="-127"/>
                <a:ea typeface="맑은 고딕" pitchFamily="50" charset="-127"/>
              </a:rPr>
              <a:t>는 인식을 줄 수 있는 상품</a:t>
            </a:r>
            <a:r>
              <a:rPr kumimoji="1" lang="en-US" altLang="ko-KR" sz="1100" b="1" dirty="0">
                <a:latin typeface="맑은 고딕" pitchFamily="50" charset="-127"/>
                <a:ea typeface="맑은 고딕" pitchFamily="50" charset="-127"/>
              </a:rPr>
              <a:t>·</a:t>
            </a:r>
            <a:r>
              <a:rPr kumimoji="1" lang="ko-KR" altLang="en-US" sz="1100" b="1" dirty="0">
                <a:latin typeface="맑은 고딕" pitchFamily="50" charset="-127"/>
                <a:ea typeface="맑은 고딕" pitchFamily="50" charset="-127"/>
              </a:rPr>
              <a:t>서비스는 무엇일까</a:t>
            </a:r>
            <a:r>
              <a:rPr kumimoji="1" lang="en-US" altLang="ko-KR" sz="1100" b="1" dirty="0">
                <a:latin typeface="맑은 고딕" pitchFamily="50" charset="-127"/>
                <a:ea typeface="맑은 고딕" pitchFamily="50" charset="-127"/>
              </a:rPr>
              <a:t>?</a:t>
            </a:r>
            <a:endParaRPr kumimoji="1" lang="ja-JP" altLang="en-US" sz="1100" b="1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77" name="Straight Connector 9"/>
          <p:cNvCxnSpPr>
            <a:cxnSpLocks/>
            <a:stCxn id="65" idx="3"/>
            <a:endCxn id="68" idx="1"/>
          </p:cNvCxnSpPr>
          <p:nvPr/>
        </p:nvCxnSpPr>
        <p:spPr>
          <a:xfrm flipV="1">
            <a:off x="4205768" y="1596714"/>
            <a:ext cx="1592735" cy="61894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9"/>
          <p:cNvCxnSpPr>
            <a:cxnSpLocks/>
            <a:endCxn id="69" idx="1"/>
          </p:cNvCxnSpPr>
          <p:nvPr/>
        </p:nvCxnSpPr>
        <p:spPr>
          <a:xfrm flipV="1">
            <a:off x="4205768" y="2135215"/>
            <a:ext cx="1592736" cy="8044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9"/>
          <p:cNvCxnSpPr>
            <a:cxnSpLocks/>
            <a:stCxn id="65" idx="3"/>
            <a:endCxn id="76" idx="1"/>
          </p:cNvCxnSpPr>
          <p:nvPr/>
        </p:nvCxnSpPr>
        <p:spPr>
          <a:xfrm>
            <a:off x="4205768" y="2215663"/>
            <a:ext cx="1592736" cy="45805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9"/>
          <p:cNvCxnSpPr>
            <a:cxnSpLocks/>
            <a:endCxn id="74" idx="1"/>
          </p:cNvCxnSpPr>
          <p:nvPr/>
        </p:nvCxnSpPr>
        <p:spPr>
          <a:xfrm>
            <a:off x="4205768" y="2215663"/>
            <a:ext cx="1592736" cy="99655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9"/>
          <p:cNvCxnSpPr>
            <a:cxnSpLocks/>
            <a:stCxn id="66" idx="3"/>
            <a:endCxn id="70" idx="1"/>
          </p:cNvCxnSpPr>
          <p:nvPr/>
        </p:nvCxnSpPr>
        <p:spPr>
          <a:xfrm>
            <a:off x="4205768" y="3348991"/>
            <a:ext cx="1592736" cy="40172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9"/>
          <p:cNvCxnSpPr>
            <a:cxnSpLocks/>
            <a:stCxn id="66" idx="3"/>
            <a:endCxn id="73" idx="1"/>
          </p:cNvCxnSpPr>
          <p:nvPr/>
        </p:nvCxnSpPr>
        <p:spPr>
          <a:xfrm>
            <a:off x="4205768" y="3348991"/>
            <a:ext cx="1592736" cy="94022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9"/>
          <p:cNvCxnSpPr>
            <a:cxnSpLocks/>
            <a:stCxn id="66" idx="3"/>
            <a:endCxn id="75" idx="1"/>
          </p:cNvCxnSpPr>
          <p:nvPr/>
        </p:nvCxnSpPr>
        <p:spPr>
          <a:xfrm>
            <a:off x="4205768" y="3348991"/>
            <a:ext cx="1592735" cy="147872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"/>
          <p:cNvCxnSpPr>
            <a:cxnSpLocks/>
            <a:stCxn id="66" idx="3"/>
            <a:endCxn id="74" idx="1"/>
          </p:cNvCxnSpPr>
          <p:nvPr/>
        </p:nvCxnSpPr>
        <p:spPr>
          <a:xfrm flipV="1">
            <a:off x="4205768" y="3212217"/>
            <a:ext cx="1592736" cy="13677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"/>
          <p:cNvCxnSpPr>
            <a:cxnSpLocks/>
            <a:stCxn id="67" idx="3"/>
            <a:endCxn id="71" idx="1"/>
          </p:cNvCxnSpPr>
          <p:nvPr/>
        </p:nvCxnSpPr>
        <p:spPr>
          <a:xfrm>
            <a:off x="4205768" y="4787723"/>
            <a:ext cx="1592736" cy="57849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"/>
          <p:cNvCxnSpPr>
            <a:cxnSpLocks/>
            <a:stCxn id="67" idx="3"/>
            <a:endCxn id="72" idx="1"/>
          </p:cNvCxnSpPr>
          <p:nvPr/>
        </p:nvCxnSpPr>
        <p:spPr>
          <a:xfrm>
            <a:off x="4205768" y="4787723"/>
            <a:ext cx="1592736" cy="111699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연결선 122"/>
          <p:cNvCxnSpPr>
            <a:cxnSpLocks/>
            <a:endCxn id="126" idx="1"/>
          </p:cNvCxnSpPr>
          <p:nvPr/>
        </p:nvCxnSpPr>
        <p:spPr>
          <a:xfrm flipV="1">
            <a:off x="298936" y="488130"/>
            <a:ext cx="3339270" cy="7392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3638206" y="303464"/>
            <a:ext cx="4915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ko-KR" altLang="en-US" b="1" dirty="0">
                <a:solidFill>
                  <a:prstClr val="black"/>
                </a:solidFill>
                <a:ea typeface="나눔바른고딕" panose="020B0603020101020101" pitchFamily="50" charset="-127"/>
              </a:rPr>
              <a:t>핵심 비즈니스 이슈와 비즈니스 질문 도출</a:t>
            </a:r>
          </a:p>
        </p:txBody>
      </p:sp>
      <p:cxnSp>
        <p:nvCxnSpPr>
          <p:cNvPr id="128" name="직선 연결선 127"/>
          <p:cNvCxnSpPr>
            <a:cxnSpLocks/>
          </p:cNvCxnSpPr>
          <p:nvPr/>
        </p:nvCxnSpPr>
        <p:spPr>
          <a:xfrm flipV="1">
            <a:off x="8464059" y="488130"/>
            <a:ext cx="3339270" cy="7392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6146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7311458" y="994599"/>
            <a:ext cx="4572000" cy="5207022"/>
            <a:chOff x="7481455" y="953565"/>
            <a:chExt cx="4572000" cy="5207022"/>
          </a:xfrm>
        </p:grpSpPr>
        <p:sp>
          <p:nvSpPr>
            <p:cNvPr id="86" name="직사각형 85"/>
            <p:cNvSpPr/>
            <p:nvPr/>
          </p:nvSpPr>
          <p:spPr>
            <a:xfrm>
              <a:off x="7481455" y="1231548"/>
              <a:ext cx="4572000" cy="4929039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rgbClr val="000000"/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ko-KR" altLang="en-US" b="1" kern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7" name="직사각형 86"/>
            <p:cNvSpPr/>
            <p:nvPr/>
          </p:nvSpPr>
          <p:spPr>
            <a:xfrm>
              <a:off x="7481455" y="953565"/>
              <a:ext cx="4571999" cy="277983"/>
            </a:xfrm>
            <a:prstGeom prst="rect">
              <a:avLst/>
            </a:prstGeom>
            <a:solidFill>
              <a:schemeClr val="accent3">
                <a:lumMod val="25000"/>
              </a:schemeClr>
            </a:solidFill>
            <a:ln w="19050" cap="flat" cmpd="sng" algn="ctr">
              <a:solidFill>
                <a:srgbClr val="000000"/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algn="ctr" latinLnBrk="0"/>
              <a:r>
                <a:rPr kumimoji="1" lang="ko-KR" altLang="en-US" sz="1400" dirty="0">
                  <a:solidFill>
                    <a:schemeClr val="bg1"/>
                  </a:solidFill>
                  <a:ea typeface="배달의민족 한나" panose="02000503000000020003" pitchFamily="2" charset="-127"/>
                </a:rPr>
                <a:t>행동</a:t>
              </a:r>
              <a:r>
                <a:rPr kumimoji="1" lang="en-US" altLang="ko-KR" sz="1400" dirty="0">
                  <a:solidFill>
                    <a:schemeClr val="bg1"/>
                  </a:solidFill>
                  <a:ea typeface="배달의민족 한나" panose="02000503000000020003" pitchFamily="2" charset="-127"/>
                </a:rPr>
                <a:t>(Choice)</a:t>
              </a:r>
              <a:endParaRPr kumimoji="1" lang="ja-JP" altLang="en-US" sz="1400" dirty="0">
                <a:solidFill>
                  <a:schemeClr val="bg1"/>
                </a:solidFill>
              </a:endParaRPr>
            </a:p>
          </p:txBody>
        </p:sp>
      </p:grpSp>
      <p:sp>
        <p:nvSpPr>
          <p:cNvPr id="31" name="직사각형 30"/>
          <p:cNvSpPr/>
          <p:nvPr/>
        </p:nvSpPr>
        <p:spPr>
          <a:xfrm>
            <a:off x="253222" y="1272582"/>
            <a:ext cx="6209150" cy="4929039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000000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defRPr/>
            </a:pPr>
            <a:endParaRPr lang="ko-KR" altLang="en-US" b="1" kern="0">
              <a:solidFill>
                <a:srgbClr val="FFFF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67643" y="1394048"/>
            <a:ext cx="5958163" cy="332254"/>
          </a:xfrm>
          <a:prstGeom prst="rect">
            <a:avLst/>
          </a:prstGeom>
          <a:solidFill>
            <a:schemeClr val="bg1"/>
          </a:solidFill>
          <a:ln w="6350">
            <a:solidFill>
              <a:srgbClr val="0000FF"/>
            </a:solidFill>
          </a:ln>
        </p:spPr>
        <p:txBody>
          <a:bodyPr wrap="square" lIns="108000" tIns="72000" rIns="108000" bIns="72000" rtlCol="0" anchor="ctr" anchorCtr="0">
            <a:noAutofit/>
          </a:bodyPr>
          <a:lstStyle/>
          <a:p>
            <a:pPr latinLnBrk="0">
              <a:lnSpc>
                <a:spcPts val="1560"/>
              </a:lnSpc>
            </a:pPr>
            <a:r>
              <a:rPr kumimoji="1" lang="en-US" altLang="ko-KR" sz="1100" b="1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kumimoji="1" lang="ko-KR" altLang="en-US" sz="1100" b="1" dirty="0" err="1">
                <a:latin typeface="맑은 고딕" pitchFamily="50" charset="-127"/>
                <a:ea typeface="맑은 고딕" pitchFamily="50" charset="-127"/>
              </a:rPr>
              <a:t>인가구</a:t>
            </a:r>
            <a:r>
              <a:rPr kumimoji="1" lang="ko-KR" altLang="en-US" sz="1100" b="1" dirty="0">
                <a:latin typeface="맑은 고딕" pitchFamily="50" charset="-127"/>
                <a:ea typeface="맑은 고딕" pitchFamily="50" charset="-127"/>
              </a:rPr>
              <a:t> 시장의 고객이 원하는 상품 및 서비스는 무엇인가</a:t>
            </a:r>
            <a:r>
              <a:rPr kumimoji="1" lang="en-US" altLang="ko-KR" sz="1100" b="1" dirty="0">
                <a:latin typeface="맑은 고딕" pitchFamily="50" charset="-127"/>
                <a:ea typeface="맑은 고딕" pitchFamily="50" charset="-127"/>
              </a:rPr>
              <a:t>?</a:t>
            </a:r>
            <a:endParaRPr kumimoji="1" lang="ja-JP" altLang="en-US" sz="11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67644" y="1940580"/>
            <a:ext cx="5958162" cy="331200"/>
          </a:xfrm>
          <a:prstGeom prst="rect">
            <a:avLst/>
          </a:prstGeom>
          <a:solidFill>
            <a:schemeClr val="bg1"/>
          </a:solidFill>
          <a:ln w="6350">
            <a:solidFill>
              <a:srgbClr val="C00000"/>
            </a:solidFill>
          </a:ln>
        </p:spPr>
        <p:txBody>
          <a:bodyPr wrap="square" lIns="108000" tIns="72000" rIns="108000" bIns="72000" rtlCol="0" anchor="ctr" anchorCtr="0">
            <a:noAutofit/>
          </a:bodyPr>
          <a:lstStyle/>
          <a:p>
            <a:pPr latinLnBrk="0">
              <a:lnSpc>
                <a:spcPts val="1560"/>
              </a:lnSpc>
            </a:pPr>
            <a:r>
              <a:rPr kumimoji="1" lang="ko-KR" altLang="en-US" sz="1100" b="1" dirty="0" err="1">
                <a:latin typeface="맑은 고딕" pitchFamily="50" charset="-127"/>
                <a:ea typeface="맑은 고딕" pitchFamily="50" charset="-127"/>
              </a:rPr>
              <a:t>혼족</a:t>
            </a:r>
            <a:r>
              <a:rPr kumimoji="1" lang="ko-KR" altLang="en-US" sz="1100" b="1" dirty="0">
                <a:latin typeface="맑은 고딕" pitchFamily="50" charset="-127"/>
                <a:ea typeface="맑은 고딕" pitchFamily="50" charset="-127"/>
              </a:rPr>
              <a:t> 고객을 만족시킬 수 있는 부가적인 서비스는 무엇일까</a:t>
            </a:r>
            <a:r>
              <a:rPr kumimoji="1" lang="en-US" altLang="ko-KR" sz="1100" b="1" dirty="0">
                <a:latin typeface="맑은 고딕" pitchFamily="50" charset="-127"/>
                <a:ea typeface="맑은 고딕" pitchFamily="50" charset="-127"/>
              </a:rPr>
              <a:t>?</a:t>
            </a:r>
            <a:endParaRPr kumimoji="1" lang="ja-JP" altLang="en-US" sz="11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67641" y="3577014"/>
            <a:ext cx="5958163" cy="331200"/>
          </a:xfrm>
          <a:prstGeom prst="rect">
            <a:avLst/>
          </a:prstGeom>
          <a:solidFill>
            <a:schemeClr val="bg1"/>
          </a:solidFill>
          <a:ln w="6350">
            <a:solidFill>
              <a:srgbClr val="FFC000"/>
            </a:solidFill>
          </a:ln>
        </p:spPr>
        <p:txBody>
          <a:bodyPr wrap="square" lIns="108000" tIns="72000" rIns="108000" bIns="72000" rtlCol="0" anchor="ctr" anchorCtr="0">
            <a:noAutofit/>
          </a:bodyPr>
          <a:lstStyle/>
          <a:p>
            <a:pPr latinLnBrk="0">
              <a:lnSpc>
                <a:spcPts val="1560"/>
              </a:lnSpc>
            </a:pPr>
            <a:r>
              <a:rPr kumimoji="1" lang="ko-KR" altLang="en-US" sz="1100" b="1" dirty="0">
                <a:latin typeface="맑은 고딕" pitchFamily="50" charset="-127"/>
                <a:ea typeface="맑은 고딕" pitchFamily="50" charset="-127"/>
              </a:rPr>
              <a:t>당사의 배송서비스를 효율적으로 제공할 수 있는 </a:t>
            </a:r>
            <a:r>
              <a:rPr kumimoji="1" lang="ko-KR" altLang="en-US" sz="1100" b="1" dirty="0" err="1">
                <a:latin typeface="맑은 고딕" pitchFamily="50" charset="-127"/>
                <a:ea typeface="맑은 고딕" pitchFamily="50" charset="-127"/>
              </a:rPr>
              <a:t>타켓</a:t>
            </a:r>
            <a:r>
              <a:rPr kumimoji="1" lang="ko-KR" altLang="en-US" sz="1100" b="1" dirty="0">
                <a:latin typeface="맑은 고딕" pitchFamily="50" charset="-127"/>
                <a:ea typeface="맑은 고딕" pitchFamily="50" charset="-127"/>
              </a:rPr>
              <a:t> 지역은 어디일까</a:t>
            </a:r>
            <a:r>
              <a:rPr kumimoji="1" lang="en-US" altLang="ko-KR" sz="1100" b="1" dirty="0">
                <a:latin typeface="맑은 고딕" pitchFamily="50" charset="-127"/>
                <a:ea typeface="맑은 고딕" pitchFamily="50" charset="-127"/>
              </a:rPr>
              <a:t>?</a:t>
            </a:r>
            <a:endParaRPr kumimoji="1" lang="ja-JP" altLang="en-US" sz="11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367641" y="5213448"/>
            <a:ext cx="5958163" cy="331200"/>
          </a:xfrm>
          <a:prstGeom prst="rect">
            <a:avLst/>
          </a:prstGeom>
          <a:solidFill>
            <a:schemeClr val="bg1"/>
          </a:solidFill>
          <a:ln w="6350">
            <a:solidFill>
              <a:srgbClr val="00B050"/>
            </a:solidFill>
          </a:ln>
        </p:spPr>
        <p:txBody>
          <a:bodyPr wrap="square" lIns="108000" tIns="72000" rIns="108000" bIns="72000" rtlCol="0" anchor="ctr" anchorCtr="0">
            <a:noAutofit/>
          </a:bodyPr>
          <a:lstStyle/>
          <a:p>
            <a:pPr latinLnBrk="0">
              <a:lnSpc>
                <a:spcPts val="1560"/>
              </a:lnSpc>
            </a:pPr>
            <a:r>
              <a:rPr kumimoji="1" lang="ko-KR" altLang="en-US" sz="1100" b="1" dirty="0">
                <a:latin typeface="맑은 고딕" pitchFamily="50" charset="-127"/>
                <a:ea typeface="맑은 고딕" pitchFamily="50" charset="-127"/>
              </a:rPr>
              <a:t>빠르게 변하는 소비자들의 소비 패턴은 어떻게 파악하는 것이 효율적인가</a:t>
            </a:r>
            <a:r>
              <a:rPr kumimoji="1" lang="en-US" altLang="ko-KR" sz="1100" b="1" dirty="0">
                <a:latin typeface="맑은 고딕" pitchFamily="50" charset="-127"/>
                <a:ea typeface="맑은 고딕" pitchFamily="50" charset="-127"/>
              </a:rPr>
              <a:t>?</a:t>
            </a:r>
            <a:endParaRPr kumimoji="1" lang="ja-JP" altLang="en-US" sz="1100" b="1" dirty="0" err="1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67641" y="5758924"/>
            <a:ext cx="5958163" cy="331200"/>
          </a:xfrm>
          <a:prstGeom prst="rect">
            <a:avLst/>
          </a:prstGeom>
          <a:solidFill>
            <a:schemeClr val="bg1"/>
          </a:solidFill>
          <a:ln w="6350">
            <a:solidFill>
              <a:srgbClr val="0000FF"/>
            </a:solidFill>
          </a:ln>
        </p:spPr>
        <p:txBody>
          <a:bodyPr wrap="square" lIns="108000" tIns="72000" rIns="108000" bIns="72000" rtlCol="0" anchor="ctr" anchorCtr="0">
            <a:noAutofit/>
          </a:bodyPr>
          <a:lstStyle/>
          <a:p>
            <a:pPr latinLnBrk="0">
              <a:lnSpc>
                <a:spcPts val="1560"/>
              </a:lnSpc>
            </a:pPr>
            <a:r>
              <a:rPr kumimoji="1" lang="ko-KR" altLang="en-US" sz="1100" b="1" dirty="0">
                <a:latin typeface="맑은 고딕" pitchFamily="50" charset="-127"/>
                <a:ea typeface="맑은 고딕" pitchFamily="50" charset="-127"/>
              </a:rPr>
              <a:t>배송 주기는 어느 정도 되어야 할까</a:t>
            </a:r>
            <a:r>
              <a:rPr kumimoji="1" lang="en-US" altLang="ko-KR" sz="1100" b="1" dirty="0">
                <a:latin typeface="맑은 고딕" pitchFamily="50" charset="-127"/>
                <a:ea typeface="맑은 고딕" pitchFamily="50" charset="-127"/>
              </a:rPr>
              <a:t>?</a:t>
            </a:r>
            <a:endParaRPr kumimoji="1" lang="ja-JP" altLang="en-US" sz="11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67641" y="4122492"/>
            <a:ext cx="5958163" cy="331200"/>
          </a:xfrm>
          <a:prstGeom prst="rect">
            <a:avLst/>
          </a:prstGeom>
          <a:solidFill>
            <a:schemeClr val="bg1"/>
          </a:solidFill>
          <a:ln w="6350">
            <a:solidFill>
              <a:srgbClr val="C00000"/>
            </a:solidFill>
          </a:ln>
        </p:spPr>
        <p:txBody>
          <a:bodyPr wrap="square" lIns="108000" tIns="72000" rIns="108000" bIns="72000" rtlCol="0" anchor="ctr" anchorCtr="0">
            <a:noAutofit/>
          </a:bodyPr>
          <a:lstStyle/>
          <a:p>
            <a:pPr latinLnBrk="0">
              <a:lnSpc>
                <a:spcPts val="1560"/>
              </a:lnSpc>
            </a:pPr>
            <a:r>
              <a:rPr kumimoji="1" lang="ko-KR" altLang="en-US" sz="1100" b="1" dirty="0">
                <a:latin typeface="맑은 고딕" pitchFamily="50" charset="-127"/>
                <a:ea typeface="맑은 고딕" pitchFamily="50" charset="-127"/>
              </a:rPr>
              <a:t>경영진과 손님이 모두 만족할 수 있는 월 정액제 가격은 얼마일까</a:t>
            </a:r>
            <a:r>
              <a:rPr kumimoji="1" lang="en-US" altLang="ko-KR" sz="1100" b="1" dirty="0">
                <a:latin typeface="맑은 고딕" pitchFamily="50" charset="-127"/>
                <a:ea typeface="맑은 고딕" pitchFamily="50" charset="-127"/>
              </a:rPr>
              <a:t>?</a:t>
            </a:r>
            <a:r>
              <a:rPr kumimoji="1" lang="ko-KR" altLang="en-US" sz="1100" b="1" dirty="0">
                <a:latin typeface="맑은 고딕" pitchFamily="50" charset="-127"/>
                <a:ea typeface="맑은 고딕" pitchFamily="50" charset="-127"/>
              </a:rPr>
              <a:t> </a:t>
            </a:r>
            <a:endParaRPr kumimoji="1" lang="ja-JP" altLang="en-US" sz="1100" b="1" dirty="0" err="1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67642" y="3031536"/>
            <a:ext cx="5958163" cy="331200"/>
          </a:xfrm>
          <a:prstGeom prst="rect">
            <a:avLst/>
          </a:prstGeom>
          <a:solidFill>
            <a:schemeClr val="bg1"/>
          </a:solidFill>
          <a:ln w="6350">
            <a:solidFill>
              <a:srgbClr val="0000FF"/>
            </a:solidFill>
          </a:ln>
        </p:spPr>
        <p:txBody>
          <a:bodyPr wrap="square" lIns="108000" tIns="72000" rIns="108000" bIns="72000" rtlCol="0" anchor="ctr" anchorCtr="0">
            <a:noAutofit/>
          </a:bodyPr>
          <a:lstStyle/>
          <a:p>
            <a:pPr latinLnBrk="0">
              <a:lnSpc>
                <a:spcPts val="1560"/>
              </a:lnSpc>
            </a:pPr>
            <a:r>
              <a:rPr kumimoji="1" lang="ko-KR" altLang="en-US" sz="1100" b="1" dirty="0">
                <a:latin typeface="맑은 고딕" pitchFamily="50" charset="-127"/>
                <a:ea typeface="맑은 고딕" pitchFamily="50" charset="-127"/>
              </a:rPr>
              <a:t>정기배송상품으로 제공 가능한 상품류는 무엇이 있는가</a:t>
            </a:r>
            <a:r>
              <a:rPr kumimoji="1" lang="en-US" altLang="ko-KR" sz="1100" b="1" dirty="0">
                <a:latin typeface="맑은 고딕" pitchFamily="50" charset="-127"/>
                <a:ea typeface="맑은 고딕" pitchFamily="50" charset="-127"/>
              </a:rPr>
              <a:t>?</a:t>
            </a:r>
            <a:endParaRPr kumimoji="1" lang="ja-JP" altLang="en-US" sz="11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367641" y="4667970"/>
            <a:ext cx="5958163" cy="331200"/>
          </a:xfrm>
          <a:prstGeom prst="rect">
            <a:avLst/>
          </a:prstGeom>
          <a:solidFill>
            <a:schemeClr val="bg1"/>
          </a:solidFill>
          <a:ln w="6350">
            <a:solidFill>
              <a:srgbClr val="0000FF"/>
            </a:solidFill>
          </a:ln>
        </p:spPr>
        <p:txBody>
          <a:bodyPr wrap="square" lIns="108000" tIns="72000" rIns="108000" bIns="72000" rtlCol="0" anchor="ctr" anchorCtr="0">
            <a:noAutofit/>
          </a:bodyPr>
          <a:lstStyle/>
          <a:p>
            <a:pPr latinLnBrk="0">
              <a:lnSpc>
                <a:spcPts val="1560"/>
              </a:lnSpc>
            </a:pPr>
            <a:r>
              <a:rPr kumimoji="1" lang="ko-KR" altLang="en-US" sz="1100" b="1" dirty="0">
                <a:latin typeface="맑은 고딕" pitchFamily="50" charset="-127"/>
                <a:ea typeface="맑은 고딕" pitchFamily="50" charset="-127"/>
              </a:rPr>
              <a:t>계속 변동되는 상품의 가격에 대해</a:t>
            </a:r>
            <a:r>
              <a:rPr kumimoji="1" lang="en-US" altLang="ko-KR" sz="1100" b="1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1" lang="ko-KR" altLang="en-US" sz="1100" b="1" dirty="0">
                <a:latin typeface="맑은 고딕" pitchFamily="50" charset="-127"/>
                <a:ea typeface="맑은 고딕" pitchFamily="50" charset="-127"/>
              </a:rPr>
              <a:t>월 정액제 서비스로 손님에게 어떻게 제공해야 할까</a:t>
            </a:r>
            <a:r>
              <a:rPr kumimoji="1" lang="en-US" altLang="ko-KR" sz="1100" b="1" dirty="0">
                <a:latin typeface="맑은 고딕" pitchFamily="50" charset="-127"/>
                <a:ea typeface="맑은 고딕" pitchFamily="50" charset="-127"/>
              </a:rPr>
              <a:t>?</a:t>
            </a:r>
            <a:endParaRPr kumimoji="1" lang="ja-JP" altLang="en-US" sz="11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367644" y="2486058"/>
            <a:ext cx="5958162" cy="331200"/>
          </a:xfrm>
          <a:prstGeom prst="rect">
            <a:avLst/>
          </a:prstGeom>
          <a:solidFill>
            <a:schemeClr val="bg1"/>
          </a:solidFill>
          <a:ln w="6350">
            <a:solidFill>
              <a:srgbClr val="00B050"/>
            </a:solidFill>
          </a:ln>
        </p:spPr>
        <p:txBody>
          <a:bodyPr wrap="square" lIns="108000" tIns="72000" rIns="108000" bIns="72000" rtlCol="0" anchor="ctr" anchorCtr="0">
            <a:noAutofit/>
          </a:bodyPr>
          <a:lstStyle/>
          <a:p>
            <a:pPr latinLnBrk="0">
              <a:lnSpc>
                <a:spcPts val="1560"/>
              </a:lnSpc>
            </a:pPr>
            <a:r>
              <a:rPr kumimoji="1" lang="en-US" altLang="ko-KR" sz="1100" b="1" dirty="0">
                <a:latin typeface="맑은 고딕" pitchFamily="50" charset="-127"/>
                <a:ea typeface="맑은 고딕" pitchFamily="50" charset="-127"/>
              </a:rPr>
              <a:t>‘</a:t>
            </a:r>
            <a:r>
              <a:rPr kumimoji="1" lang="ko-KR" altLang="en-US" sz="1100" b="1" dirty="0" err="1">
                <a:latin typeface="맑은 고딕" pitchFamily="50" charset="-127"/>
                <a:ea typeface="맑은 고딕" pitchFamily="50" charset="-127"/>
              </a:rPr>
              <a:t>혼족의</a:t>
            </a:r>
            <a:r>
              <a:rPr kumimoji="1" lang="ko-KR" altLang="en-US" sz="1100" b="1" dirty="0">
                <a:latin typeface="맑은 고딕" pitchFamily="50" charset="-127"/>
                <a:ea typeface="맑은 고딕" pitchFamily="50" charset="-127"/>
              </a:rPr>
              <a:t> 삶의 질을 높인다</a:t>
            </a:r>
            <a:r>
              <a:rPr kumimoji="1" lang="en-US" altLang="ko-KR" sz="1100" b="1" dirty="0">
                <a:latin typeface="맑은 고딕" pitchFamily="50" charset="-127"/>
                <a:ea typeface="맑은 고딕" pitchFamily="50" charset="-127"/>
              </a:rPr>
              <a:t>.‘</a:t>
            </a:r>
            <a:r>
              <a:rPr kumimoji="1" lang="ko-KR" altLang="en-US" sz="1100" b="1" dirty="0">
                <a:latin typeface="맑은 고딕" pitchFamily="50" charset="-127"/>
                <a:ea typeface="맑은 고딕" pitchFamily="50" charset="-127"/>
              </a:rPr>
              <a:t>는 인식을 줄 수 있는 상품</a:t>
            </a:r>
            <a:r>
              <a:rPr kumimoji="1" lang="en-US" altLang="ko-KR" sz="1100" b="1" dirty="0">
                <a:latin typeface="맑은 고딕" pitchFamily="50" charset="-127"/>
                <a:ea typeface="맑은 고딕" pitchFamily="50" charset="-127"/>
              </a:rPr>
              <a:t>·</a:t>
            </a:r>
            <a:r>
              <a:rPr kumimoji="1" lang="ko-KR" altLang="en-US" sz="1100" b="1" dirty="0">
                <a:latin typeface="맑은 고딕" pitchFamily="50" charset="-127"/>
                <a:ea typeface="맑은 고딕" pitchFamily="50" charset="-127"/>
              </a:rPr>
              <a:t>서비스는 무엇일까</a:t>
            </a:r>
            <a:r>
              <a:rPr kumimoji="1" lang="en-US" altLang="ko-KR" sz="1100" b="1" dirty="0">
                <a:latin typeface="맑은 고딕" pitchFamily="50" charset="-127"/>
                <a:ea typeface="맑은 고딕" pitchFamily="50" charset="-127"/>
              </a:rPr>
              <a:t>?</a:t>
            </a:r>
            <a:endParaRPr kumimoji="1" lang="ja-JP" altLang="en-US" sz="11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7401379" y="1399213"/>
            <a:ext cx="4381138" cy="851047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1"/>
            </a:solidFill>
          </a:ln>
        </p:spPr>
        <p:txBody>
          <a:bodyPr wrap="square" lIns="108000" tIns="72000" rIns="108000" bIns="72000" rtlCol="0" anchor="ctr" anchorCtr="0">
            <a:noAutofit/>
          </a:bodyPr>
          <a:lstStyle/>
          <a:p>
            <a:pPr latinLnBrk="0">
              <a:lnSpc>
                <a:spcPts val="1560"/>
              </a:lnSpc>
            </a:pPr>
            <a:r>
              <a:rPr kumimoji="1" lang="ko-KR" altLang="en-US" sz="1300" b="1" dirty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주기적으로 구매하는 </a:t>
            </a:r>
            <a:r>
              <a:rPr kumimoji="1" lang="en-US" altLang="ko-KR" sz="1300" b="1" dirty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Daily </a:t>
            </a:r>
            <a:r>
              <a:rPr kumimoji="1" lang="ko-KR" altLang="en-US" sz="1300" b="1" dirty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상품 제공</a:t>
            </a:r>
            <a:endParaRPr kumimoji="1" lang="en-US" altLang="ko-KR" sz="1300" b="1" dirty="0">
              <a:solidFill>
                <a:srgbClr val="0000FF"/>
              </a:solidFill>
              <a:latin typeface="맑은 고딕" pitchFamily="50" charset="-127"/>
              <a:ea typeface="맑은 고딕" pitchFamily="50" charset="-127"/>
            </a:endParaRPr>
          </a:p>
          <a:p>
            <a:pPr latinLnBrk="0">
              <a:lnSpc>
                <a:spcPts val="1560"/>
              </a:lnSpc>
            </a:pPr>
            <a:r>
              <a:rPr kumimoji="1" lang="ko-KR" altLang="en-US" sz="1100" dirty="0">
                <a:latin typeface="맑은 고딕" pitchFamily="50" charset="-127"/>
                <a:ea typeface="맑은 고딕" pitchFamily="50" charset="-127"/>
              </a:rPr>
              <a:t>패션</a:t>
            </a:r>
            <a:r>
              <a:rPr kumimoji="1" lang="en-US" altLang="ko-KR" sz="11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1" lang="ko-KR" altLang="en-US" sz="1100" dirty="0">
                <a:latin typeface="맑은 고딕" pitchFamily="50" charset="-127"/>
                <a:ea typeface="맑은 고딕" pitchFamily="50" charset="-127"/>
              </a:rPr>
              <a:t>의류</a:t>
            </a:r>
            <a:r>
              <a:rPr kumimoji="1" lang="en-US" altLang="ko-KR" sz="11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1" lang="ko-KR" altLang="en-US" sz="1100" dirty="0">
                <a:latin typeface="맑은 고딕" pitchFamily="50" charset="-127"/>
                <a:ea typeface="맑은 고딕" pitchFamily="50" charset="-127"/>
              </a:rPr>
              <a:t>가방 등</a:t>
            </a:r>
            <a:r>
              <a:rPr kumimoji="1" lang="en-US" altLang="ko-KR" sz="1100" dirty="0">
                <a:latin typeface="맑은 고딕" pitchFamily="50" charset="-127"/>
                <a:ea typeface="맑은 고딕" pitchFamily="50" charset="-127"/>
              </a:rPr>
              <a:t>), </a:t>
            </a:r>
            <a:r>
              <a:rPr kumimoji="1" lang="ko-KR" altLang="en-US" sz="1100" dirty="0" err="1">
                <a:latin typeface="맑은 고딕" pitchFamily="50" charset="-127"/>
                <a:ea typeface="맑은 고딕" pitchFamily="50" charset="-127"/>
              </a:rPr>
              <a:t>리빙</a:t>
            </a:r>
            <a:r>
              <a:rPr kumimoji="1" lang="en-US" altLang="ko-KR" sz="11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1" lang="ko-KR" altLang="en-US" sz="1100" dirty="0">
                <a:latin typeface="맑은 고딕" pitchFamily="50" charset="-127"/>
                <a:ea typeface="맑은 고딕" pitchFamily="50" charset="-127"/>
              </a:rPr>
              <a:t>세제</a:t>
            </a:r>
            <a:r>
              <a:rPr kumimoji="1" lang="en-US" altLang="ko-KR" sz="11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1" lang="ko-KR" altLang="en-US" sz="1100" dirty="0">
                <a:latin typeface="맑은 고딕" pitchFamily="50" charset="-127"/>
                <a:ea typeface="맑은 고딕" pitchFamily="50" charset="-127"/>
              </a:rPr>
              <a:t>치약</a:t>
            </a:r>
            <a:r>
              <a:rPr kumimoji="1" lang="en-US" altLang="ko-KR" sz="11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1" lang="ko-KR" altLang="en-US" sz="1100" dirty="0">
                <a:latin typeface="맑은 고딕" pitchFamily="50" charset="-127"/>
                <a:ea typeface="맑은 고딕" pitchFamily="50" charset="-127"/>
              </a:rPr>
              <a:t>샴푸 등</a:t>
            </a:r>
            <a:r>
              <a:rPr kumimoji="1" lang="en-US" altLang="ko-KR" sz="1100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1" lang="ja-JP" altLang="en-US" sz="11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7401379" y="2355416"/>
            <a:ext cx="4381138" cy="851047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1"/>
            </a:solidFill>
          </a:ln>
        </p:spPr>
        <p:txBody>
          <a:bodyPr wrap="square" lIns="108000" tIns="72000" rIns="108000" bIns="72000" rtlCol="0" anchor="ctr" anchorCtr="0">
            <a:noAutofit/>
          </a:bodyPr>
          <a:lstStyle/>
          <a:p>
            <a:pPr latinLnBrk="0">
              <a:lnSpc>
                <a:spcPts val="1560"/>
              </a:lnSpc>
            </a:pPr>
            <a:r>
              <a:rPr kumimoji="1" lang="ko-KR" altLang="en-US" sz="1300" b="1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무료 당일 배송</a:t>
            </a:r>
            <a:r>
              <a:rPr kumimoji="1" lang="en-US" altLang="ko-KR" sz="1300" b="1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1" lang="ko-KR" altLang="en-US" sz="1300" b="1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무인 택배 보관 서비스 제공</a:t>
            </a:r>
            <a:endParaRPr kumimoji="1" lang="en-US" altLang="ko-KR" sz="1300" b="1" dirty="0">
              <a:solidFill>
                <a:srgbClr val="C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atinLnBrk="0">
              <a:lnSpc>
                <a:spcPts val="1560"/>
              </a:lnSpc>
            </a:pPr>
            <a:r>
              <a:rPr kumimoji="1" lang="ko-KR" altLang="en-US" sz="1100" dirty="0" err="1">
                <a:latin typeface="맑은 고딕" pitchFamily="50" charset="-127"/>
                <a:ea typeface="맑은 고딕" pitchFamily="50" charset="-127"/>
              </a:rPr>
              <a:t>혼족의</a:t>
            </a:r>
            <a:r>
              <a:rPr kumimoji="1" lang="ko-KR" altLang="en-US" sz="1100" dirty="0">
                <a:latin typeface="맑은 고딕" pitchFamily="50" charset="-127"/>
                <a:ea typeface="맑은 고딕" pitchFamily="50" charset="-127"/>
              </a:rPr>
              <a:t> 마음을 사로잡자</a:t>
            </a:r>
            <a:r>
              <a:rPr kumimoji="1" lang="en-US" altLang="ko-KR" sz="1100" dirty="0">
                <a:latin typeface="맑은 고딕" pitchFamily="50" charset="-127"/>
                <a:ea typeface="맑은 고딕" pitchFamily="50" charset="-127"/>
              </a:rPr>
              <a:t>!</a:t>
            </a:r>
            <a:endParaRPr kumimoji="1" lang="ja-JP" altLang="en-US" sz="11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7401379" y="3311619"/>
            <a:ext cx="4381138" cy="851047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1"/>
            </a:solidFill>
          </a:ln>
        </p:spPr>
        <p:txBody>
          <a:bodyPr wrap="square" lIns="108000" tIns="72000" rIns="108000" bIns="72000" rtlCol="0" anchor="ctr" anchorCtr="0">
            <a:noAutofit/>
          </a:bodyPr>
          <a:lstStyle/>
          <a:p>
            <a:pPr latinLnBrk="0">
              <a:lnSpc>
                <a:spcPts val="1560"/>
              </a:lnSpc>
            </a:pPr>
            <a:r>
              <a:rPr kumimoji="1" lang="ko-KR" altLang="en-US" sz="1300" b="1" dirty="0" err="1">
                <a:solidFill>
                  <a:srgbClr val="FFC000"/>
                </a:solidFill>
                <a:latin typeface="맑은 고딕" pitchFamily="50" charset="-127"/>
                <a:ea typeface="맑은 고딕" pitchFamily="50" charset="-127"/>
              </a:rPr>
              <a:t>타켓팅을</a:t>
            </a:r>
            <a:r>
              <a:rPr kumimoji="1" lang="ko-KR" altLang="en-US" sz="1300" b="1" dirty="0">
                <a:solidFill>
                  <a:srgbClr val="FFC000"/>
                </a:solidFill>
                <a:latin typeface="맑은 고딕" pitchFamily="50" charset="-127"/>
                <a:ea typeface="맑은 고딕" pitchFamily="50" charset="-127"/>
              </a:rPr>
              <a:t> 통한 지역별 프로모션 </a:t>
            </a:r>
            <a:endParaRPr kumimoji="1" lang="en-US" altLang="ko-KR" sz="1300" dirty="0">
              <a:solidFill>
                <a:srgbClr val="FFC000"/>
              </a:solidFill>
              <a:latin typeface="맑은 고딕" pitchFamily="50" charset="-127"/>
              <a:ea typeface="맑은 고딕" pitchFamily="50" charset="-127"/>
            </a:endParaRPr>
          </a:p>
          <a:p>
            <a:pPr latinLnBrk="0">
              <a:lnSpc>
                <a:spcPts val="1560"/>
              </a:lnSpc>
            </a:pPr>
            <a:r>
              <a:rPr kumimoji="1" lang="ko-KR" altLang="en-US" sz="1100" dirty="0">
                <a:latin typeface="맑은 고딕" pitchFamily="50" charset="-127"/>
                <a:ea typeface="맑은 고딕" pitchFamily="50" charset="-127"/>
              </a:rPr>
              <a:t>강남구</a:t>
            </a:r>
            <a:r>
              <a:rPr kumimoji="1" lang="en-US" altLang="ko-KR" sz="11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1" lang="ko-KR" altLang="en-US" sz="1100" dirty="0" err="1">
                <a:latin typeface="맑은 고딕" pitchFamily="50" charset="-127"/>
                <a:ea typeface="맑은 고딕" pitchFamily="50" charset="-127"/>
              </a:rPr>
              <a:t>성남구</a:t>
            </a:r>
            <a:r>
              <a:rPr kumimoji="1" lang="ko-KR" altLang="en-US" sz="1100" dirty="0">
                <a:latin typeface="맑은 고딕" pitchFamily="50" charset="-127"/>
                <a:ea typeface="맑은 고딕" pitchFamily="50" charset="-127"/>
              </a:rPr>
              <a:t> 직장인 </a:t>
            </a:r>
            <a:r>
              <a:rPr kumimoji="1" lang="ko-KR" altLang="en-US" sz="1100" dirty="0" err="1">
                <a:latin typeface="맑은 고딕" pitchFamily="50" charset="-127"/>
                <a:ea typeface="맑은 고딕" pitchFamily="50" charset="-127"/>
              </a:rPr>
              <a:t>혼족</a:t>
            </a:r>
            <a:r>
              <a:rPr kumimoji="1" lang="ja-JP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1" lang="ko-KR" altLang="en-US" sz="1100" dirty="0">
                <a:latin typeface="맑은 고딕" pitchFamily="50" charset="-127"/>
                <a:ea typeface="맑은 고딕" pitchFamily="50" charset="-127"/>
              </a:rPr>
              <a:t>및 맞벌이 </a:t>
            </a:r>
            <a:endParaRPr kumimoji="1" lang="en-US" altLang="ko-KR" sz="11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7401379" y="4267822"/>
            <a:ext cx="4381138" cy="851047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1"/>
            </a:solidFill>
          </a:ln>
        </p:spPr>
        <p:txBody>
          <a:bodyPr wrap="square" lIns="108000" tIns="72000" rIns="108000" bIns="72000" rtlCol="0" anchor="ctr" anchorCtr="0">
            <a:noAutofit/>
          </a:bodyPr>
          <a:lstStyle/>
          <a:p>
            <a:pPr latinLnBrk="0">
              <a:lnSpc>
                <a:spcPts val="1560"/>
              </a:lnSpc>
            </a:pPr>
            <a:r>
              <a:rPr kumimoji="1" lang="ko-KR" altLang="en-US" sz="1300" b="1" dirty="0">
                <a:solidFill>
                  <a:srgbClr val="00B050"/>
                </a:solidFill>
                <a:latin typeface="맑은 고딕" pitchFamily="50" charset="-127"/>
                <a:ea typeface="맑은 고딕" pitchFamily="50" charset="-127"/>
              </a:rPr>
              <a:t>고객 개인화 맞춤형 서비스 도입</a:t>
            </a:r>
            <a:endParaRPr kumimoji="1" lang="en-US" altLang="ko-KR" sz="1300" b="1" dirty="0">
              <a:solidFill>
                <a:srgbClr val="00B050"/>
              </a:solidFill>
              <a:latin typeface="맑은 고딕" pitchFamily="50" charset="-127"/>
              <a:ea typeface="맑은 고딕" pitchFamily="50" charset="-127"/>
            </a:endParaRPr>
          </a:p>
          <a:p>
            <a:pPr latinLnBrk="0">
              <a:lnSpc>
                <a:spcPts val="1560"/>
              </a:lnSpc>
            </a:pPr>
            <a:r>
              <a:rPr kumimoji="1" lang="ko-KR" altLang="en-US" sz="1100" dirty="0">
                <a:latin typeface="맑은 고딕" pitchFamily="50" charset="-127"/>
                <a:ea typeface="맑은 고딕" pitchFamily="50" charset="-127"/>
              </a:rPr>
              <a:t>스타일링 제안 등</a:t>
            </a:r>
            <a:endParaRPr kumimoji="1" lang="en-US" altLang="ko-KR" sz="1100" dirty="0">
              <a:latin typeface="맑은 고딕" pitchFamily="50" charset="-127"/>
              <a:ea typeface="맑은 고딕" pitchFamily="50" charset="-127"/>
            </a:endParaRPr>
          </a:p>
          <a:p>
            <a:pPr latinLnBrk="0">
              <a:lnSpc>
                <a:spcPts val="1560"/>
              </a:lnSpc>
            </a:pPr>
            <a:r>
              <a:rPr kumimoji="1" lang="ko-KR" altLang="en-US" sz="1100" dirty="0">
                <a:latin typeface="맑은 고딕" pitchFamily="50" charset="-127"/>
                <a:ea typeface="맑은 고딕" pitchFamily="50" charset="-127"/>
              </a:rPr>
              <a:t>구매 상품의 만족도 분석을 통한 상품 추천</a:t>
            </a:r>
            <a:endParaRPr kumimoji="1" lang="en-US" altLang="ko-KR" sz="11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7401379" y="5224024"/>
            <a:ext cx="4381138" cy="851047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1"/>
            </a:solidFill>
          </a:ln>
        </p:spPr>
        <p:txBody>
          <a:bodyPr wrap="square" lIns="108000" tIns="72000" rIns="0" bIns="72000" rtlCol="0" anchor="ctr" anchorCtr="0">
            <a:noAutofit/>
          </a:bodyPr>
          <a:lstStyle/>
          <a:p>
            <a:pPr latinLnBrk="0">
              <a:lnSpc>
                <a:spcPts val="1560"/>
              </a:lnSpc>
            </a:pPr>
            <a:r>
              <a:rPr kumimoji="1" lang="ko-KR" altLang="en-US" sz="1300" b="1" dirty="0">
                <a:latin typeface="맑은 고딕" pitchFamily="50" charset="-127"/>
                <a:ea typeface="맑은 고딕" pitchFamily="50" charset="-127"/>
              </a:rPr>
              <a:t>고객의 </a:t>
            </a:r>
            <a:r>
              <a:rPr kumimoji="1" lang="ko-KR" altLang="en-US" sz="1300" b="1" dirty="0" err="1">
                <a:latin typeface="맑은 고딕" pitchFamily="50" charset="-127"/>
                <a:ea typeface="맑은 고딕" pitchFamily="50" charset="-127"/>
              </a:rPr>
              <a:t>입소문</a:t>
            </a:r>
            <a:r>
              <a:rPr kumimoji="1" lang="ko-KR" altLang="en-US" sz="1300" b="1" dirty="0">
                <a:latin typeface="맑은 고딕" pitchFamily="50" charset="-127"/>
                <a:ea typeface="맑은 고딕" pitchFamily="50" charset="-127"/>
              </a:rPr>
              <a:t> 온라인 마케팅 강화</a:t>
            </a:r>
            <a:endParaRPr kumimoji="1" lang="en-US" altLang="ko-KR" sz="1300" b="1" dirty="0">
              <a:latin typeface="맑은 고딕" pitchFamily="50" charset="-127"/>
              <a:ea typeface="맑은 고딕" pitchFamily="50" charset="-127"/>
            </a:endParaRPr>
          </a:p>
          <a:p>
            <a:pPr latinLnBrk="0">
              <a:lnSpc>
                <a:spcPts val="1560"/>
              </a:lnSpc>
            </a:pPr>
            <a:r>
              <a:rPr kumimoji="1" lang="ko-KR" altLang="en-US" sz="1100" dirty="0">
                <a:latin typeface="맑은 고딕" pitchFamily="50" charset="-127"/>
                <a:ea typeface="맑은 고딕" pitchFamily="50" charset="-127"/>
              </a:rPr>
              <a:t>무료 교환 서비스 등</a:t>
            </a:r>
            <a:endParaRPr kumimoji="1" lang="en-US" altLang="ko-KR" sz="1100" dirty="0">
              <a:latin typeface="맑은 고딕" pitchFamily="50" charset="-127"/>
              <a:ea typeface="맑은 고딕" pitchFamily="50" charset="-127"/>
            </a:endParaRPr>
          </a:p>
          <a:p>
            <a:pPr latinLnBrk="0">
              <a:lnSpc>
                <a:spcPts val="1560"/>
              </a:lnSpc>
            </a:pPr>
            <a:r>
              <a:rPr kumimoji="1" lang="ko-KR" altLang="en-US" sz="1100" dirty="0">
                <a:latin typeface="맑은 고딕" pitchFamily="50" charset="-127"/>
                <a:ea typeface="맑은 고딕" pitchFamily="50" charset="-127"/>
              </a:rPr>
              <a:t>자발적 바이럴이 될 수 있는 만족 서비스 제공</a:t>
            </a:r>
            <a:endParaRPr kumimoji="1" lang="ja-JP" altLang="en-US" sz="11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253222" y="994599"/>
            <a:ext cx="6209149" cy="277983"/>
          </a:xfrm>
          <a:prstGeom prst="rect">
            <a:avLst/>
          </a:prstGeom>
          <a:solidFill>
            <a:schemeClr val="accent3">
              <a:lumMod val="25000"/>
            </a:schemeClr>
          </a:solidFill>
          <a:ln w="19050" cap="flat" cmpd="sng" algn="ctr">
            <a:solidFill>
              <a:srgbClr val="000000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 latinLnBrk="0"/>
            <a:r>
              <a:rPr kumimoji="1" lang="en-US" altLang="ja-JP" sz="1400" dirty="0">
                <a:solidFill>
                  <a:schemeClr val="bg1"/>
                </a:solidFill>
                <a:ea typeface="배달의민족 한나" panose="02000503000000020003" pitchFamily="2" charset="-127"/>
              </a:rPr>
              <a:t>Key Business Questions</a:t>
            </a:r>
            <a:endParaRPr kumimoji="1" lang="ja-JP" altLang="en-US" sz="1400" dirty="0">
              <a:solidFill>
                <a:schemeClr val="bg1"/>
              </a:solidFill>
              <a:ea typeface="바탕체" panose="02030609000101010101" pitchFamily="17" charset="-127"/>
            </a:endParaRPr>
          </a:p>
        </p:txBody>
      </p:sp>
      <p:cxnSp>
        <p:nvCxnSpPr>
          <p:cNvPr id="88" name="Straight Connector 38"/>
          <p:cNvCxnSpPr>
            <a:cxnSpLocks/>
            <a:stCxn id="59" idx="3"/>
            <a:endCxn id="68" idx="1"/>
          </p:cNvCxnSpPr>
          <p:nvPr/>
        </p:nvCxnSpPr>
        <p:spPr>
          <a:xfrm>
            <a:off x="6325806" y="1560175"/>
            <a:ext cx="1075573" cy="264562"/>
          </a:xfrm>
          <a:prstGeom prst="line">
            <a:avLst/>
          </a:prstGeom>
          <a:ln>
            <a:solidFill>
              <a:srgbClr val="0000FF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38"/>
          <p:cNvCxnSpPr>
            <a:cxnSpLocks/>
            <a:stCxn id="65" idx="3"/>
          </p:cNvCxnSpPr>
          <p:nvPr/>
        </p:nvCxnSpPr>
        <p:spPr>
          <a:xfrm flipV="1">
            <a:off x="6325805" y="1831457"/>
            <a:ext cx="1075574" cy="1365679"/>
          </a:xfrm>
          <a:prstGeom prst="line">
            <a:avLst/>
          </a:prstGeom>
          <a:ln>
            <a:solidFill>
              <a:srgbClr val="0000FF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38"/>
          <p:cNvCxnSpPr>
            <a:cxnSpLocks/>
          </p:cNvCxnSpPr>
          <p:nvPr/>
        </p:nvCxnSpPr>
        <p:spPr>
          <a:xfrm flipV="1">
            <a:off x="6349129" y="1814798"/>
            <a:ext cx="1052250" cy="3018773"/>
          </a:xfrm>
          <a:prstGeom prst="line">
            <a:avLst/>
          </a:prstGeom>
          <a:ln>
            <a:solidFill>
              <a:srgbClr val="0000FF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38"/>
          <p:cNvCxnSpPr>
            <a:cxnSpLocks/>
            <a:stCxn id="63" idx="3"/>
            <a:endCxn id="68" idx="1"/>
          </p:cNvCxnSpPr>
          <p:nvPr/>
        </p:nvCxnSpPr>
        <p:spPr>
          <a:xfrm flipV="1">
            <a:off x="6325804" y="1824737"/>
            <a:ext cx="1075575" cy="4099787"/>
          </a:xfrm>
          <a:prstGeom prst="line">
            <a:avLst/>
          </a:prstGeom>
          <a:ln>
            <a:solidFill>
              <a:srgbClr val="0000FF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38"/>
          <p:cNvCxnSpPr>
            <a:cxnSpLocks/>
            <a:endCxn id="69" idx="1"/>
          </p:cNvCxnSpPr>
          <p:nvPr/>
        </p:nvCxnSpPr>
        <p:spPr>
          <a:xfrm>
            <a:off x="6325804" y="2087649"/>
            <a:ext cx="1075575" cy="693291"/>
          </a:xfrm>
          <a:prstGeom prst="line">
            <a:avLst/>
          </a:prstGeom>
          <a:ln>
            <a:solidFill>
              <a:srgbClr val="C0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38"/>
          <p:cNvCxnSpPr>
            <a:cxnSpLocks/>
            <a:stCxn id="64" idx="3"/>
            <a:endCxn id="69" idx="1"/>
          </p:cNvCxnSpPr>
          <p:nvPr/>
        </p:nvCxnSpPr>
        <p:spPr>
          <a:xfrm flipV="1">
            <a:off x="6325804" y="2780940"/>
            <a:ext cx="1075575" cy="1507152"/>
          </a:xfrm>
          <a:prstGeom prst="line">
            <a:avLst/>
          </a:prstGeom>
          <a:ln>
            <a:solidFill>
              <a:srgbClr val="C0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38"/>
          <p:cNvCxnSpPr>
            <a:cxnSpLocks/>
            <a:stCxn id="61" idx="3"/>
            <a:endCxn id="70" idx="1"/>
          </p:cNvCxnSpPr>
          <p:nvPr/>
        </p:nvCxnSpPr>
        <p:spPr>
          <a:xfrm flipV="1">
            <a:off x="6325804" y="3737143"/>
            <a:ext cx="1075575" cy="5471"/>
          </a:xfrm>
          <a:prstGeom prst="line">
            <a:avLst/>
          </a:prstGeom>
          <a:ln>
            <a:solidFill>
              <a:srgbClr val="FFC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38"/>
          <p:cNvCxnSpPr>
            <a:cxnSpLocks/>
            <a:stCxn id="64" idx="3"/>
            <a:endCxn id="72" idx="1"/>
          </p:cNvCxnSpPr>
          <p:nvPr/>
        </p:nvCxnSpPr>
        <p:spPr>
          <a:xfrm>
            <a:off x="6325804" y="4288092"/>
            <a:ext cx="1075575" cy="1361456"/>
          </a:xfrm>
          <a:prstGeom prst="line">
            <a:avLst/>
          </a:prstGeom>
          <a:ln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38"/>
          <p:cNvCxnSpPr>
            <a:cxnSpLocks/>
            <a:endCxn id="71" idx="1"/>
          </p:cNvCxnSpPr>
          <p:nvPr/>
        </p:nvCxnSpPr>
        <p:spPr>
          <a:xfrm>
            <a:off x="6325804" y="2651658"/>
            <a:ext cx="1075575" cy="2041688"/>
          </a:xfrm>
          <a:prstGeom prst="line">
            <a:avLst/>
          </a:prstGeom>
          <a:ln>
            <a:solidFill>
              <a:srgbClr val="00B05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38"/>
          <p:cNvCxnSpPr>
            <a:cxnSpLocks/>
            <a:stCxn id="62" idx="3"/>
          </p:cNvCxnSpPr>
          <p:nvPr/>
        </p:nvCxnSpPr>
        <p:spPr>
          <a:xfrm flipV="1">
            <a:off x="6325804" y="4693345"/>
            <a:ext cx="1075575" cy="685703"/>
          </a:xfrm>
          <a:prstGeom prst="line">
            <a:avLst/>
          </a:prstGeom>
          <a:ln>
            <a:solidFill>
              <a:srgbClr val="00B05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 109"/>
          <p:cNvCxnSpPr>
            <a:cxnSpLocks/>
            <a:endCxn id="111" idx="1"/>
          </p:cNvCxnSpPr>
          <p:nvPr/>
        </p:nvCxnSpPr>
        <p:spPr>
          <a:xfrm>
            <a:off x="253222" y="488130"/>
            <a:ext cx="4003200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4204750" y="303464"/>
            <a:ext cx="3407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ko-KR" altLang="en-US" b="1" dirty="0">
                <a:solidFill>
                  <a:prstClr val="black"/>
                </a:solidFill>
                <a:ea typeface="나눔바른고딕" panose="020B0603020101020101" pitchFamily="50" charset="-127"/>
              </a:rPr>
              <a:t>질문 해결을 위한 행동 설정</a:t>
            </a:r>
          </a:p>
        </p:txBody>
      </p:sp>
      <p:cxnSp>
        <p:nvCxnSpPr>
          <p:cNvPr id="112" name="직선 연결선 111"/>
          <p:cNvCxnSpPr>
            <a:cxnSpLocks/>
            <a:stCxn id="111" idx="3"/>
          </p:cNvCxnSpPr>
          <p:nvPr/>
        </p:nvCxnSpPr>
        <p:spPr>
          <a:xfrm>
            <a:off x="7612113" y="488130"/>
            <a:ext cx="4003647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1335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그룹 31"/>
          <p:cNvGrpSpPr/>
          <p:nvPr/>
        </p:nvGrpSpPr>
        <p:grpSpPr>
          <a:xfrm>
            <a:off x="7510747" y="5057950"/>
            <a:ext cx="3770645" cy="713320"/>
            <a:chOff x="186823" y="3116698"/>
            <a:chExt cx="3107243" cy="1123995"/>
          </a:xfrm>
        </p:grpSpPr>
        <p:sp>
          <p:nvSpPr>
            <p:cNvPr id="33" name="TextBox 32"/>
            <p:cNvSpPr txBox="1"/>
            <p:nvPr/>
          </p:nvSpPr>
          <p:spPr>
            <a:xfrm>
              <a:off x="586416" y="3582047"/>
              <a:ext cx="2707650" cy="658646"/>
            </a:xfrm>
            <a:prstGeom prst="rect">
              <a:avLst/>
            </a:prstGeom>
            <a:pattFill prst="pct5">
              <a:fgClr>
                <a:srgbClr val="FE7402"/>
              </a:fgClr>
              <a:bgClr>
                <a:schemeClr val="bg1"/>
              </a:bgClr>
            </a:pattFill>
            <a:ln w="6350">
              <a:solidFill>
                <a:schemeClr val="accent1"/>
              </a:solidFill>
            </a:ln>
          </p:spPr>
          <p:txBody>
            <a:bodyPr wrap="square" lIns="108000" tIns="72000" rIns="108000" bIns="72000" rtlCol="0" anchor="ctr" anchorCtr="0">
              <a:noAutofit/>
            </a:bodyPr>
            <a:lstStyle/>
            <a:p>
              <a:pPr latinLnBrk="0">
                <a:lnSpc>
                  <a:spcPts val="1560"/>
                </a:lnSpc>
              </a:pPr>
              <a:r>
                <a:rPr kumimoji="1" lang="ko-KR" altLang="en-US" sz="1400" b="1" dirty="0" err="1">
                  <a:latin typeface="맑은 고딕" pitchFamily="50" charset="-127"/>
                  <a:ea typeface="맑은 고딕" pitchFamily="50" charset="-127"/>
                </a:rPr>
                <a:t>타켓팅을</a:t>
              </a:r>
              <a:r>
                <a:rPr kumimoji="1" lang="ko-KR" altLang="en-US" sz="1400" b="1" dirty="0">
                  <a:latin typeface="맑은 고딕" pitchFamily="50" charset="-127"/>
                  <a:ea typeface="맑은 고딕" pitchFamily="50" charset="-127"/>
                </a:rPr>
                <a:t> 통한 지역별 프로모션 </a:t>
              </a:r>
              <a:endParaRPr kumimoji="1" lang="en-US" altLang="ko-KR" sz="14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86823" y="3116698"/>
              <a:ext cx="1578666" cy="599839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square" lIns="108000" tIns="72000" rIns="108000" bIns="72000" rtlCol="0" anchor="ctr" anchorCtr="0">
              <a:noAutofit/>
            </a:bodyPr>
            <a:lstStyle/>
            <a:p>
              <a:pPr algn="ctr" latinLnBrk="0">
                <a:lnSpc>
                  <a:spcPts val="1560"/>
                </a:lnSpc>
              </a:pPr>
              <a:r>
                <a:rPr lang="en-US" altLang="ko-KR" sz="1400" b="1" u="sng" dirty="0">
                  <a:solidFill>
                    <a:srgbClr val="0000FF"/>
                  </a:solidFill>
                  <a:latin typeface="맑은 고딕" pitchFamily="50" charset="-127"/>
                  <a:ea typeface="맑은 고딕" pitchFamily="50" charset="-127"/>
                </a:rPr>
                <a:t>CHOICE #3</a:t>
              </a:r>
              <a:endParaRPr lang="ko-KR" altLang="en-US" sz="1400" b="1" u="sng" dirty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335507" y="862864"/>
            <a:ext cx="4828157" cy="960782"/>
            <a:chOff x="220750" y="671415"/>
            <a:chExt cx="3978695" cy="1513925"/>
          </a:xfrm>
        </p:grpSpPr>
        <p:sp>
          <p:nvSpPr>
            <p:cNvPr id="36" name="TextBox 35"/>
            <p:cNvSpPr txBox="1"/>
            <p:nvPr/>
          </p:nvSpPr>
          <p:spPr>
            <a:xfrm>
              <a:off x="588037" y="1334293"/>
              <a:ext cx="3611408" cy="851047"/>
            </a:xfrm>
            <a:prstGeom prst="rect">
              <a:avLst/>
            </a:prstGeom>
            <a:pattFill prst="pct5">
              <a:fgClr>
                <a:srgbClr val="00B0F0"/>
              </a:fgClr>
              <a:bgClr>
                <a:schemeClr val="bg1"/>
              </a:bgClr>
            </a:pattFill>
            <a:ln w="6350">
              <a:solidFill>
                <a:schemeClr val="accent1"/>
              </a:solidFill>
            </a:ln>
          </p:spPr>
          <p:txBody>
            <a:bodyPr wrap="square" lIns="108000" tIns="72000" rIns="108000" bIns="72000" rtlCol="0" anchor="ctr" anchorCtr="0">
              <a:noAutofit/>
            </a:bodyPr>
            <a:lstStyle/>
            <a:p>
              <a:pPr latinLnBrk="0">
                <a:lnSpc>
                  <a:spcPts val="1560"/>
                </a:lnSpc>
              </a:pPr>
              <a:r>
                <a:rPr kumimoji="1" lang="ko-KR" altLang="en-US" sz="1200" b="1" dirty="0" err="1">
                  <a:latin typeface="맑은 고딕" pitchFamily="50" charset="-127"/>
                  <a:ea typeface="맑은 고딕" pitchFamily="50" charset="-127"/>
                </a:rPr>
                <a:t>선택형</a:t>
              </a:r>
              <a:r>
                <a:rPr kumimoji="1" lang="ko-KR" altLang="en-US" sz="1200" b="1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1" lang="ko-KR" altLang="en-US" sz="1200" b="1" dirty="0" err="1">
                  <a:latin typeface="맑은 고딕" pitchFamily="50" charset="-127"/>
                  <a:ea typeface="맑은 고딕" pitchFamily="50" charset="-127"/>
                </a:rPr>
                <a:t>월정액</a:t>
              </a:r>
              <a:r>
                <a:rPr kumimoji="1" lang="ko-KR" altLang="en-US" sz="1200" b="1" dirty="0">
                  <a:latin typeface="맑은 고딕" pitchFamily="50" charset="-127"/>
                  <a:ea typeface="맑은 고딕" pitchFamily="50" charset="-127"/>
                </a:rPr>
                <a:t> 옵션</a:t>
              </a:r>
              <a:endParaRPr kumimoji="1"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  <a:p>
              <a:pPr latinLnBrk="0">
                <a:lnSpc>
                  <a:spcPts val="1560"/>
                </a:lnSpc>
              </a:pPr>
              <a:r>
                <a:rPr kumimoji="1" lang="ko-KR" altLang="en-US" sz="1200" b="1" dirty="0">
                  <a:latin typeface="맑은 고딕" pitchFamily="50" charset="-127"/>
                  <a:ea typeface="맑은 고딕" pitchFamily="50" charset="-127"/>
                </a:rPr>
                <a:t>주기적으로 구매하는 </a:t>
              </a:r>
              <a:r>
                <a:rPr kumimoji="1" lang="en-US" altLang="ko-KR" sz="1200" b="1" dirty="0">
                  <a:latin typeface="맑은 고딕" pitchFamily="50" charset="-127"/>
                  <a:ea typeface="맑은 고딕" pitchFamily="50" charset="-127"/>
                </a:rPr>
                <a:t>Daily </a:t>
              </a:r>
              <a:r>
                <a:rPr kumimoji="1" lang="ko-KR" altLang="en-US" sz="1200" b="1" dirty="0">
                  <a:latin typeface="맑은 고딕" pitchFamily="50" charset="-127"/>
                  <a:ea typeface="맑은 고딕" pitchFamily="50" charset="-127"/>
                </a:rPr>
                <a:t>상품 제공</a:t>
              </a:r>
              <a:endParaRPr kumimoji="1"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20750" y="671415"/>
              <a:ext cx="1509096" cy="837985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square" lIns="108000" tIns="72000" rIns="108000" bIns="72000" rtlCol="0" anchor="ctr" anchorCtr="0">
              <a:noAutofit/>
            </a:bodyPr>
            <a:lstStyle/>
            <a:p>
              <a:pPr algn="ctr" latinLnBrk="0">
                <a:lnSpc>
                  <a:spcPts val="1560"/>
                </a:lnSpc>
              </a:pPr>
              <a:r>
                <a:rPr lang="en-US" altLang="ko-KR" sz="1400" b="1" u="sng" dirty="0">
                  <a:solidFill>
                    <a:srgbClr val="0000FF"/>
                  </a:solidFill>
                  <a:latin typeface="맑은 고딕" pitchFamily="50" charset="-127"/>
                  <a:ea typeface="맑은 고딕" pitchFamily="50" charset="-127"/>
                </a:rPr>
                <a:t>CHOICE #1 </a:t>
              </a:r>
              <a:endParaRPr lang="ko-KR" altLang="en-US" sz="1400" b="1" u="sng" dirty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152620" y="1686177"/>
            <a:ext cx="3511016" cy="967292"/>
            <a:chOff x="65068" y="3844828"/>
            <a:chExt cx="2893293" cy="1524185"/>
          </a:xfrm>
        </p:grpSpPr>
        <p:sp>
          <p:nvSpPr>
            <p:cNvPr id="39" name="TextBox 38"/>
            <p:cNvSpPr txBox="1"/>
            <p:nvPr/>
          </p:nvSpPr>
          <p:spPr>
            <a:xfrm>
              <a:off x="588037" y="4517966"/>
              <a:ext cx="2370324" cy="851047"/>
            </a:xfrm>
            <a:prstGeom prst="rect">
              <a:avLst/>
            </a:prstGeom>
            <a:pattFill prst="pct5">
              <a:fgClr>
                <a:srgbClr val="00B050"/>
              </a:fgClr>
              <a:bgClr>
                <a:schemeClr val="bg1"/>
              </a:bgClr>
            </a:pattFill>
            <a:ln w="6350">
              <a:solidFill>
                <a:schemeClr val="accent1"/>
              </a:solidFill>
            </a:ln>
          </p:spPr>
          <p:txBody>
            <a:bodyPr wrap="square" lIns="108000" tIns="72000" rIns="108000" bIns="72000" rtlCol="0" anchor="ctr" anchorCtr="0">
              <a:noAutofit/>
            </a:bodyPr>
            <a:lstStyle/>
            <a:p>
              <a:pPr latinLnBrk="0">
                <a:lnSpc>
                  <a:spcPts val="1560"/>
                </a:lnSpc>
              </a:pPr>
              <a:r>
                <a:rPr kumimoji="1" lang="ko-KR" altLang="en-US" sz="1300" b="1" dirty="0">
                  <a:latin typeface="맑은 고딕" pitchFamily="50" charset="-127"/>
                  <a:ea typeface="맑은 고딕" pitchFamily="50" charset="-127"/>
                </a:rPr>
                <a:t>스타일링 제안</a:t>
              </a:r>
              <a:endParaRPr kumimoji="1" lang="en-US" altLang="ko-KR" sz="1300" b="1" dirty="0">
                <a:latin typeface="맑은 고딕" pitchFamily="50" charset="-127"/>
                <a:ea typeface="맑은 고딕" pitchFamily="50" charset="-127"/>
              </a:endParaRPr>
            </a:p>
            <a:p>
              <a:pPr latinLnBrk="0">
                <a:lnSpc>
                  <a:spcPts val="1560"/>
                </a:lnSpc>
              </a:pPr>
              <a:r>
                <a:rPr kumimoji="1" lang="ko-KR" altLang="en-US" sz="1300" b="1" dirty="0">
                  <a:latin typeface="맑은 고딕" pitchFamily="50" charset="-127"/>
                  <a:ea typeface="맑은 고딕" pitchFamily="50" charset="-127"/>
                </a:rPr>
                <a:t>개인화 맞춤형 서비스 도입</a:t>
              </a:r>
              <a:endParaRPr kumimoji="1" lang="en-US" altLang="ko-KR" sz="13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65068" y="3844828"/>
              <a:ext cx="1822175" cy="837986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square" lIns="108000" tIns="72000" rIns="108000" bIns="72000" rtlCol="0" anchor="ctr" anchorCtr="0">
              <a:noAutofit/>
            </a:bodyPr>
            <a:lstStyle/>
            <a:p>
              <a:pPr algn="ctr" latinLnBrk="0">
                <a:lnSpc>
                  <a:spcPts val="1560"/>
                </a:lnSpc>
              </a:pPr>
              <a:r>
                <a:rPr lang="en-US" altLang="ko-KR" sz="1400" b="1" u="sng" dirty="0">
                  <a:solidFill>
                    <a:srgbClr val="0000FF"/>
                  </a:solidFill>
                  <a:latin typeface="맑은 고딕" pitchFamily="50" charset="-127"/>
                  <a:ea typeface="맑은 고딕" pitchFamily="50" charset="-127"/>
                </a:rPr>
                <a:t>CHOICE #4</a:t>
              </a:r>
              <a:endParaRPr lang="ko-KR" altLang="en-US" sz="1400" b="1" u="sng" dirty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41" name="그룹 40"/>
          <p:cNvGrpSpPr/>
          <p:nvPr/>
        </p:nvGrpSpPr>
        <p:grpSpPr>
          <a:xfrm>
            <a:off x="5991486" y="1070285"/>
            <a:ext cx="4869324" cy="890416"/>
            <a:chOff x="186823" y="1935180"/>
            <a:chExt cx="4012622" cy="1403050"/>
          </a:xfrm>
        </p:grpSpPr>
        <p:sp>
          <p:nvSpPr>
            <p:cNvPr id="42" name="TextBox 41"/>
            <p:cNvSpPr txBox="1"/>
            <p:nvPr/>
          </p:nvSpPr>
          <p:spPr>
            <a:xfrm>
              <a:off x="588037" y="2487183"/>
              <a:ext cx="3611408" cy="851047"/>
            </a:xfrm>
            <a:prstGeom prst="rect">
              <a:avLst/>
            </a:prstGeom>
            <a:pattFill prst="pct5">
              <a:fgClr>
                <a:srgbClr val="FF0000"/>
              </a:fgClr>
              <a:bgClr>
                <a:schemeClr val="bg1"/>
              </a:bgClr>
            </a:pattFill>
            <a:ln w="6350">
              <a:solidFill>
                <a:schemeClr val="accent1"/>
              </a:solidFill>
            </a:ln>
          </p:spPr>
          <p:txBody>
            <a:bodyPr wrap="square" lIns="108000" tIns="72000" rIns="108000" bIns="72000" rtlCol="0" anchor="ctr" anchorCtr="0">
              <a:noAutofit/>
            </a:bodyPr>
            <a:lstStyle/>
            <a:p>
              <a:pPr latinLnBrk="0">
                <a:lnSpc>
                  <a:spcPts val="1560"/>
                </a:lnSpc>
              </a:pPr>
              <a:r>
                <a:rPr kumimoji="1" lang="ko-KR" altLang="en-US" sz="1400" b="1" dirty="0">
                  <a:latin typeface="맑은 고딕" pitchFamily="50" charset="-127"/>
                  <a:ea typeface="맑은 고딕" pitchFamily="50" charset="-127"/>
                </a:rPr>
                <a:t>무료 당일 배송</a:t>
              </a:r>
              <a:r>
                <a:rPr kumimoji="1" lang="en-US" altLang="ko-KR" sz="1400" b="1" dirty="0">
                  <a:latin typeface="맑은 고딕" pitchFamily="50" charset="-127"/>
                  <a:ea typeface="맑은 고딕" pitchFamily="50" charset="-127"/>
                </a:rPr>
                <a:t>! </a:t>
              </a:r>
              <a:r>
                <a:rPr kumimoji="1" lang="ko-KR" altLang="en-US" sz="1400" b="1" dirty="0">
                  <a:latin typeface="맑은 고딕" pitchFamily="50" charset="-127"/>
                  <a:ea typeface="맑은 고딕" pitchFamily="50" charset="-127"/>
                </a:rPr>
                <a:t>무료 교환 서비스</a:t>
              </a:r>
              <a:r>
                <a:rPr kumimoji="1" lang="en-US" altLang="ko-KR" sz="1400" b="1" dirty="0">
                  <a:latin typeface="맑은 고딕" pitchFamily="50" charset="-127"/>
                  <a:ea typeface="맑은 고딕" pitchFamily="50" charset="-127"/>
                </a:rPr>
                <a:t>!</a:t>
              </a:r>
            </a:p>
            <a:p>
              <a:pPr latinLnBrk="0">
                <a:lnSpc>
                  <a:spcPts val="1560"/>
                </a:lnSpc>
              </a:pPr>
              <a:r>
                <a:rPr kumimoji="1" lang="ko-KR" altLang="en-US" sz="1400" b="1" dirty="0">
                  <a:latin typeface="맑은 고딕" pitchFamily="50" charset="-127"/>
                  <a:ea typeface="맑은 고딕" pitchFamily="50" charset="-127"/>
                </a:rPr>
                <a:t>쉽고 빠른 배송일</a:t>
              </a:r>
              <a:r>
                <a:rPr kumimoji="1" lang="en-US" altLang="ko-KR" sz="1400" b="1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kumimoji="1" lang="ko-KR" altLang="en-US" sz="1400" b="1" dirty="0" err="1">
                  <a:latin typeface="맑은 고딕" pitchFamily="50" charset="-127"/>
                  <a:ea typeface="맑은 고딕" pitchFamily="50" charset="-127"/>
                </a:rPr>
                <a:t>배송지</a:t>
              </a:r>
              <a:r>
                <a:rPr kumimoji="1" lang="ko-KR" altLang="en-US" sz="1400" b="1" dirty="0">
                  <a:latin typeface="맑은 고딕" pitchFamily="50" charset="-127"/>
                  <a:ea typeface="맑은 고딕" pitchFamily="50" charset="-127"/>
                </a:rPr>
                <a:t> 변경 서비스</a:t>
              </a:r>
              <a:r>
                <a:rPr kumimoji="1" lang="en-US" altLang="ko-KR" sz="1400" b="1" dirty="0">
                  <a:latin typeface="맑은 고딕" pitchFamily="50" charset="-127"/>
                  <a:ea typeface="맑은 고딕" pitchFamily="50" charset="-127"/>
                </a:rPr>
                <a:t>!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86823" y="1935180"/>
              <a:ext cx="1578666" cy="599839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square" lIns="108000" tIns="72000" rIns="108000" bIns="72000" rtlCol="0" anchor="ctr" anchorCtr="0">
              <a:noAutofit/>
            </a:bodyPr>
            <a:lstStyle/>
            <a:p>
              <a:pPr algn="ctr" latinLnBrk="0">
                <a:lnSpc>
                  <a:spcPts val="1560"/>
                </a:lnSpc>
              </a:pPr>
              <a:r>
                <a:rPr lang="en-US" altLang="ko-KR" sz="1400" b="1" u="sng" dirty="0">
                  <a:solidFill>
                    <a:srgbClr val="0000FF"/>
                  </a:solidFill>
                  <a:latin typeface="맑은 고딕" pitchFamily="50" charset="-127"/>
                  <a:ea typeface="맑은 고딕" pitchFamily="50" charset="-127"/>
                </a:rPr>
                <a:t>CHOICE #2 </a:t>
              </a:r>
              <a:endParaRPr lang="ko-KR" altLang="en-US" sz="1400" b="1" u="sng" dirty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44" name="그룹 43"/>
          <p:cNvGrpSpPr/>
          <p:nvPr/>
        </p:nvGrpSpPr>
        <p:grpSpPr>
          <a:xfrm>
            <a:off x="3805463" y="3758308"/>
            <a:ext cx="3040504" cy="702016"/>
            <a:chOff x="406449" y="5187272"/>
            <a:chExt cx="2505563" cy="1106183"/>
          </a:xfrm>
        </p:grpSpPr>
        <p:sp>
          <p:nvSpPr>
            <p:cNvPr id="45" name="TextBox 44"/>
            <p:cNvSpPr txBox="1"/>
            <p:nvPr/>
          </p:nvSpPr>
          <p:spPr>
            <a:xfrm>
              <a:off x="588039" y="5644924"/>
              <a:ext cx="2323973" cy="648531"/>
            </a:xfrm>
            <a:prstGeom prst="rect">
              <a:avLst/>
            </a:prstGeom>
            <a:pattFill prst="pct5">
              <a:fgClr>
                <a:srgbClr val="002060"/>
              </a:fgClr>
              <a:bgClr>
                <a:schemeClr val="bg1"/>
              </a:bgClr>
            </a:pattFill>
            <a:ln w="6350">
              <a:solidFill>
                <a:schemeClr val="accent1"/>
              </a:solidFill>
            </a:ln>
          </p:spPr>
          <p:txBody>
            <a:bodyPr wrap="square" lIns="108000" tIns="72000" rIns="0" bIns="72000" rtlCol="0" anchor="ctr" anchorCtr="0">
              <a:noAutofit/>
            </a:bodyPr>
            <a:lstStyle/>
            <a:p>
              <a:pPr latinLnBrk="0">
                <a:lnSpc>
                  <a:spcPts val="1560"/>
                </a:lnSpc>
              </a:pPr>
              <a:r>
                <a:rPr kumimoji="1" lang="ko-KR" altLang="en-US" sz="1400" b="1" dirty="0" err="1">
                  <a:latin typeface="맑은 고딕" pitchFamily="50" charset="-127"/>
                  <a:ea typeface="맑은 고딕" pitchFamily="50" charset="-127"/>
                </a:rPr>
                <a:t>입소문</a:t>
              </a:r>
              <a:r>
                <a:rPr kumimoji="1" lang="ko-KR" altLang="en-US" sz="1400" b="1" dirty="0">
                  <a:latin typeface="맑은 고딕" pitchFamily="50" charset="-127"/>
                  <a:ea typeface="맑은 고딕" pitchFamily="50" charset="-127"/>
                </a:rPr>
                <a:t> 온라인 마케팅 강화</a:t>
              </a:r>
              <a:endParaRPr kumimoji="1" lang="en-US" altLang="ko-KR" sz="14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406449" y="5187272"/>
              <a:ext cx="1129750" cy="581201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square" lIns="108000" tIns="72000" rIns="108000" bIns="72000" rtlCol="0" anchor="ctr" anchorCtr="0">
              <a:noAutofit/>
            </a:bodyPr>
            <a:lstStyle/>
            <a:p>
              <a:pPr algn="ctr" latinLnBrk="0">
                <a:lnSpc>
                  <a:spcPts val="1560"/>
                </a:lnSpc>
              </a:pPr>
              <a:r>
                <a:rPr lang="en-US" altLang="ko-KR" sz="1400" b="1" u="sng" dirty="0">
                  <a:solidFill>
                    <a:srgbClr val="0000FF"/>
                  </a:solidFill>
                  <a:latin typeface="맑은 고딕" pitchFamily="50" charset="-127"/>
                  <a:ea typeface="맑은 고딕" pitchFamily="50" charset="-127"/>
                </a:rPr>
                <a:t>CHOICE #5</a:t>
              </a:r>
              <a:endParaRPr lang="ko-KR" altLang="en-US" sz="1400" b="1" u="sng" dirty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4788286" y="2464995"/>
            <a:ext cx="2066270" cy="523939"/>
          </a:xfrm>
          <a:prstGeom prst="rect">
            <a:avLst/>
          </a:prstGeom>
          <a:solidFill>
            <a:srgbClr val="E6F0F6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108000" tIns="72000" rIns="108000" bIns="72000" rtlCol="0" anchor="ctr" anchorCtr="0">
            <a:noAutofit/>
          </a:bodyPr>
          <a:lstStyle/>
          <a:p>
            <a:pPr algn="ctr" latinLnBrk="0">
              <a:lnSpc>
                <a:spcPts val="1560"/>
              </a:lnSpc>
            </a:pPr>
            <a:r>
              <a:rPr lang="ko-KR" altLang="en-US" sz="1200" b="1">
                <a:latin typeface="맑은 고딕" pitchFamily="50" charset="-127"/>
                <a:ea typeface="맑은 고딕" pitchFamily="50" charset="-127"/>
              </a:rPr>
              <a:t>고객 편의성 증대</a:t>
            </a:r>
            <a:endParaRPr lang="en-US" altLang="ko-KR" sz="12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591715" y="4182935"/>
            <a:ext cx="1652366" cy="523939"/>
          </a:xfrm>
          <a:prstGeom prst="rect">
            <a:avLst/>
          </a:prstGeom>
          <a:solidFill>
            <a:srgbClr val="E6F0F6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108000" tIns="72000" rIns="108000" bIns="72000" rtlCol="0" anchor="ctr" anchorCtr="0">
            <a:noAutofit/>
          </a:bodyPr>
          <a:lstStyle/>
          <a:p>
            <a:pPr algn="ctr" latinLnBrk="0">
              <a:lnSpc>
                <a:spcPts val="1560"/>
              </a:lnSpc>
            </a:pPr>
            <a:r>
              <a:rPr lang="ko-KR" altLang="en-US" sz="1200" b="1">
                <a:latin typeface="맑은 고딕" pitchFamily="50" charset="-127"/>
                <a:ea typeface="맑은 고딕" pitchFamily="50" charset="-127"/>
              </a:rPr>
              <a:t>서비스 질 향상</a:t>
            </a:r>
            <a:endParaRPr lang="en-US" altLang="ko-KR" sz="12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502735" y="2656025"/>
            <a:ext cx="2066270" cy="523939"/>
          </a:xfrm>
          <a:prstGeom prst="rect">
            <a:avLst/>
          </a:prstGeom>
          <a:solidFill>
            <a:srgbClr val="E6F0F6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108000" tIns="72000" rIns="108000" bIns="72000" rtlCol="0" anchor="ctr" anchorCtr="0">
            <a:noAutofit/>
          </a:bodyPr>
          <a:lstStyle/>
          <a:p>
            <a:pPr algn="ctr" latinLnBrk="0">
              <a:lnSpc>
                <a:spcPts val="1560"/>
              </a:lnSpc>
            </a:pPr>
            <a:r>
              <a:rPr lang="ko-KR" altLang="en-US" sz="1200" b="1" dirty="0">
                <a:latin typeface="맑은 고딕" pitchFamily="50" charset="-127"/>
                <a:ea typeface="맑은 고딕" pitchFamily="50" charset="-127"/>
              </a:rPr>
              <a:t>고객 이탈 방지</a:t>
            </a:r>
            <a:endParaRPr lang="en-US" altLang="ko-KR" sz="12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597366" y="3316482"/>
            <a:ext cx="2066270" cy="523939"/>
          </a:xfrm>
          <a:prstGeom prst="rect">
            <a:avLst/>
          </a:prstGeom>
          <a:solidFill>
            <a:srgbClr val="E6F0F6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108000" tIns="72000" rIns="108000" bIns="72000" rtlCol="0" anchor="ctr" anchorCtr="0">
            <a:noAutofit/>
          </a:bodyPr>
          <a:lstStyle/>
          <a:p>
            <a:pPr algn="ctr" latinLnBrk="0">
              <a:lnSpc>
                <a:spcPts val="1560"/>
              </a:lnSpc>
            </a:pPr>
            <a:r>
              <a:rPr lang="ko-KR" altLang="en-US" sz="1200" b="1" dirty="0">
                <a:latin typeface="맑은 고딕" pitchFamily="50" charset="-127"/>
                <a:ea typeface="맑은 고딕" pitchFamily="50" charset="-127"/>
              </a:rPr>
              <a:t>맞춤 서비스</a:t>
            </a:r>
            <a:endParaRPr lang="en-US" altLang="ko-KR" sz="1200" b="1" dirty="0">
              <a:latin typeface="맑은 고딕" pitchFamily="50" charset="-127"/>
              <a:ea typeface="맑은 고딕" pitchFamily="50" charset="-127"/>
            </a:endParaRPr>
          </a:p>
          <a:p>
            <a:pPr algn="ctr" latinLnBrk="0">
              <a:lnSpc>
                <a:spcPts val="1560"/>
              </a:lnSpc>
            </a:pPr>
            <a:r>
              <a:rPr lang="ko-KR" altLang="en-US" sz="1200" b="1" dirty="0">
                <a:latin typeface="맑은 고딕" pitchFamily="50" charset="-127"/>
                <a:ea typeface="맑은 고딕" pitchFamily="50" charset="-127"/>
              </a:rPr>
              <a:t>만족 정확도 증대</a:t>
            </a:r>
            <a:endParaRPr lang="en-US" altLang="ko-KR" sz="1200" b="1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51" name="Elbow Connector 65"/>
          <p:cNvCxnSpPr/>
          <p:nvPr/>
        </p:nvCxnSpPr>
        <p:spPr>
          <a:xfrm rot="16200000" flipH="1">
            <a:off x="4524478" y="2132684"/>
            <a:ext cx="618164" cy="89"/>
          </a:xfrm>
          <a:prstGeom prst="bentConnector3">
            <a:avLst>
              <a:gd name="adj1" fmla="val 50000"/>
            </a:avLst>
          </a:prstGeom>
          <a:ln w="3175">
            <a:solidFill>
              <a:schemeClr val="tx1"/>
            </a:solidFill>
            <a:prstDash val="sysDot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65"/>
          <p:cNvCxnSpPr/>
          <p:nvPr/>
        </p:nvCxnSpPr>
        <p:spPr>
          <a:xfrm rot="16200000" flipH="1">
            <a:off x="6561278" y="2198977"/>
            <a:ext cx="452318" cy="2269"/>
          </a:xfrm>
          <a:prstGeom prst="bentConnector3">
            <a:avLst>
              <a:gd name="adj1" fmla="val 50000"/>
            </a:avLst>
          </a:prstGeom>
          <a:ln w="3175">
            <a:solidFill>
              <a:schemeClr val="tx1"/>
            </a:solidFill>
            <a:prstDash val="sysDot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67"/>
          <p:cNvCxnSpPr/>
          <p:nvPr/>
        </p:nvCxnSpPr>
        <p:spPr>
          <a:xfrm>
            <a:off x="3419154" y="2645546"/>
            <a:ext cx="1299805" cy="210711"/>
          </a:xfrm>
          <a:prstGeom prst="bentConnector3">
            <a:avLst>
              <a:gd name="adj1" fmla="val 424"/>
            </a:avLst>
          </a:prstGeom>
          <a:ln w="3175">
            <a:solidFill>
              <a:schemeClr val="tx1"/>
            </a:solidFill>
            <a:prstDash val="sysDot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9650597" y="4130572"/>
            <a:ext cx="1726649" cy="523939"/>
          </a:xfrm>
          <a:prstGeom prst="rect">
            <a:avLst/>
          </a:prstGeom>
          <a:solidFill>
            <a:srgbClr val="E6F0F6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108000" tIns="72000" rIns="108000" bIns="72000" rtlCol="0" anchor="ctr" anchorCtr="0">
            <a:noAutofit/>
          </a:bodyPr>
          <a:lstStyle/>
          <a:p>
            <a:pPr algn="ctr" latinLnBrk="0">
              <a:lnSpc>
                <a:spcPts val="1560"/>
              </a:lnSpc>
            </a:pPr>
            <a:r>
              <a:rPr lang="ko-KR" altLang="en-US" sz="1200" b="1">
                <a:latin typeface="맑은 고딕" pitchFamily="50" charset="-127"/>
                <a:ea typeface="맑은 고딕" pitchFamily="50" charset="-127"/>
              </a:rPr>
              <a:t>신규 고객 유치</a:t>
            </a:r>
            <a:endParaRPr lang="en-US" altLang="ko-KR" sz="12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8193200" y="3278370"/>
            <a:ext cx="2066270" cy="523939"/>
          </a:xfrm>
          <a:prstGeom prst="rect">
            <a:avLst/>
          </a:prstGeom>
          <a:solidFill>
            <a:srgbClr val="E6F0F6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108000" tIns="72000" rIns="108000" bIns="72000" rtlCol="0" anchor="ctr" anchorCtr="0">
            <a:noAutofit/>
          </a:bodyPr>
          <a:lstStyle/>
          <a:p>
            <a:pPr algn="ctr" latinLnBrk="0">
              <a:lnSpc>
                <a:spcPts val="1560"/>
              </a:lnSpc>
            </a:pPr>
            <a:r>
              <a:rPr lang="ko-KR" altLang="en-US" sz="1200" b="1">
                <a:latin typeface="맑은 고딕" pitchFamily="50" charset="-127"/>
                <a:ea typeface="맑은 고딕" pitchFamily="50" charset="-127"/>
              </a:rPr>
              <a:t>충성 고객 확보</a:t>
            </a:r>
            <a:endParaRPr lang="en-US" altLang="ko-KR" sz="12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421998" y="4122041"/>
            <a:ext cx="1617888" cy="523939"/>
          </a:xfrm>
          <a:prstGeom prst="rect">
            <a:avLst/>
          </a:prstGeom>
          <a:solidFill>
            <a:srgbClr val="E6F0F6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108000" tIns="72000" rIns="108000" bIns="72000" rtlCol="0" anchor="ctr" anchorCtr="0">
            <a:noAutofit/>
          </a:bodyPr>
          <a:lstStyle/>
          <a:p>
            <a:pPr algn="ctr" latinLnBrk="0">
              <a:lnSpc>
                <a:spcPts val="1560"/>
              </a:lnSpc>
            </a:pPr>
            <a:r>
              <a:rPr lang="ko-KR" altLang="en-US" sz="1200" b="1">
                <a:latin typeface="맑은 고딕" pitchFamily="50" charset="-127"/>
                <a:ea typeface="맑은 고딕" pitchFamily="50" charset="-127"/>
              </a:rPr>
              <a:t>자발적 </a:t>
            </a:r>
            <a:r>
              <a:rPr lang="ko-KR" altLang="en-US" sz="1200" b="1" dirty="0" err="1">
                <a:latin typeface="맑은 고딕" pitchFamily="50" charset="-127"/>
                <a:ea typeface="맑은 고딕" pitchFamily="50" charset="-127"/>
              </a:rPr>
              <a:t>바이럴</a:t>
            </a:r>
            <a:endParaRPr lang="en-US" altLang="ko-KR" sz="1200" b="1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57" name="Elbow Connector 67"/>
          <p:cNvCxnSpPr>
            <a:endCxn id="55" idx="3"/>
          </p:cNvCxnSpPr>
          <p:nvPr/>
        </p:nvCxnSpPr>
        <p:spPr>
          <a:xfrm rot="16200000" flipH="1">
            <a:off x="9578824" y="2859695"/>
            <a:ext cx="659117" cy="702172"/>
          </a:xfrm>
          <a:prstGeom prst="bentConnector4">
            <a:avLst>
              <a:gd name="adj1" fmla="val 886"/>
              <a:gd name="adj2" fmla="val 141789"/>
            </a:avLst>
          </a:prstGeom>
          <a:ln w="3175">
            <a:solidFill>
              <a:schemeClr val="tx1"/>
            </a:solidFill>
            <a:prstDash val="sysDot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Elbow Connector 65"/>
          <p:cNvCxnSpPr/>
          <p:nvPr/>
        </p:nvCxnSpPr>
        <p:spPr>
          <a:xfrm rot="16200000" flipH="1">
            <a:off x="8379435" y="3958742"/>
            <a:ext cx="312871" cy="4"/>
          </a:xfrm>
          <a:prstGeom prst="bentConnector3">
            <a:avLst>
              <a:gd name="adj1" fmla="val 50000"/>
            </a:avLst>
          </a:prstGeom>
          <a:ln w="3175">
            <a:solidFill>
              <a:schemeClr val="tx1"/>
            </a:solidFill>
            <a:prstDash val="sysDot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Elbow Connector 65"/>
          <p:cNvCxnSpPr/>
          <p:nvPr/>
        </p:nvCxnSpPr>
        <p:spPr>
          <a:xfrm rot="16200000" flipH="1">
            <a:off x="2688518" y="2962506"/>
            <a:ext cx="618164" cy="89"/>
          </a:xfrm>
          <a:prstGeom prst="bentConnector3">
            <a:avLst>
              <a:gd name="adj1" fmla="val 50000"/>
            </a:avLst>
          </a:prstGeom>
          <a:ln w="3175">
            <a:solidFill>
              <a:schemeClr val="tx1"/>
            </a:solidFill>
            <a:prstDash val="sysDot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4805908" y="3305528"/>
            <a:ext cx="2066270" cy="523939"/>
          </a:xfrm>
          <a:prstGeom prst="rect">
            <a:avLst/>
          </a:prstGeom>
          <a:solidFill>
            <a:srgbClr val="E6F0F6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108000" tIns="72000" rIns="108000" bIns="72000" rtlCol="0" anchor="ctr" anchorCtr="0">
            <a:noAutofit/>
          </a:bodyPr>
          <a:lstStyle/>
          <a:p>
            <a:pPr algn="ctr" latinLnBrk="0">
              <a:lnSpc>
                <a:spcPts val="1560"/>
              </a:lnSpc>
            </a:pPr>
            <a:r>
              <a:rPr lang="ko-KR" altLang="en-US" sz="1200" b="1" dirty="0">
                <a:latin typeface="맑은 고딕" pitchFamily="50" charset="-127"/>
                <a:ea typeface="맑은 고딕" pitchFamily="50" charset="-127"/>
              </a:rPr>
              <a:t>고객 만족도 증대</a:t>
            </a:r>
            <a:endParaRPr lang="en-US" altLang="ko-KR" sz="1200" b="1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88" name="Elbow Connector 67"/>
          <p:cNvCxnSpPr>
            <a:endCxn id="87" idx="1"/>
          </p:cNvCxnSpPr>
          <p:nvPr/>
        </p:nvCxnSpPr>
        <p:spPr>
          <a:xfrm flipV="1">
            <a:off x="3663636" y="3567498"/>
            <a:ext cx="1142273" cy="2369"/>
          </a:xfrm>
          <a:prstGeom prst="bentConnector3">
            <a:avLst>
              <a:gd name="adj1" fmla="val 50000"/>
            </a:avLst>
          </a:prstGeom>
          <a:ln w="3175">
            <a:solidFill>
              <a:schemeClr val="tx1"/>
            </a:solidFill>
            <a:prstDash val="sysDot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Elbow Connector 65"/>
          <p:cNvCxnSpPr/>
          <p:nvPr/>
        </p:nvCxnSpPr>
        <p:spPr>
          <a:xfrm rot="16200000" flipH="1">
            <a:off x="5720597" y="3149794"/>
            <a:ext cx="309075" cy="2376"/>
          </a:xfrm>
          <a:prstGeom prst="bentConnector3">
            <a:avLst>
              <a:gd name="adj1" fmla="val 50000"/>
            </a:avLst>
          </a:prstGeom>
          <a:ln w="3175">
            <a:solidFill>
              <a:schemeClr val="tx1"/>
            </a:solidFill>
            <a:prstDash val="sysDot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Elbow Connector 67"/>
          <p:cNvCxnSpPr/>
          <p:nvPr/>
        </p:nvCxnSpPr>
        <p:spPr>
          <a:xfrm flipV="1">
            <a:off x="6580309" y="3060815"/>
            <a:ext cx="841689" cy="240803"/>
          </a:xfrm>
          <a:prstGeom prst="bentConnector3">
            <a:avLst>
              <a:gd name="adj1" fmla="val -550"/>
            </a:avLst>
          </a:prstGeom>
          <a:ln w="3175">
            <a:solidFill>
              <a:schemeClr val="tx1"/>
            </a:solidFill>
            <a:prstDash val="sysDot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4022681" y="4578006"/>
            <a:ext cx="1441211" cy="523939"/>
          </a:xfrm>
          <a:prstGeom prst="rect">
            <a:avLst/>
          </a:prstGeom>
          <a:solidFill>
            <a:srgbClr val="E6F0F6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108000" tIns="72000" rIns="108000" bIns="72000" rtlCol="0" anchor="ctr" anchorCtr="0">
            <a:noAutofit/>
          </a:bodyPr>
          <a:lstStyle/>
          <a:p>
            <a:pPr algn="ctr" latinLnBrk="0">
              <a:lnSpc>
                <a:spcPts val="1560"/>
              </a:lnSpc>
            </a:pPr>
            <a:r>
              <a:rPr lang="ko-KR" altLang="en-US" sz="1200" b="1">
                <a:latin typeface="맑은 고딕" pitchFamily="50" charset="-127"/>
                <a:ea typeface="맑은 고딕" pitchFamily="50" charset="-127"/>
              </a:rPr>
              <a:t>수익성 증가</a:t>
            </a:r>
            <a:endParaRPr lang="en-US" altLang="ko-KR" sz="1200" b="1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92" name="Elbow Connector 67"/>
          <p:cNvCxnSpPr/>
          <p:nvPr/>
        </p:nvCxnSpPr>
        <p:spPr>
          <a:xfrm rot="10800000" flipV="1">
            <a:off x="5478516" y="4664790"/>
            <a:ext cx="4780954" cy="296225"/>
          </a:xfrm>
          <a:prstGeom prst="bentConnector3">
            <a:avLst>
              <a:gd name="adj1" fmla="val -135"/>
            </a:avLst>
          </a:prstGeom>
          <a:ln w="3175">
            <a:solidFill>
              <a:schemeClr val="tx1"/>
            </a:solidFill>
            <a:prstDash val="sysDot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Elbow Connector 65"/>
          <p:cNvCxnSpPr/>
          <p:nvPr/>
        </p:nvCxnSpPr>
        <p:spPr>
          <a:xfrm rot="16200000" flipV="1">
            <a:off x="10296380" y="4974480"/>
            <a:ext cx="698583" cy="1"/>
          </a:xfrm>
          <a:prstGeom prst="bentConnector3">
            <a:avLst>
              <a:gd name="adj1" fmla="val 43378"/>
            </a:avLst>
          </a:prstGeom>
          <a:ln w="3175">
            <a:solidFill>
              <a:schemeClr val="tx1"/>
            </a:solidFill>
            <a:prstDash val="sysDot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6003991" y="5359725"/>
            <a:ext cx="1441211" cy="523939"/>
          </a:xfrm>
          <a:prstGeom prst="rect">
            <a:avLst/>
          </a:prstGeom>
          <a:solidFill>
            <a:srgbClr val="E6F0F6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108000" tIns="72000" rIns="108000" bIns="72000" rtlCol="0" anchor="ctr" anchorCtr="0">
            <a:noAutofit/>
          </a:bodyPr>
          <a:lstStyle/>
          <a:p>
            <a:pPr algn="ctr" latinLnBrk="0">
              <a:lnSpc>
                <a:spcPts val="1560"/>
              </a:lnSpc>
            </a:pPr>
            <a:r>
              <a:rPr lang="ko-KR" altLang="en-US" sz="1200" b="1">
                <a:latin typeface="맑은 고딕" pitchFamily="50" charset="-127"/>
                <a:ea typeface="맑은 고딕" pitchFamily="50" charset="-127"/>
              </a:rPr>
              <a:t>지역 묶음 배송서비스</a:t>
            </a:r>
            <a:endParaRPr lang="en-US" altLang="ko-KR" sz="12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4037305" y="5360969"/>
            <a:ext cx="1441211" cy="523939"/>
          </a:xfrm>
          <a:prstGeom prst="rect">
            <a:avLst/>
          </a:prstGeom>
          <a:solidFill>
            <a:srgbClr val="E6F0F6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108000" tIns="72000" rIns="108000" bIns="72000" rtlCol="0" anchor="ctr" anchorCtr="0">
            <a:noAutofit/>
          </a:bodyPr>
          <a:lstStyle/>
          <a:p>
            <a:pPr algn="ctr" latinLnBrk="0">
              <a:lnSpc>
                <a:spcPts val="1560"/>
              </a:lnSpc>
            </a:pPr>
            <a:r>
              <a:rPr lang="ko-KR" altLang="en-US" sz="1200" b="1" dirty="0">
                <a:latin typeface="맑은 고딕" pitchFamily="50" charset="-127"/>
                <a:ea typeface="맑은 고딕" pitchFamily="50" charset="-127"/>
              </a:rPr>
              <a:t>비용 절감</a:t>
            </a:r>
            <a:endParaRPr lang="en-US" altLang="ko-KR" sz="1200" b="1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96" name="Elbow Connector 67"/>
          <p:cNvCxnSpPr/>
          <p:nvPr/>
        </p:nvCxnSpPr>
        <p:spPr>
          <a:xfrm rot="10800000" flipV="1">
            <a:off x="7465486" y="5587639"/>
            <a:ext cx="511851" cy="2863"/>
          </a:xfrm>
          <a:prstGeom prst="bentConnector3">
            <a:avLst>
              <a:gd name="adj1" fmla="val 50000"/>
            </a:avLst>
          </a:prstGeom>
          <a:ln w="3175">
            <a:solidFill>
              <a:schemeClr val="tx1"/>
            </a:solidFill>
            <a:prstDash val="sysDot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Elbow Connector 67"/>
          <p:cNvCxnSpPr/>
          <p:nvPr/>
        </p:nvCxnSpPr>
        <p:spPr>
          <a:xfrm rot="10800000" flipV="1">
            <a:off x="5451572" y="5584776"/>
            <a:ext cx="511851" cy="2863"/>
          </a:xfrm>
          <a:prstGeom prst="bentConnector3">
            <a:avLst>
              <a:gd name="adj1" fmla="val 50000"/>
            </a:avLst>
          </a:prstGeom>
          <a:ln w="3175">
            <a:solidFill>
              <a:schemeClr val="tx1"/>
            </a:solidFill>
            <a:prstDash val="sysDot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Elbow Connector 65"/>
          <p:cNvCxnSpPr/>
          <p:nvPr/>
        </p:nvCxnSpPr>
        <p:spPr>
          <a:xfrm rot="5400000" flipH="1" flipV="1">
            <a:off x="4599942" y="5203213"/>
            <a:ext cx="286434" cy="258"/>
          </a:xfrm>
          <a:prstGeom prst="bentConnector3">
            <a:avLst>
              <a:gd name="adj1" fmla="val 50000"/>
            </a:avLst>
          </a:prstGeom>
          <a:ln w="3175">
            <a:solidFill>
              <a:schemeClr val="tx1"/>
            </a:solidFill>
            <a:prstDash val="sysDot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Elbow Connector 67"/>
          <p:cNvCxnSpPr/>
          <p:nvPr/>
        </p:nvCxnSpPr>
        <p:spPr>
          <a:xfrm>
            <a:off x="6478359" y="4460324"/>
            <a:ext cx="933982" cy="131657"/>
          </a:xfrm>
          <a:prstGeom prst="bentConnector3">
            <a:avLst>
              <a:gd name="adj1" fmla="val -514"/>
            </a:avLst>
          </a:prstGeom>
          <a:ln w="3175">
            <a:solidFill>
              <a:schemeClr val="tx1"/>
            </a:solidFill>
            <a:prstDash val="sysDot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Elbow Connector 67"/>
          <p:cNvCxnSpPr/>
          <p:nvPr/>
        </p:nvCxnSpPr>
        <p:spPr>
          <a:xfrm>
            <a:off x="9048754" y="4379784"/>
            <a:ext cx="520251" cy="1825"/>
          </a:xfrm>
          <a:prstGeom prst="bentConnector3">
            <a:avLst>
              <a:gd name="adj1" fmla="val 50000"/>
            </a:avLst>
          </a:prstGeom>
          <a:ln w="3175">
            <a:solidFill>
              <a:schemeClr val="tx1"/>
            </a:solidFill>
            <a:prstDash val="sysDot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Elbow Connector 65"/>
          <p:cNvCxnSpPr/>
          <p:nvPr/>
        </p:nvCxnSpPr>
        <p:spPr>
          <a:xfrm>
            <a:off x="6844889" y="2694495"/>
            <a:ext cx="588519" cy="177504"/>
          </a:xfrm>
          <a:prstGeom prst="bentConnector3">
            <a:avLst>
              <a:gd name="adj1" fmla="val 50000"/>
            </a:avLst>
          </a:prstGeom>
          <a:ln w="3175">
            <a:solidFill>
              <a:schemeClr val="tx1"/>
            </a:solidFill>
            <a:prstDash val="sysDot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Elbow Connector 65"/>
          <p:cNvCxnSpPr/>
          <p:nvPr/>
        </p:nvCxnSpPr>
        <p:spPr>
          <a:xfrm rot="16200000" flipH="1">
            <a:off x="2839914" y="3987439"/>
            <a:ext cx="318206" cy="2921"/>
          </a:xfrm>
          <a:prstGeom prst="bentConnector3">
            <a:avLst>
              <a:gd name="adj1" fmla="val 50000"/>
            </a:avLst>
          </a:prstGeom>
          <a:ln w="3175">
            <a:solidFill>
              <a:schemeClr val="tx1"/>
            </a:solidFill>
            <a:prstDash val="sysDot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1591715" y="4845949"/>
            <a:ext cx="1652366" cy="523939"/>
          </a:xfrm>
          <a:prstGeom prst="rect">
            <a:avLst/>
          </a:prstGeom>
          <a:solidFill>
            <a:srgbClr val="E6F0F6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108000" tIns="72000" rIns="108000" bIns="72000" rtlCol="0" anchor="ctr" anchorCtr="0">
            <a:noAutofit/>
          </a:bodyPr>
          <a:lstStyle/>
          <a:p>
            <a:pPr algn="ctr" latinLnBrk="0">
              <a:lnSpc>
                <a:spcPts val="1560"/>
              </a:lnSpc>
            </a:pPr>
            <a:r>
              <a:rPr lang="ko-KR" altLang="en-US" sz="1200" b="1" dirty="0">
                <a:latin typeface="맑은 고딕" pitchFamily="50" charset="-127"/>
                <a:ea typeface="맑은 고딕" pitchFamily="50" charset="-127"/>
              </a:rPr>
              <a:t>서비스 확장</a:t>
            </a:r>
            <a:endParaRPr lang="en-US" altLang="ko-KR" sz="1200" b="1" dirty="0">
              <a:latin typeface="맑은 고딕" pitchFamily="50" charset="-127"/>
              <a:ea typeface="맑은 고딕" pitchFamily="50" charset="-127"/>
            </a:endParaRPr>
          </a:p>
          <a:p>
            <a:pPr algn="ctr" latinLnBrk="0">
              <a:lnSpc>
                <a:spcPts val="1560"/>
              </a:lnSpc>
            </a:pPr>
            <a:r>
              <a:rPr lang="en-US" altLang="ko-KR" sz="1200" b="1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200" b="1" dirty="0">
                <a:latin typeface="맑은 고딕" pitchFamily="50" charset="-127"/>
                <a:ea typeface="맑은 고딕" pitchFamily="50" charset="-127"/>
              </a:rPr>
              <a:t>의류</a:t>
            </a:r>
            <a:r>
              <a:rPr lang="en-US" altLang="ko-KR" sz="1200" b="1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200" b="1" dirty="0">
                <a:latin typeface="맑은 고딕" pitchFamily="50" charset="-127"/>
                <a:ea typeface="맑은 고딕" pitchFamily="50" charset="-127"/>
              </a:rPr>
              <a:t>잡화</a:t>
            </a:r>
            <a:r>
              <a:rPr lang="en-US" altLang="ko-KR" sz="12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00" b="1" dirty="0">
                <a:latin typeface="맑은 고딕" pitchFamily="50" charset="-127"/>
                <a:ea typeface="맑은 고딕" pitchFamily="50" charset="-127"/>
              </a:rPr>
              <a:t>등</a:t>
            </a:r>
            <a:r>
              <a:rPr lang="en-US" altLang="ko-KR" sz="1200" b="1" dirty="0">
                <a:latin typeface="맑은 고딕" pitchFamily="50" charset="-127"/>
                <a:ea typeface="맑은 고딕" pitchFamily="50" charset="-127"/>
              </a:rPr>
              <a:t>)</a:t>
            </a:r>
          </a:p>
        </p:txBody>
      </p:sp>
      <p:cxnSp>
        <p:nvCxnSpPr>
          <p:cNvPr id="104" name="Elbow Connector 67"/>
          <p:cNvCxnSpPr>
            <a:stCxn id="91" idx="1"/>
          </p:cNvCxnSpPr>
          <p:nvPr/>
        </p:nvCxnSpPr>
        <p:spPr>
          <a:xfrm rot="10800000" flipV="1">
            <a:off x="3254507" y="4839975"/>
            <a:ext cx="768174" cy="355992"/>
          </a:xfrm>
          <a:prstGeom prst="bentConnector3">
            <a:avLst>
              <a:gd name="adj1" fmla="val 50000"/>
            </a:avLst>
          </a:prstGeom>
          <a:ln w="3175">
            <a:solidFill>
              <a:schemeClr val="tx1"/>
            </a:solidFill>
            <a:prstDash val="sysDot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Elbow Connector 67"/>
          <p:cNvCxnSpPr>
            <a:stCxn id="103" idx="1"/>
          </p:cNvCxnSpPr>
          <p:nvPr/>
        </p:nvCxnSpPr>
        <p:spPr>
          <a:xfrm rot="10800000">
            <a:off x="1044277" y="2726965"/>
            <a:ext cx="547439" cy="2380955"/>
          </a:xfrm>
          <a:prstGeom prst="bentConnector2">
            <a:avLst/>
          </a:prstGeom>
          <a:ln w="3175">
            <a:solidFill>
              <a:schemeClr val="tx1"/>
            </a:solidFill>
            <a:prstDash val="sysDot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Elbow Connector 67"/>
          <p:cNvCxnSpPr/>
          <p:nvPr/>
        </p:nvCxnSpPr>
        <p:spPr>
          <a:xfrm rot="5400000" flipH="1" flipV="1">
            <a:off x="6953342" y="1976195"/>
            <a:ext cx="4193012" cy="3621926"/>
          </a:xfrm>
          <a:prstGeom prst="bentConnector4">
            <a:avLst>
              <a:gd name="adj1" fmla="val -3648"/>
              <a:gd name="adj2" fmla="val 119983"/>
            </a:avLst>
          </a:prstGeom>
          <a:ln w="3175">
            <a:solidFill>
              <a:schemeClr val="tx1"/>
            </a:solidFill>
            <a:prstDash val="sysDot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9936035" y="2100450"/>
            <a:ext cx="1441211" cy="523939"/>
          </a:xfrm>
          <a:prstGeom prst="rect">
            <a:avLst/>
          </a:prstGeom>
          <a:solidFill>
            <a:srgbClr val="E6F0F6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108000" tIns="72000" rIns="108000" bIns="72000" rtlCol="0" anchor="ctr" anchorCtr="0">
            <a:noAutofit/>
          </a:bodyPr>
          <a:lstStyle/>
          <a:p>
            <a:pPr algn="ctr" latinLnBrk="0">
              <a:lnSpc>
                <a:spcPts val="1560"/>
              </a:lnSpc>
            </a:pPr>
            <a:r>
              <a:rPr lang="ko-KR" altLang="en-US" sz="1200" b="1" dirty="0">
                <a:latin typeface="맑은 고딕" pitchFamily="50" charset="-127"/>
                <a:ea typeface="맑은 고딕" pitchFamily="50" charset="-127"/>
              </a:rPr>
              <a:t>매출 증대</a:t>
            </a:r>
            <a:endParaRPr lang="en-US" altLang="ko-KR" sz="1200" b="1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08" name="Elbow Connector 65"/>
          <p:cNvCxnSpPr/>
          <p:nvPr/>
        </p:nvCxnSpPr>
        <p:spPr>
          <a:xfrm rot="16200000" flipV="1">
            <a:off x="10299496" y="3384644"/>
            <a:ext cx="1462354" cy="1"/>
          </a:xfrm>
          <a:prstGeom prst="bentConnector3">
            <a:avLst>
              <a:gd name="adj1" fmla="val 50000"/>
            </a:avLst>
          </a:prstGeom>
          <a:ln w="3175">
            <a:solidFill>
              <a:schemeClr val="tx1"/>
            </a:solidFill>
            <a:prstDash val="sysDot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Elbow Connector 67"/>
          <p:cNvCxnSpPr>
            <a:cxnSpLocks/>
            <a:stCxn id="48" idx="3"/>
          </p:cNvCxnSpPr>
          <p:nvPr/>
        </p:nvCxnSpPr>
        <p:spPr>
          <a:xfrm flipV="1">
            <a:off x="3244081" y="3695147"/>
            <a:ext cx="1570310" cy="749758"/>
          </a:xfrm>
          <a:prstGeom prst="bentConnector3">
            <a:avLst>
              <a:gd name="adj1" fmla="val 50000"/>
            </a:avLst>
          </a:prstGeom>
          <a:ln w="3175">
            <a:solidFill>
              <a:schemeClr val="tx1"/>
            </a:solidFill>
            <a:prstDash val="sysDot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그룹 5"/>
          <p:cNvGrpSpPr/>
          <p:nvPr/>
        </p:nvGrpSpPr>
        <p:grpSpPr>
          <a:xfrm>
            <a:off x="499466" y="2689988"/>
            <a:ext cx="7818851" cy="3593433"/>
            <a:chOff x="499466" y="2689988"/>
            <a:chExt cx="7818851" cy="3593433"/>
          </a:xfrm>
        </p:grpSpPr>
        <p:sp>
          <p:nvSpPr>
            <p:cNvPr id="110" name="TextBox 109"/>
            <p:cNvSpPr txBox="1"/>
            <p:nvPr/>
          </p:nvSpPr>
          <p:spPr>
            <a:xfrm>
              <a:off x="6088129" y="4569589"/>
              <a:ext cx="2084711" cy="618789"/>
            </a:xfrm>
            <a:prstGeom prst="rect">
              <a:avLst/>
            </a:prstGeom>
            <a:solidFill>
              <a:srgbClr val="F2C6CA">
                <a:alpha val="24000"/>
              </a:srgbClr>
            </a:solidFill>
            <a:ln w="6350">
              <a:noFill/>
            </a:ln>
          </p:spPr>
          <p:txBody>
            <a:bodyPr wrap="square" lIns="108000" tIns="72000" rIns="108000" bIns="72000" rtlCol="0" anchor="ctr" anchorCtr="0">
              <a:noAutofit/>
            </a:bodyPr>
            <a:lstStyle/>
            <a:p>
              <a:pPr algn="ctr" latinLnBrk="0">
                <a:lnSpc>
                  <a:spcPts val="1560"/>
                </a:lnSpc>
              </a:pPr>
              <a:r>
                <a:rPr lang="ko-KR" altLang="en-US" sz="1400" b="1" dirty="0">
                  <a:solidFill>
                    <a:srgbClr val="C00000"/>
                  </a:solidFill>
                  <a:latin typeface="맑은 고딕" pitchFamily="50" charset="-127"/>
                  <a:ea typeface="맑은 고딕" pitchFamily="50" charset="-127"/>
                </a:rPr>
                <a:t>고객 만족도</a:t>
              </a:r>
              <a:endParaRPr lang="en-US" altLang="ko-KR" sz="1400" b="1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 latinLnBrk="0">
                <a:lnSpc>
                  <a:spcPts val="1560"/>
                </a:lnSpc>
              </a:pPr>
              <a:r>
                <a:rPr lang="ko-KR" altLang="en-US" sz="1400" b="1" dirty="0">
                  <a:solidFill>
                    <a:srgbClr val="C00000"/>
                  </a:solidFill>
                  <a:latin typeface="맑은 고딕" pitchFamily="50" charset="-127"/>
                  <a:ea typeface="맑은 고딕" pitchFamily="50" charset="-127"/>
                </a:rPr>
                <a:t>평가 분석</a:t>
              </a:r>
              <a:endParaRPr kumimoji="1" lang="ja-JP" altLang="en-US" sz="1100" b="1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499466" y="2779025"/>
              <a:ext cx="2084711" cy="618788"/>
            </a:xfrm>
            <a:prstGeom prst="rect">
              <a:avLst/>
            </a:prstGeom>
            <a:solidFill>
              <a:srgbClr val="F2C6CA">
                <a:alpha val="24000"/>
              </a:srgbClr>
            </a:solidFill>
            <a:ln w="6350">
              <a:noFill/>
            </a:ln>
          </p:spPr>
          <p:txBody>
            <a:bodyPr wrap="square" lIns="108000" tIns="72000" rIns="108000" bIns="72000" rtlCol="0" anchor="ctr" anchorCtr="0">
              <a:noAutofit/>
            </a:bodyPr>
            <a:lstStyle/>
            <a:p>
              <a:pPr algn="ctr" latinLnBrk="0">
                <a:lnSpc>
                  <a:spcPts val="1560"/>
                </a:lnSpc>
              </a:pPr>
              <a:r>
                <a:rPr lang="ko-KR" altLang="en-US" sz="1400" b="1" dirty="0">
                  <a:solidFill>
                    <a:srgbClr val="C00000"/>
                  </a:solidFill>
                  <a:latin typeface="맑은 고딕" pitchFamily="50" charset="-127"/>
                  <a:ea typeface="맑은 고딕" pitchFamily="50" charset="-127"/>
                </a:rPr>
                <a:t>맞춤 상품</a:t>
              </a:r>
              <a:r>
                <a:rPr lang="en-US" altLang="ko-KR" sz="1400" b="1" dirty="0">
                  <a:solidFill>
                    <a:srgbClr val="C00000"/>
                  </a:solidFill>
                  <a:latin typeface="맑은 고딕" pitchFamily="50" charset="-127"/>
                  <a:ea typeface="맑은 고딕" pitchFamily="50" charset="-127"/>
                </a:rPr>
                <a:t>/</a:t>
              </a:r>
              <a:r>
                <a:rPr lang="ko-KR" altLang="en-US" sz="1400" b="1" dirty="0">
                  <a:solidFill>
                    <a:srgbClr val="C00000"/>
                  </a:solidFill>
                  <a:latin typeface="맑은 고딕" pitchFamily="50" charset="-127"/>
                  <a:ea typeface="맑은 고딕" pitchFamily="50" charset="-127"/>
                </a:rPr>
                <a:t>서비스 </a:t>
              </a:r>
              <a:endParaRPr lang="en-US" altLang="ko-KR" sz="1400" b="1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 latinLnBrk="0">
                <a:lnSpc>
                  <a:spcPts val="1560"/>
                </a:lnSpc>
              </a:pPr>
              <a:r>
                <a:rPr lang="ko-KR" altLang="en-US" sz="1400" b="1" dirty="0">
                  <a:solidFill>
                    <a:srgbClr val="C00000"/>
                  </a:solidFill>
                  <a:latin typeface="맑은 고딕" pitchFamily="50" charset="-127"/>
                  <a:ea typeface="맑은 고딕" pitchFamily="50" charset="-127"/>
                </a:rPr>
                <a:t>추천 분석</a:t>
              </a:r>
              <a:endParaRPr kumimoji="1" lang="ja-JP" altLang="en-US" sz="1100" b="1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4692230" y="5837915"/>
              <a:ext cx="2084711" cy="387041"/>
            </a:xfrm>
            <a:prstGeom prst="rect">
              <a:avLst/>
            </a:prstGeom>
            <a:solidFill>
              <a:srgbClr val="F2C6CA">
                <a:alpha val="24000"/>
              </a:srgbClr>
            </a:solidFill>
            <a:ln w="6350">
              <a:noFill/>
            </a:ln>
          </p:spPr>
          <p:txBody>
            <a:bodyPr wrap="square" lIns="108000" tIns="72000" rIns="108000" bIns="72000" rtlCol="0" anchor="ctr" anchorCtr="0">
              <a:noAutofit/>
            </a:bodyPr>
            <a:lstStyle/>
            <a:p>
              <a:pPr algn="ctr" latinLnBrk="0">
                <a:lnSpc>
                  <a:spcPts val="1560"/>
                </a:lnSpc>
              </a:pPr>
              <a:r>
                <a:rPr lang="ko-KR" altLang="en-US" sz="1400" b="1">
                  <a:solidFill>
                    <a:srgbClr val="C00000"/>
                  </a:solidFill>
                  <a:latin typeface="맑은 고딕" pitchFamily="50" charset="-127"/>
                  <a:ea typeface="맑은 고딕" pitchFamily="50" charset="-127"/>
                </a:rPr>
                <a:t>배송 물류 예측</a:t>
              </a:r>
              <a:endParaRPr kumimoji="1" lang="ja-JP" altLang="en-US" sz="1100" b="1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137" name="그룹 49"/>
            <p:cNvGrpSpPr/>
            <p:nvPr/>
          </p:nvGrpSpPr>
          <p:grpSpPr>
            <a:xfrm>
              <a:off x="2436400" y="2689988"/>
              <a:ext cx="298965" cy="298965"/>
              <a:chOff x="-2079317" y="3747478"/>
              <a:chExt cx="298965" cy="298965"/>
            </a:xfrm>
          </p:grpSpPr>
          <p:pic>
            <p:nvPicPr>
              <p:cNvPr id="138" name="Picture 33"/>
              <p:cNvPicPr preferRelativeResize="0">
                <a:picLocks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-2079317" y="3747478"/>
                <a:ext cx="298965" cy="2989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39" name="TextBox 166"/>
              <p:cNvSpPr txBox="1">
                <a:spLocks noChangeArrowheads="1"/>
              </p:cNvSpPr>
              <p:nvPr/>
            </p:nvSpPr>
            <p:spPr bwMode="auto">
              <a:xfrm>
                <a:off x="-2073559" y="3757638"/>
                <a:ext cx="235023" cy="2616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>
                  <a:spcBef>
                    <a:spcPct val="20000"/>
                  </a:spcBef>
                  <a:buClr>
                    <a:srgbClr val="927969"/>
                  </a:buClr>
                  <a:tabLst>
                    <a:tab pos="630238" algn="l"/>
                  </a:tabLst>
                </a:pPr>
                <a:r>
                  <a:rPr lang="en-US" altLang="ko-KR" sz="1100" b="1" dirty="0">
                    <a:latin typeface="맑은 고딕" pitchFamily="50" charset="-127"/>
                    <a:ea typeface="맑은 고딕" pitchFamily="50" charset="-127"/>
                  </a:rPr>
                  <a:t>A</a:t>
                </a:r>
              </a:p>
            </p:txBody>
          </p:sp>
        </p:grpSp>
        <p:grpSp>
          <p:nvGrpSpPr>
            <p:cNvPr id="140" name="그룹 49"/>
            <p:cNvGrpSpPr/>
            <p:nvPr/>
          </p:nvGrpSpPr>
          <p:grpSpPr>
            <a:xfrm>
              <a:off x="8019352" y="4483250"/>
              <a:ext cx="298965" cy="298965"/>
              <a:chOff x="-2079317" y="3747478"/>
              <a:chExt cx="298965" cy="298965"/>
            </a:xfrm>
          </p:grpSpPr>
          <p:pic>
            <p:nvPicPr>
              <p:cNvPr id="141" name="Picture 33"/>
              <p:cNvPicPr preferRelativeResize="0">
                <a:picLocks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-2079317" y="3747478"/>
                <a:ext cx="298965" cy="2989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42" name="TextBox 166"/>
              <p:cNvSpPr txBox="1">
                <a:spLocks noChangeArrowheads="1"/>
              </p:cNvSpPr>
              <p:nvPr/>
            </p:nvSpPr>
            <p:spPr bwMode="auto">
              <a:xfrm>
                <a:off x="-2073559" y="3757638"/>
                <a:ext cx="235023" cy="2616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>
                  <a:spcBef>
                    <a:spcPct val="20000"/>
                  </a:spcBef>
                  <a:buClr>
                    <a:srgbClr val="927969"/>
                  </a:buClr>
                  <a:tabLst>
                    <a:tab pos="630238" algn="l"/>
                  </a:tabLst>
                </a:pPr>
                <a:r>
                  <a:rPr lang="en-US" altLang="ko-KR" sz="1100" b="1" dirty="0">
                    <a:latin typeface="맑은 고딕" pitchFamily="50" charset="-127"/>
                    <a:ea typeface="맑은 고딕" pitchFamily="50" charset="-127"/>
                  </a:rPr>
                  <a:t>A</a:t>
                </a:r>
              </a:p>
            </p:txBody>
          </p:sp>
        </p:grpSp>
        <p:grpSp>
          <p:nvGrpSpPr>
            <p:cNvPr id="143" name="그룹 49"/>
            <p:cNvGrpSpPr/>
            <p:nvPr/>
          </p:nvGrpSpPr>
          <p:grpSpPr>
            <a:xfrm>
              <a:off x="6627458" y="5984456"/>
              <a:ext cx="298965" cy="298965"/>
              <a:chOff x="-2079317" y="3747478"/>
              <a:chExt cx="298965" cy="298965"/>
            </a:xfrm>
          </p:grpSpPr>
          <p:pic>
            <p:nvPicPr>
              <p:cNvPr id="144" name="Picture 33"/>
              <p:cNvPicPr preferRelativeResize="0">
                <a:picLocks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-2079317" y="3747478"/>
                <a:ext cx="298965" cy="2989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45" name="TextBox 166"/>
              <p:cNvSpPr txBox="1">
                <a:spLocks noChangeArrowheads="1"/>
              </p:cNvSpPr>
              <p:nvPr/>
            </p:nvSpPr>
            <p:spPr bwMode="auto">
              <a:xfrm>
                <a:off x="-2073559" y="3757638"/>
                <a:ext cx="235023" cy="2616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>
                  <a:spcBef>
                    <a:spcPct val="20000"/>
                  </a:spcBef>
                  <a:buClr>
                    <a:srgbClr val="927969"/>
                  </a:buClr>
                  <a:tabLst>
                    <a:tab pos="630238" algn="l"/>
                  </a:tabLst>
                </a:pPr>
                <a:r>
                  <a:rPr lang="en-US" altLang="ko-KR" sz="1100" b="1" dirty="0">
                    <a:latin typeface="맑은 고딕" pitchFamily="50" charset="-127"/>
                    <a:ea typeface="맑은 고딕" pitchFamily="50" charset="-127"/>
                  </a:rPr>
                  <a:t>A</a:t>
                </a:r>
              </a:p>
            </p:txBody>
          </p:sp>
        </p:grpSp>
      </p:grpSp>
      <p:sp>
        <p:nvSpPr>
          <p:cNvPr id="148" name="TextBox 147"/>
          <p:cNvSpPr txBox="1"/>
          <p:nvPr/>
        </p:nvSpPr>
        <p:spPr>
          <a:xfrm>
            <a:off x="3840635" y="303464"/>
            <a:ext cx="4181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ko-KR" altLang="en-US" b="1" dirty="0">
                <a:solidFill>
                  <a:prstClr val="black"/>
                </a:solidFill>
                <a:ea typeface="나눔바른고딕" panose="020B0603020101020101" pitchFamily="50" charset="-127"/>
              </a:rPr>
              <a:t>비즈니스 모델 </a:t>
            </a:r>
            <a:r>
              <a:rPr lang="en-US" altLang="ko-KR" b="1" dirty="0">
                <a:solidFill>
                  <a:prstClr val="black"/>
                </a:solidFill>
                <a:ea typeface="나눔바른고딕" panose="020B0603020101020101" pitchFamily="50" charset="-127"/>
              </a:rPr>
              <a:t>Diagram </a:t>
            </a:r>
            <a:r>
              <a:rPr lang="ko-KR" altLang="en-US" b="1" dirty="0">
                <a:solidFill>
                  <a:prstClr val="black"/>
                </a:solidFill>
                <a:ea typeface="나눔바른고딕" panose="020B0603020101020101" pitchFamily="50" charset="-127"/>
              </a:rPr>
              <a:t>작성</a:t>
            </a:r>
          </a:p>
        </p:txBody>
      </p:sp>
      <p:cxnSp>
        <p:nvCxnSpPr>
          <p:cNvPr id="149" name="직선 연결선 148"/>
          <p:cNvCxnSpPr>
            <a:cxnSpLocks/>
          </p:cNvCxnSpPr>
          <p:nvPr/>
        </p:nvCxnSpPr>
        <p:spPr>
          <a:xfrm>
            <a:off x="7631723" y="488130"/>
            <a:ext cx="4171606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직선 연결선 149"/>
          <p:cNvCxnSpPr>
            <a:cxnSpLocks/>
          </p:cNvCxnSpPr>
          <p:nvPr/>
        </p:nvCxnSpPr>
        <p:spPr>
          <a:xfrm>
            <a:off x="253222" y="488130"/>
            <a:ext cx="4003200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6771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783768" y="3527218"/>
            <a:ext cx="10397117" cy="1200329"/>
            <a:chOff x="783768" y="3590792"/>
            <a:chExt cx="10397117" cy="1200329"/>
          </a:xfrm>
        </p:grpSpPr>
        <p:sp>
          <p:nvSpPr>
            <p:cNvPr id="70" name="Neon Marker"/>
            <p:cNvSpPr>
              <a:spLocks/>
            </p:cNvSpPr>
            <p:nvPr/>
          </p:nvSpPr>
          <p:spPr bwMode="auto">
            <a:xfrm>
              <a:off x="783768" y="4248453"/>
              <a:ext cx="5122678" cy="453716"/>
            </a:xfrm>
            <a:custGeom>
              <a:avLst/>
              <a:gdLst>
                <a:gd name="connsiteX0" fmla="*/ 83211 w 1095375"/>
                <a:gd name="connsiteY0" fmla="*/ 0 h 453716"/>
                <a:gd name="connsiteX1" fmla="*/ 40681 w 1095375"/>
                <a:gd name="connsiteY1" fmla="*/ 47804 h 453716"/>
                <a:gd name="connsiteX2" fmla="*/ 14793 w 1095375"/>
                <a:gd name="connsiteY2" fmla="*/ 89142 h 453716"/>
                <a:gd name="connsiteX3" fmla="*/ 41836 w 1095375"/>
                <a:gd name="connsiteY3" fmla="*/ 130711 h 453716"/>
                <a:gd name="connsiteX4" fmla="*/ 40450 w 1095375"/>
                <a:gd name="connsiteY4" fmla="*/ 139487 h 453716"/>
                <a:gd name="connsiteX5" fmla="*/ 61252 w 1095375"/>
                <a:gd name="connsiteY5" fmla="*/ 178054 h 453716"/>
                <a:gd name="connsiteX6" fmla="*/ 87371 w 1095375"/>
                <a:gd name="connsiteY6" fmla="*/ 186136 h 453716"/>
                <a:gd name="connsiteX7" fmla="*/ 72347 w 1095375"/>
                <a:gd name="connsiteY7" fmla="*/ 218930 h 453716"/>
                <a:gd name="connsiteX8" fmla="*/ 77201 w 1095375"/>
                <a:gd name="connsiteY8" fmla="*/ 238559 h 453716"/>
                <a:gd name="connsiteX9" fmla="*/ 25657 w 1095375"/>
                <a:gd name="connsiteY9" fmla="*/ 251261 h 453716"/>
                <a:gd name="connsiteX10" fmla="*/ 10401 w 1095375"/>
                <a:gd name="connsiteY10" fmla="*/ 298603 h 453716"/>
                <a:gd name="connsiteX11" fmla="*/ 0 w 1095375"/>
                <a:gd name="connsiteY11" fmla="*/ 327240 h 453716"/>
                <a:gd name="connsiteX12" fmla="*/ 11557 w 1095375"/>
                <a:gd name="connsiteY12" fmla="*/ 357724 h 453716"/>
                <a:gd name="connsiteX13" fmla="*/ 32360 w 1095375"/>
                <a:gd name="connsiteY13" fmla="*/ 371118 h 453716"/>
                <a:gd name="connsiteX14" fmla="*/ 26812 w 1095375"/>
                <a:gd name="connsiteY14" fmla="*/ 392133 h 453716"/>
                <a:gd name="connsiteX15" fmla="*/ 43223 w 1095375"/>
                <a:gd name="connsiteY15" fmla="*/ 427236 h 453716"/>
                <a:gd name="connsiteX16" fmla="*/ 77894 w 1095375"/>
                <a:gd name="connsiteY16" fmla="*/ 439938 h 453716"/>
                <a:gd name="connsiteX17" fmla="*/ 545261 w 1095375"/>
                <a:gd name="connsiteY17" fmla="*/ 453563 h 453716"/>
                <a:gd name="connsiteX18" fmla="*/ 1019561 w 1095375"/>
                <a:gd name="connsiteY18" fmla="*/ 450561 h 453716"/>
                <a:gd name="connsiteX19" fmla="*/ 1062091 w 1095375"/>
                <a:gd name="connsiteY19" fmla="*/ 420308 h 453716"/>
                <a:gd name="connsiteX20" fmla="*/ 1048916 w 1095375"/>
                <a:gd name="connsiteY20" fmla="*/ 370194 h 453716"/>
                <a:gd name="connsiteX21" fmla="*/ 1026033 w 1095375"/>
                <a:gd name="connsiteY21" fmla="*/ 322159 h 453716"/>
                <a:gd name="connsiteX22" fmla="*/ 1021179 w 1095375"/>
                <a:gd name="connsiteY22" fmla="*/ 320312 h 453716"/>
                <a:gd name="connsiteX23" fmla="*/ 1021179 w 1095375"/>
                <a:gd name="connsiteY23" fmla="*/ 320081 h 453716"/>
                <a:gd name="connsiteX24" fmla="*/ 1019330 w 1095375"/>
                <a:gd name="connsiteY24" fmla="*/ 288442 h 453716"/>
                <a:gd name="connsiteX25" fmla="*/ 1019099 w 1095375"/>
                <a:gd name="connsiteY25" fmla="*/ 226551 h 453716"/>
                <a:gd name="connsiteX26" fmla="*/ 1095375 w 1095375"/>
                <a:gd name="connsiteY26" fmla="*/ 172742 h 453716"/>
                <a:gd name="connsiteX27" fmla="*/ 1077346 w 1095375"/>
                <a:gd name="connsiteY27" fmla="*/ 135792 h 453716"/>
                <a:gd name="connsiteX28" fmla="*/ 1063015 w 1095375"/>
                <a:gd name="connsiteY28" fmla="*/ 127940 h 453716"/>
                <a:gd name="connsiteX29" fmla="*/ 1043831 w 1095375"/>
                <a:gd name="connsiteY29" fmla="*/ 81290 h 453716"/>
                <a:gd name="connsiteX30" fmla="*/ 1033429 w 1095375"/>
                <a:gd name="connsiteY30" fmla="*/ 76210 h 453716"/>
                <a:gd name="connsiteX31" fmla="*/ 1038052 w 1095375"/>
                <a:gd name="connsiteY31" fmla="*/ 58889 h 453716"/>
                <a:gd name="connsiteX32" fmla="*/ 1022335 w 1095375"/>
                <a:gd name="connsiteY32" fmla="*/ 24249 h 453716"/>
                <a:gd name="connsiteX33" fmla="*/ 955073 w 1095375"/>
                <a:gd name="connsiteY33" fmla="*/ 9699 h 453716"/>
                <a:gd name="connsiteX34" fmla="*/ 83211 w 1095375"/>
                <a:gd name="connsiteY34" fmla="*/ 0 h 453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1095375" h="453716">
                  <a:moveTo>
                    <a:pt x="83211" y="0"/>
                  </a:moveTo>
                  <a:cubicBezTo>
                    <a:pt x="59634" y="1617"/>
                    <a:pt x="39525" y="24249"/>
                    <a:pt x="40681" y="47804"/>
                  </a:cubicBezTo>
                  <a:cubicBezTo>
                    <a:pt x="24732" y="58889"/>
                    <a:pt x="15255" y="75286"/>
                    <a:pt x="14793" y="89142"/>
                  </a:cubicBezTo>
                  <a:cubicBezTo>
                    <a:pt x="15255" y="107386"/>
                    <a:pt x="26350" y="123783"/>
                    <a:pt x="41836" y="130711"/>
                  </a:cubicBezTo>
                  <a:cubicBezTo>
                    <a:pt x="41143" y="133482"/>
                    <a:pt x="40450" y="136023"/>
                    <a:pt x="40450" y="139487"/>
                  </a:cubicBezTo>
                  <a:cubicBezTo>
                    <a:pt x="40450" y="163504"/>
                    <a:pt x="55474" y="174128"/>
                    <a:pt x="61252" y="178054"/>
                  </a:cubicBezTo>
                  <a:cubicBezTo>
                    <a:pt x="69342" y="183365"/>
                    <a:pt x="78588" y="184982"/>
                    <a:pt x="87371" y="186136"/>
                  </a:cubicBezTo>
                  <a:cubicBezTo>
                    <a:pt x="80437" y="192372"/>
                    <a:pt x="72347" y="201840"/>
                    <a:pt x="72347" y="218930"/>
                  </a:cubicBezTo>
                  <a:cubicBezTo>
                    <a:pt x="72347" y="226782"/>
                    <a:pt x="74658" y="233248"/>
                    <a:pt x="77201" y="238559"/>
                  </a:cubicBezTo>
                  <a:cubicBezTo>
                    <a:pt x="57323" y="239021"/>
                    <a:pt x="38832" y="240638"/>
                    <a:pt x="25657" y="251261"/>
                  </a:cubicBezTo>
                  <a:cubicBezTo>
                    <a:pt x="12019" y="268581"/>
                    <a:pt x="6472" y="278974"/>
                    <a:pt x="10401" y="298603"/>
                  </a:cubicBezTo>
                  <a:cubicBezTo>
                    <a:pt x="5316" y="305070"/>
                    <a:pt x="0" y="315000"/>
                    <a:pt x="0" y="327240"/>
                  </a:cubicBezTo>
                  <a:cubicBezTo>
                    <a:pt x="0" y="340865"/>
                    <a:pt x="6472" y="351950"/>
                    <a:pt x="11557" y="357724"/>
                  </a:cubicBezTo>
                  <a:cubicBezTo>
                    <a:pt x="17336" y="364421"/>
                    <a:pt x="24732" y="368578"/>
                    <a:pt x="32360" y="371118"/>
                  </a:cubicBezTo>
                  <a:cubicBezTo>
                    <a:pt x="29355" y="376892"/>
                    <a:pt x="26812" y="383820"/>
                    <a:pt x="26812" y="392133"/>
                  </a:cubicBezTo>
                  <a:cubicBezTo>
                    <a:pt x="26812" y="410378"/>
                    <a:pt x="37445" y="422386"/>
                    <a:pt x="43223" y="427236"/>
                  </a:cubicBezTo>
                  <a:cubicBezTo>
                    <a:pt x="53856" y="435550"/>
                    <a:pt x="66106" y="438321"/>
                    <a:pt x="77894" y="439938"/>
                  </a:cubicBezTo>
                  <a:cubicBezTo>
                    <a:pt x="235301" y="450792"/>
                    <a:pt x="405189" y="452408"/>
                    <a:pt x="545261" y="453563"/>
                  </a:cubicBezTo>
                  <a:cubicBezTo>
                    <a:pt x="709601" y="454025"/>
                    <a:pt x="857763" y="453563"/>
                    <a:pt x="1019561" y="450561"/>
                  </a:cubicBezTo>
                  <a:cubicBezTo>
                    <a:pt x="1038052" y="450330"/>
                    <a:pt x="1055619" y="437628"/>
                    <a:pt x="1062091" y="420308"/>
                  </a:cubicBezTo>
                  <a:cubicBezTo>
                    <a:pt x="1068332" y="403219"/>
                    <a:pt x="1062784" y="382203"/>
                    <a:pt x="1048916" y="370194"/>
                  </a:cubicBezTo>
                  <a:cubicBezTo>
                    <a:pt x="1049840" y="348486"/>
                    <a:pt x="1043137" y="333244"/>
                    <a:pt x="1026033" y="322159"/>
                  </a:cubicBezTo>
                  <a:cubicBezTo>
                    <a:pt x="1023490" y="320774"/>
                    <a:pt x="1022797" y="321004"/>
                    <a:pt x="1021179" y="320312"/>
                  </a:cubicBezTo>
                  <a:cubicBezTo>
                    <a:pt x="1021179" y="320312"/>
                    <a:pt x="1021179" y="320081"/>
                    <a:pt x="1021179" y="320081"/>
                  </a:cubicBezTo>
                  <a:cubicBezTo>
                    <a:pt x="1023721" y="309458"/>
                    <a:pt x="1023028" y="297680"/>
                    <a:pt x="1019330" y="288442"/>
                  </a:cubicBezTo>
                  <a:cubicBezTo>
                    <a:pt x="1034585" y="269274"/>
                    <a:pt x="1036896" y="245026"/>
                    <a:pt x="1019099" y="226551"/>
                  </a:cubicBezTo>
                  <a:cubicBezTo>
                    <a:pt x="1055850" y="221932"/>
                    <a:pt x="1094682" y="209692"/>
                    <a:pt x="1095375" y="172742"/>
                  </a:cubicBezTo>
                  <a:cubicBezTo>
                    <a:pt x="1095375" y="153805"/>
                    <a:pt x="1083818" y="140872"/>
                    <a:pt x="1077346" y="135792"/>
                  </a:cubicBezTo>
                  <a:cubicBezTo>
                    <a:pt x="1070874" y="130711"/>
                    <a:pt x="1066482" y="129095"/>
                    <a:pt x="1063015" y="127940"/>
                  </a:cubicBezTo>
                  <a:cubicBezTo>
                    <a:pt x="1063709" y="110620"/>
                    <a:pt x="1058855" y="92144"/>
                    <a:pt x="1043831" y="81290"/>
                  </a:cubicBezTo>
                  <a:cubicBezTo>
                    <a:pt x="1038746" y="77826"/>
                    <a:pt x="1035972" y="77133"/>
                    <a:pt x="1033429" y="76210"/>
                  </a:cubicBezTo>
                  <a:cubicBezTo>
                    <a:pt x="1035741" y="71129"/>
                    <a:pt x="1038052" y="65817"/>
                    <a:pt x="1038052" y="58889"/>
                  </a:cubicBezTo>
                  <a:cubicBezTo>
                    <a:pt x="1038052" y="41800"/>
                    <a:pt x="1028344" y="29329"/>
                    <a:pt x="1022335" y="24249"/>
                  </a:cubicBezTo>
                  <a:cubicBezTo>
                    <a:pt x="1002919" y="8545"/>
                    <a:pt x="975875" y="10392"/>
                    <a:pt x="955073" y="9699"/>
                  </a:cubicBezTo>
                  <a:cubicBezTo>
                    <a:pt x="637948" y="9468"/>
                    <a:pt x="366127" y="462"/>
                    <a:pt x="83211" y="0"/>
                  </a:cubicBezTo>
                  <a:close/>
                </a:path>
              </a:pathLst>
            </a:custGeom>
            <a:solidFill>
              <a:schemeClr val="tx1">
                <a:alpha val="49804"/>
              </a:schemeClr>
            </a:solidFill>
            <a:ln w="6350" cap="flat" cmpd="sng" algn="ctr">
              <a:noFill/>
              <a:prstDash val="solid"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00" dirty="0">
                <a:solidFill>
                  <a:srgbClr val="26262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itchFamily="34" charset="0"/>
              </a:endParaRPr>
            </a:p>
          </p:txBody>
        </p:sp>
        <p:sp>
          <p:nvSpPr>
            <p:cNvPr id="2" name="직사각형 1"/>
            <p:cNvSpPr/>
            <p:nvPr/>
          </p:nvSpPr>
          <p:spPr>
            <a:xfrm>
              <a:off x="1011116" y="3590792"/>
              <a:ext cx="10169769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lnSpc>
                  <a:spcPct val="150000"/>
                </a:lnSpc>
              </a:pPr>
              <a:r>
                <a:rPr lang="ko-KR" altLang="en-US" dirty="0">
                  <a:solidFill>
                    <a:prstClr val="black"/>
                  </a:solidFill>
                  <a:ea typeface="나눔바른고딕" panose="020B0603020101020101" pitchFamily="50" charset="-127"/>
                </a:rPr>
                <a:t>고객의 </a:t>
              </a:r>
              <a:r>
                <a:rPr lang="ko-KR" altLang="en-US" sz="2400" b="1" dirty="0">
                  <a:solidFill>
                    <a:prstClr val="black"/>
                  </a:solidFill>
                  <a:ea typeface="나눔바른고딕" panose="020B0603020101020101" pitchFamily="50" charset="-127"/>
                </a:rPr>
                <a:t>선호 상품</a:t>
              </a:r>
              <a:r>
                <a:rPr lang="en-US" altLang="ko-KR" sz="2400" b="1" dirty="0">
                  <a:solidFill>
                    <a:prstClr val="black"/>
                  </a:solidFill>
                  <a:ea typeface="나눔바른고딕" panose="020B0603020101020101" pitchFamily="50" charset="-127"/>
                </a:rPr>
                <a:t>, </a:t>
              </a:r>
              <a:r>
                <a:rPr lang="ko-KR" altLang="en-US" sz="2400" b="1" dirty="0">
                  <a:solidFill>
                    <a:prstClr val="black"/>
                  </a:solidFill>
                  <a:ea typeface="나눔바른고딕" panose="020B0603020101020101" pitchFamily="50" charset="-127"/>
                </a:rPr>
                <a:t>구매주기</a:t>
              </a:r>
              <a:r>
                <a:rPr lang="en-US" altLang="ko-KR" sz="2400" b="1" dirty="0">
                  <a:solidFill>
                    <a:prstClr val="black"/>
                  </a:solidFill>
                  <a:ea typeface="나눔바른고딕" panose="020B0603020101020101" pitchFamily="50" charset="-127"/>
                </a:rPr>
                <a:t>, </a:t>
              </a:r>
              <a:r>
                <a:rPr lang="ko-KR" altLang="en-US" sz="2400" b="1" dirty="0">
                  <a:solidFill>
                    <a:prstClr val="black"/>
                  </a:solidFill>
                  <a:ea typeface="나눔바른고딕" panose="020B0603020101020101" pitchFamily="50" charset="-127"/>
                </a:rPr>
                <a:t>라이프 스타일 분석</a:t>
              </a:r>
              <a:r>
                <a:rPr lang="ko-KR" altLang="en-US" dirty="0">
                  <a:solidFill>
                    <a:prstClr val="black"/>
                  </a:solidFill>
                  <a:ea typeface="나눔바른고딕" panose="020B0603020101020101" pitchFamily="50" charset="-127"/>
                </a:rPr>
                <a:t>을 통한 </a:t>
              </a:r>
              <a:endParaRPr lang="en-US" altLang="ko-KR" dirty="0">
                <a:solidFill>
                  <a:prstClr val="black"/>
                </a:solidFill>
                <a:ea typeface="나눔바른고딕" panose="020B0603020101020101" pitchFamily="50" charset="-127"/>
              </a:endParaRPr>
            </a:p>
            <a:p>
              <a:pPr lvl="0" algn="ctr">
                <a:lnSpc>
                  <a:spcPct val="150000"/>
                </a:lnSpc>
              </a:pPr>
              <a:r>
                <a:rPr lang="ko-KR" altLang="en-US" sz="2400" b="1" dirty="0">
                  <a:solidFill>
                    <a:schemeClr val="bg1"/>
                  </a:solidFill>
                  <a:ea typeface="나눔바른고딕" panose="020B0603020101020101" pitchFamily="50" charset="-127"/>
                </a:rPr>
                <a:t>개인별 맞춤 추천 시스템 도입      </a:t>
              </a:r>
              <a:r>
                <a:rPr lang="ko-KR" altLang="en-US" dirty="0" err="1">
                  <a:solidFill>
                    <a:prstClr val="black"/>
                  </a:solidFill>
                  <a:ea typeface="나눔바른고딕" panose="020B0603020101020101" pitchFamily="50" charset="-127"/>
                </a:rPr>
                <a:t>으로</a:t>
              </a:r>
              <a:r>
                <a:rPr lang="en-US" altLang="ko-KR" dirty="0">
                  <a:solidFill>
                    <a:prstClr val="black"/>
                  </a:solidFill>
                  <a:ea typeface="나눔바른고딕" panose="020B0603020101020101" pitchFamily="50" charset="-127"/>
                </a:rPr>
                <a:t>, </a:t>
              </a:r>
              <a:r>
                <a:rPr lang="ko-KR" altLang="en-US" dirty="0">
                  <a:solidFill>
                    <a:prstClr val="black"/>
                  </a:solidFill>
                  <a:ea typeface="나눔바른고딕" panose="020B0603020101020101" pitchFamily="50" charset="-127"/>
                </a:rPr>
                <a:t>고객 일상생활의 </a:t>
              </a:r>
              <a:r>
                <a:rPr lang="ko-KR" altLang="en-US" sz="2400" b="1" dirty="0">
                  <a:solidFill>
                    <a:prstClr val="black"/>
                  </a:solidFill>
                  <a:ea typeface="나눔바른고딕" panose="020B0603020101020101" pitchFamily="50" charset="-127"/>
                </a:rPr>
                <a:t>파트너</a:t>
              </a:r>
              <a:r>
                <a:rPr lang="ko-KR" altLang="en-US" dirty="0">
                  <a:solidFill>
                    <a:prstClr val="black"/>
                  </a:solidFill>
                  <a:ea typeface="나눔바른고딕" panose="020B0603020101020101" pitchFamily="50" charset="-127"/>
                </a:rPr>
                <a:t>가 되고자 한다</a:t>
              </a:r>
              <a:r>
                <a:rPr lang="en-US" altLang="ko-KR" dirty="0">
                  <a:solidFill>
                    <a:prstClr val="black"/>
                  </a:solidFill>
                  <a:ea typeface="나눔바른고딕" panose="020B0603020101020101" pitchFamily="50" charset="-127"/>
                </a:rPr>
                <a:t>.</a:t>
              </a:r>
            </a:p>
          </p:txBody>
        </p:sp>
      </p:grpSp>
      <p:sp>
        <p:nvSpPr>
          <p:cNvPr id="73" name="TextBox 72"/>
          <p:cNvSpPr txBox="1"/>
          <p:nvPr/>
        </p:nvSpPr>
        <p:spPr>
          <a:xfrm>
            <a:off x="4525113" y="310856"/>
            <a:ext cx="2942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ko-KR" altLang="en-US" b="1" dirty="0">
                <a:solidFill>
                  <a:prstClr val="black"/>
                </a:solidFill>
                <a:ea typeface="나눔바른고딕" panose="020B0603020101020101" pitchFamily="50" charset="-127"/>
              </a:rPr>
              <a:t>분석기회</a:t>
            </a:r>
            <a:r>
              <a:rPr lang="en-US" altLang="ko-KR" b="1" dirty="0">
                <a:solidFill>
                  <a:prstClr val="black"/>
                </a:solidFill>
                <a:ea typeface="나눔바른고딕" panose="020B0603020101020101" pitchFamily="50" charset="-127"/>
              </a:rPr>
              <a:t>(</a:t>
            </a:r>
            <a:r>
              <a:rPr lang="ko-KR" altLang="en-US" b="1" dirty="0">
                <a:solidFill>
                  <a:prstClr val="black"/>
                </a:solidFill>
                <a:ea typeface="나눔바른고딕" panose="020B0603020101020101" pitchFamily="50" charset="-127"/>
              </a:rPr>
              <a:t>주제</a:t>
            </a:r>
            <a:r>
              <a:rPr lang="en-US" altLang="ko-KR" b="1" dirty="0">
                <a:solidFill>
                  <a:prstClr val="black"/>
                </a:solidFill>
                <a:ea typeface="나눔바른고딕" panose="020B0603020101020101" pitchFamily="50" charset="-127"/>
              </a:rPr>
              <a:t>)</a:t>
            </a:r>
            <a:r>
              <a:rPr lang="ko-KR" altLang="en-US" b="1" dirty="0">
                <a:solidFill>
                  <a:prstClr val="black"/>
                </a:solidFill>
                <a:ea typeface="나눔바른고딕" panose="020B0603020101020101" pitchFamily="50" charset="-127"/>
              </a:rPr>
              <a:t>도출</a:t>
            </a:r>
          </a:p>
        </p:txBody>
      </p:sp>
      <p:cxnSp>
        <p:nvCxnSpPr>
          <p:cNvPr id="74" name="직선 연결선 73"/>
          <p:cNvCxnSpPr>
            <a:cxnSpLocks/>
          </p:cNvCxnSpPr>
          <p:nvPr/>
        </p:nvCxnSpPr>
        <p:spPr>
          <a:xfrm>
            <a:off x="7426569" y="488130"/>
            <a:ext cx="4376760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>
            <a:cxnSpLocks/>
          </p:cNvCxnSpPr>
          <p:nvPr/>
        </p:nvCxnSpPr>
        <p:spPr>
          <a:xfrm>
            <a:off x="253222" y="488130"/>
            <a:ext cx="4430147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323112" y="5204725"/>
            <a:ext cx="6472052" cy="8837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ko-KR" altLang="en-US" spc="-5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rgbClr val="354592"/>
                </a:solidFill>
                <a:latin typeface="-윤고딕320"/>
                <a:ea typeface="-윤고딕320"/>
              </a:rPr>
              <a:t>■ </a:t>
            </a:r>
            <a:r>
              <a:rPr lang="ko-KR" altLang="en-US" dirty="0">
                <a:solidFill>
                  <a:prstClr val="black"/>
                </a:solidFill>
                <a:ea typeface="나눔바른고딕" panose="020B0603020101020101" pitchFamily="50" charset="-127"/>
              </a:rPr>
              <a:t>개인별 의류 </a:t>
            </a:r>
            <a:r>
              <a:rPr lang="en-US" altLang="ko-KR" dirty="0">
                <a:solidFill>
                  <a:prstClr val="black"/>
                </a:solidFill>
                <a:ea typeface="나눔바른고딕" panose="020B0603020101020101" pitchFamily="50" charset="-127"/>
              </a:rPr>
              <a:t>/ </a:t>
            </a:r>
            <a:r>
              <a:rPr lang="ko-KR" altLang="en-US" dirty="0">
                <a:solidFill>
                  <a:prstClr val="black"/>
                </a:solidFill>
                <a:ea typeface="나눔바른고딕" panose="020B0603020101020101" pitchFamily="50" charset="-127"/>
              </a:rPr>
              <a:t>잡화 </a:t>
            </a:r>
            <a:r>
              <a:rPr lang="en-US" altLang="ko-KR" dirty="0">
                <a:solidFill>
                  <a:prstClr val="black"/>
                </a:solidFill>
                <a:ea typeface="나눔바른고딕" panose="020B0603020101020101" pitchFamily="50" charset="-127"/>
              </a:rPr>
              <a:t>/ </a:t>
            </a:r>
            <a:r>
              <a:rPr lang="ko-KR" altLang="en-US" dirty="0">
                <a:solidFill>
                  <a:prstClr val="black"/>
                </a:solidFill>
                <a:ea typeface="나눔바른고딕" panose="020B0603020101020101" pitchFamily="50" charset="-127"/>
              </a:rPr>
              <a:t>스타일링 제안</a:t>
            </a:r>
            <a:endParaRPr lang="en-US" altLang="ko-KR" dirty="0">
              <a:solidFill>
                <a:prstClr val="black"/>
              </a:solidFill>
              <a:ea typeface="나눔바른고딕" panose="020B0603020101020101" pitchFamily="50" charset="-127"/>
            </a:endParaRPr>
          </a:p>
          <a:p>
            <a:pPr lvl="0">
              <a:lnSpc>
                <a:spcPct val="150000"/>
              </a:lnSpc>
            </a:pPr>
            <a:r>
              <a:rPr lang="ko-KR" altLang="en-US" spc="-5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rgbClr val="354592"/>
                </a:solidFill>
                <a:latin typeface="-윤고딕320"/>
                <a:ea typeface="-윤고딕320"/>
              </a:rPr>
              <a:t>■ </a:t>
            </a:r>
            <a:r>
              <a:rPr lang="ko-KR" altLang="en-US" dirty="0">
                <a:solidFill>
                  <a:prstClr val="black"/>
                </a:solidFill>
                <a:ea typeface="나눔바른고딕" panose="020B0603020101020101" pitchFamily="50" charset="-127"/>
              </a:rPr>
              <a:t>구매시기 예측을 통한 세일 상품 알림 서비스</a:t>
            </a:r>
          </a:p>
        </p:txBody>
      </p:sp>
      <p:grpSp>
        <p:nvGrpSpPr>
          <p:cNvPr id="7" name="그룹 6"/>
          <p:cNvGrpSpPr/>
          <p:nvPr/>
        </p:nvGrpSpPr>
        <p:grpSpPr>
          <a:xfrm>
            <a:off x="1529080" y="1562775"/>
            <a:ext cx="8906493" cy="712520"/>
            <a:chOff x="1425039" y="783771"/>
            <a:chExt cx="8906493" cy="712520"/>
          </a:xfrm>
        </p:grpSpPr>
        <p:sp>
          <p:nvSpPr>
            <p:cNvPr id="6" name="사각형: 둥근 모서리 5"/>
            <p:cNvSpPr/>
            <p:nvPr/>
          </p:nvSpPr>
          <p:spPr>
            <a:xfrm>
              <a:off x="1425039" y="783771"/>
              <a:ext cx="8906493" cy="712520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rgbClr val="35459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670420" y="937739"/>
              <a:ext cx="64720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US" altLang="ko-KR" sz="2000" b="1" dirty="0">
                  <a:solidFill>
                    <a:prstClr val="black"/>
                  </a:solidFill>
                  <a:ea typeface="나눔바른고딕" panose="020B0603020101020101" pitchFamily="50" charset="-127"/>
                </a:rPr>
                <a:t>1</a:t>
              </a:r>
              <a:r>
                <a:rPr lang="ko-KR" altLang="en-US" sz="2000" b="1" dirty="0">
                  <a:solidFill>
                    <a:prstClr val="black"/>
                  </a:solidFill>
                  <a:ea typeface="나눔바른고딕" panose="020B0603020101020101" pitchFamily="50" charset="-127"/>
                </a:rPr>
                <a:t>인가구를 위한 개인 맞춤형 추천 서비스 도입</a:t>
              </a:r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5936539" y="2468097"/>
            <a:ext cx="91574" cy="845897"/>
            <a:chOff x="6050213" y="2468097"/>
            <a:chExt cx="91574" cy="845897"/>
          </a:xfrm>
        </p:grpSpPr>
        <p:sp>
          <p:nvSpPr>
            <p:cNvPr id="16" name="타원 15"/>
            <p:cNvSpPr/>
            <p:nvPr/>
          </p:nvSpPr>
          <p:spPr>
            <a:xfrm>
              <a:off x="6050213" y="2468097"/>
              <a:ext cx="91574" cy="91574"/>
            </a:xfrm>
            <a:prstGeom prst="ellipse">
              <a:avLst/>
            </a:prstGeom>
            <a:solidFill>
              <a:srgbClr val="3D4F9B"/>
            </a:solidFill>
            <a:ln>
              <a:solidFill>
                <a:srgbClr val="9CA2C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/>
            <p:cNvSpPr/>
            <p:nvPr/>
          </p:nvSpPr>
          <p:spPr>
            <a:xfrm>
              <a:off x="6050213" y="2660899"/>
              <a:ext cx="91574" cy="91574"/>
            </a:xfrm>
            <a:prstGeom prst="ellipse">
              <a:avLst/>
            </a:prstGeom>
            <a:solidFill>
              <a:srgbClr val="3D4F9B"/>
            </a:solidFill>
            <a:ln>
              <a:solidFill>
                <a:srgbClr val="9CA2C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/>
            <p:cNvSpPr/>
            <p:nvPr/>
          </p:nvSpPr>
          <p:spPr>
            <a:xfrm>
              <a:off x="6050213" y="2846164"/>
              <a:ext cx="91574" cy="91574"/>
            </a:xfrm>
            <a:prstGeom prst="ellipse">
              <a:avLst/>
            </a:prstGeom>
            <a:solidFill>
              <a:srgbClr val="3D4F9B"/>
            </a:solidFill>
            <a:ln>
              <a:solidFill>
                <a:srgbClr val="9CA2C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/>
            <p:cNvSpPr/>
            <p:nvPr/>
          </p:nvSpPr>
          <p:spPr>
            <a:xfrm>
              <a:off x="6050213" y="3034444"/>
              <a:ext cx="91574" cy="91574"/>
            </a:xfrm>
            <a:prstGeom prst="ellipse">
              <a:avLst/>
            </a:prstGeom>
            <a:solidFill>
              <a:srgbClr val="3D4F9B"/>
            </a:solidFill>
            <a:ln>
              <a:solidFill>
                <a:srgbClr val="9CA2C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/>
            <p:cNvSpPr/>
            <p:nvPr/>
          </p:nvSpPr>
          <p:spPr>
            <a:xfrm>
              <a:off x="6050213" y="3222420"/>
              <a:ext cx="91574" cy="91574"/>
            </a:xfrm>
            <a:prstGeom prst="ellipse">
              <a:avLst/>
            </a:prstGeom>
            <a:solidFill>
              <a:srgbClr val="3D4F9B"/>
            </a:solidFill>
            <a:ln>
              <a:solidFill>
                <a:srgbClr val="9CA2C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670422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4262</TotalTime>
  <Words>541</Words>
  <Application>Microsoft Office PowerPoint</Application>
  <PresentationFormat>와이드스크린</PresentationFormat>
  <Paragraphs>93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5" baseType="lpstr">
      <vt:lpstr>游ゴシック</vt:lpstr>
      <vt:lpstr>나눔고딕</vt:lpstr>
      <vt:lpstr>나눔바른고딕</vt:lpstr>
      <vt:lpstr>바탕체</vt:lpstr>
      <vt:lpstr>배달의민족 한나</vt:lpstr>
      <vt:lpstr>Arial</vt:lpstr>
      <vt:lpstr>Calibri</vt:lpstr>
      <vt:lpstr>맑은 고딕</vt:lpstr>
      <vt:lpstr>-윤고딕320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Seyong LEE</dc:creator>
  <cp:lastModifiedBy>Seyong LEE</cp:lastModifiedBy>
  <cp:revision>316</cp:revision>
  <dcterms:created xsi:type="dcterms:W3CDTF">2016-09-30T15:21:03Z</dcterms:created>
  <dcterms:modified xsi:type="dcterms:W3CDTF">2017-05-13T02:58:24Z</dcterms:modified>
</cp:coreProperties>
</file>