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04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2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15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8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70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58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727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389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38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69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47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8C4B-E3D1-4F4E-8FFF-FFA6C2F77D69}" type="datetimeFigureOut">
              <a:rPr lang="ko-KR" altLang="en-US" smtClean="0"/>
              <a:t>2017-04-14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6E73E-7DA3-4F95-9FA3-B282995C5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63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84661"/>
              </p:ext>
            </p:extLst>
          </p:nvPr>
        </p:nvGraphicFramePr>
        <p:xfrm>
          <a:off x="374670" y="1442777"/>
          <a:ext cx="10666730" cy="2614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365">
                  <a:extLst>
                    <a:ext uri="{9D8B030D-6E8A-4147-A177-3AD203B41FA5}">
                      <a16:colId xmlns:a16="http://schemas.microsoft.com/office/drawing/2014/main" val="3679253657"/>
                    </a:ext>
                  </a:extLst>
                </a:gridCol>
                <a:gridCol w="5333365">
                  <a:extLst>
                    <a:ext uri="{9D8B030D-6E8A-4147-A177-3AD203B41FA5}">
                      <a16:colId xmlns:a16="http://schemas.microsoft.com/office/drawing/2014/main" val="3461438387"/>
                    </a:ext>
                  </a:extLst>
                </a:gridCol>
              </a:tblGrid>
              <a:tr h="339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283813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반납기한 및 연체료 제도 폐지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회원가입자 증가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브랜드 인지도 상승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자율적인 빠른 반납 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330143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월정액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제도 도입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※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추가 비용 시 여러 개의 비디오를 동시에 대여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54716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온라인 사업을 통한 우편배송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운영비 절감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130204"/>
                  </a:ext>
                </a:extLst>
              </a:tr>
              <a:tr h="419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온라인 스트리밍 서비스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기존 가입자 이탈 방지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신규 고객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981084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하루 배송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토요일 배송 시스템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효율적인 반납 유도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973668"/>
                  </a:ext>
                </a:extLst>
              </a:tr>
              <a:tr h="3399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추천 시스템 도입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·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개인 맞춤형 서비스 제공을 통해 서비스 질 향상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3736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63300" y="253096"/>
            <a:ext cx="5418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Netflex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CLD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21916" y="925724"/>
            <a:ext cx="11401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선택목록 작성 및 직접적 결과 찾기 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74670" y="747224"/>
            <a:ext cx="89142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1916" y="4266267"/>
            <a:ext cx="114011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>
                <a:latin typeface="-윤고딕330" panose="02030504000101010101" pitchFamily="18" charset="-127"/>
                <a:ea typeface="-윤고딕330" panose="02030504000101010101" pitchFamily="18" charset="-127"/>
              </a:rPr>
              <a:t>위의 선택과 결과 사이에 </a:t>
            </a:r>
            <a:r>
              <a:rPr lang="ko-KR" altLang="en-US" sz="1600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자체적으로 파생된 중요한 결과 파악 </a:t>
            </a:r>
          </a:p>
        </p:txBody>
      </p:sp>
      <p:sp>
        <p:nvSpPr>
          <p:cNvPr id="10" name="사각형: 둥근 모서리 9"/>
          <p:cNvSpPr/>
          <p:nvPr/>
        </p:nvSpPr>
        <p:spPr>
          <a:xfrm>
            <a:off x="374670" y="4744008"/>
            <a:ext cx="1954695" cy="4288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온라인 사업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441440" y="4744008"/>
            <a:ext cx="3937411" cy="432214"/>
            <a:chOff x="2974029" y="4874637"/>
            <a:chExt cx="3937411" cy="432214"/>
          </a:xfrm>
        </p:grpSpPr>
        <p:sp>
          <p:nvSpPr>
            <p:cNvPr id="12" name="모서리가 둥근 직사각형 12"/>
            <p:cNvSpPr/>
            <p:nvPr/>
          </p:nvSpPr>
          <p:spPr>
            <a:xfrm>
              <a:off x="2974029" y="4874637"/>
              <a:ext cx="3533650" cy="4322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>
                <a:spcAft>
                  <a:spcPts val="300"/>
                </a:spcAft>
                <a:buClr>
                  <a:schemeClr val="accent5"/>
                </a:buClr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058142" y="4938110"/>
              <a:ext cx="314281" cy="314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→</a:t>
              </a:r>
              <a:endParaRPr lang="ko-KR" altLang="en-US" sz="700" b="1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394088" y="4874637"/>
              <a:ext cx="35173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온라인 스트리밍 서비스 제공의 발판 마련</a:t>
              </a:r>
              <a:endParaRPr lang="en-US" altLang="ko-KR" sz="1100" dirty="0"/>
            </a:p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추천 시스템 도입의 밑거름</a:t>
              </a:r>
            </a:p>
          </p:txBody>
        </p:sp>
      </p:grpSp>
      <p:sp>
        <p:nvSpPr>
          <p:cNvPr id="16" name="사각형: 둥근 모서리 15"/>
          <p:cNvSpPr/>
          <p:nvPr/>
        </p:nvSpPr>
        <p:spPr>
          <a:xfrm>
            <a:off x="6187820" y="5647871"/>
            <a:ext cx="1954695" cy="4288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자율적인 빠른 반납 유도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254589" y="5647871"/>
            <a:ext cx="3937412" cy="432214"/>
            <a:chOff x="2974028" y="4874637"/>
            <a:chExt cx="3937412" cy="432214"/>
          </a:xfrm>
        </p:grpSpPr>
        <p:sp>
          <p:nvSpPr>
            <p:cNvPr id="18" name="모서리가 둥근 직사각형 12"/>
            <p:cNvSpPr/>
            <p:nvPr/>
          </p:nvSpPr>
          <p:spPr>
            <a:xfrm>
              <a:off x="2974028" y="4874637"/>
              <a:ext cx="3533651" cy="4322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>
                <a:spcAft>
                  <a:spcPts val="300"/>
                </a:spcAft>
                <a:buClr>
                  <a:schemeClr val="accent5"/>
                </a:buClr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058142" y="4938110"/>
              <a:ext cx="314281" cy="314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→</a:t>
              </a:r>
              <a:endParaRPr lang="ko-KR" altLang="en-US" sz="700" b="1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394088" y="4958248"/>
              <a:ext cx="351735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상품의 빠른 순환에 기여</a:t>
              </a:r>
            </a:p>
          </p:txBody>
        </p:sp>
      </p:grpSp>
      <p:sp>
        <p:nvSpPr>
          <p:cNvPr id="21" name="사각형: 둥근 모서리 20"/>
          <p:cNvSpPr/>
          <p:nvPr/>
        </p:nvSpPr>
        <p:spPr>
          <a:xfrm>
            <a:off x="374670" y="5929544"/>
            <a:ext cx="1954695" cy="4288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추천 시스템 도입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2441439" y="5929544"/>
            <a:ext cx="3937412" cy="455118"/>
            <a:chOff x="2974028" y="4874637"/>
            <a:chExt cx="3937412" cy="455118"/>
          </a:xfrm>
        </p:grpSpPr>
        <p:sp>
          <p:nvSpPr>
            <p:cNvPr id="23" name="모서리가 둥근 직사각형 12"/>
            <p:cNvSpPr/>
            <p:nvPr/>
          </p:nvSpPr>
          <p:spPr>
            <a:xfrm>
              <a:off x="2974028" y="4874637"/>
              <a:ext cx="3533651" cy="4322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>
                <a:spcAft>
                  <a:spcPts val="300"/>
                </a:spcAft>
                <a:buClr>
                  <a:schemeClr val="accent5"/>
                </a:buClr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058142" y="4938110"/>
              <a:ext cx="314281" cy="314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→</a:t>
              </a:r>
              <a:endParaRPr lang="ko-KR" altLang="en-US" sz="700" b="1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3394088" y="4898868"/>
              <a:ext cx="35173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기업의 전문성 향상</a:t>
              </a:r>
              <a:endParaRPr lang="en-US" altLang="ko-KR" sz="1100" dirty="0"/>
            </a:p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상품 추천을 통해 추가 비용 결제 고객 유도</a:t>
              </a:r>
            </a:p>
          </p:txBody>
        </p:sp>
      </p:grpSp>
      <p:sp>
        <p:nvSpPr>
          <p:cNvPr id="26" name="사각형: 둥근 모서리 25"/>
          <p:cNvSpPr/>
          <p:nvPr/>
        </p:nvSpPr>
        <p:spPr>
          <a:xfrm>
            <a:off x="6187819" y="5028681"/>
            <a:ext cx="1954695" cy="4288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운영비 절감</a:t>
            </a:r>
          </a:p>
        </p:txBody>
      </p:sp>
      <p:grpSp>
        <p:nvGrpSpPr>
          <p:cNvPr id="27" name="그룹 26"/>
          <p:cNvGrpSpPr/>
          <p:nvPr/>
        </p:nvGrpSpPr>
        <p:grpSpPr>
          <a:xfrm>
            <a:off x="8254589" y="5028681"/>
            <a:ext cx="3937411" cy="442763"/>
            <a:chOff x="2974029" y="4874637"/>
            <a:chExt cx="3937411" cy="442763"/>
          </a:xfrm>
        </p:grpSpPr>
        <p:sp>
          <p:nvSpPr>
            <p:cNvPr id="28" name="모서리가 둥근 직사각형 12"/>
            <p:cNvSpPr/>
            <p:nvPr/>
          </p:nvSpPr>
          <p:spPr>
            <a:xfrm>
              <a:off x="2974029" y="4874637"/>
              <a:ext cx="3533650" cy="4322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>
                <a:spcAft>
                  <a:spcPts val="300"/>
                </a:spcAft>
                <a:buClr>
                  <a:schemeClr val="accent5"/>
                </a:buClr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058142" y="4938110"/>
              <a:ext cx="314281" cy="314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→</a:t>
              </a:r>
              <a:endParaRPr lang="ko-KR" altLang="en-US" sz="700" b="1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394088" y="4886513"/>
              <a:ext cx="35173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절감된 운영비를 통해 새로운 유형의 정책</a:t>
              </a:r>
              <a:endParaRPr lang="en-US" altLang="ko-KR" sz="1100" dirty="0"/>
            </a:p>
            <a:p>
              <a:r>
                <a:rPr lang="en-US" altLang="ko-KR" sz="1100" dirty="0"/>
                <a:t>  </a:t>
              </a:r>
              <a:r>
                <a:rPr lang="ko-KR" altLang="en-US" sz="1100" dirty="0"/>
                <a:t>또는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시스템 개발에 사용 가능</a:t>
              </a:r>
            </a:p>
          </p:txBody>
        </p:sp>
      </p:grpSp>
      <p:sp>
        <p:nvSpPr>
          <p:cNvPr id="31" name="사각형: 둥근 모서리 30"/>
          <p:cNvSpPr/>
          <p:nvPr/>
        </p:nvSpPr>
        <p:spPr>
          <a:xfrm>
            <a:off x="374670" y="5312027"/>
            <a:ext cx="1954695" cy="428832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추천 시스템 도입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441440" y="5312027"/>
            <a:ext cx="3937411" cy="442763"/>
            <a:chOff x="2974029" y="4874637"/>
            <a:chExt cx="3937411" cy="442763"/>
          </a:xfrm>
        </p:grpSpPr>
        <p:sp>
          <p:nvSpPr>
            <p:cNvPr id="33" name="모서리가 둥근 직사각형 12"/>
            <p:cNvSpPr/>
            <p:nvPr/>
          </p:nvSpPr>
          <p:spPr>
            <a:xfrm>
              <a:off x="2974029" y="4874637"/>
              <a:ext cx="3533650" cy="43221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70000"/>
              </a:schemeClr>
            </a:solidFill>
            <a:ln w="31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base" latinLnBrk="0">
                <a:spcAft>
                  <a:spcPts val="300"/>
                </a:spcAft>
                <a:buClr>
                  <a:schemeClr val="accent5"/>
                </a:buClr>
              </a:pPr>
              <a:r>
                <a:rPr lang="ko-KR" altLang="en-US" sz="1200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    </a:t>
              </a:r>
              <a:endParaRPr lang="en-US" altLang="ko-KR" sz="1200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3058142" y="4938110"/>
              <a:ext cx="314281" cy="31428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ln>
                    <a:solidFill>
                      <a:schemeClr val="tx1">
                        <a:lumMod val="65000"/>
                        <a:lumOff val="35000"/>
                        <a:alpha val="10000"/>
                      </a:schemeClr>
                    </a:solidFill>
                  </a:ln>
                  <a:solidFill>
                    <a:schemeClr val="bg1"/>
                  </a:solidFill>
                  <a:latin typeface="-윤고딕320" panose="02030504000101010101" pitchFamily="18" charset="-127"/>
                  <a:ea typeface="-윤고딕320" panose="02030504000101010101" pitchFamily="18" charset="-127"/>
                </a:rPr>
                <a:t>→</a:t>
              </a:r>
              <a:endParaRPr lang="ko-KR" altLang="en-US" sz="700" b="1" dirty="0">
                <a:ln>
                  <a:solidFill>
                    <a:schemeClr val="tx1">
                      <a:lumMod val="65000"/>
                      <a:lumOff val="3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-윤고딕320" panose="02030504000101010101" pitchFamily="18" charset="-127"/>
                <a:ea typeface="-윤고딕320" panose="0203050400010101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394088" y="4886513"/>
              <a:ext cx="3517352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· </a:t>
              </a:r>
              <a:r>
                <a:rPr lang="ko-KR" altLang="en-US" sz="1100" dirty="0"/>
                <a:t>추천을 통한 다양한 고객별 추천 사례</a:t>
              </a:r>
              <a:endParaRPr lang="en-US" altLang="ko-KR" sz="1100" dirty="0"/>
            </a:p>
            <a:p>
              <a:r>
                <a:rPr lang="en-US" altLang="ko-KR" sz="1100" dirty="0"/>
                <a:t>  </a:t>
              </a:r>
              <a:r>
                <a:rPr lang="ko-KR" altLang="en-US" sz="1100" dirty="0"/>
                <a:t>데이터 수집 가능 </a:t>
              </a:r>
              <a:r>
                <a:rPr lang="en-US" altLang="ko-KR" sz="1100" dirty="0"/>
                <a:t>-&gt; </a:t>
              </a:r>
              <a:r>
                <a:rPr lang="ko-KR" altLang="en-US" sz="1100" dirty="0"/>
                <a:t>고객 일반화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60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3300" y="253096"/>
            <a:ext cx="5418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err="1">
                <a:latin typeface="-윤고딕330" panose="02030504000101010101" pitchFamily="18" charset="-127"/>
                <a:ea typeface="-윤고딕330" panose="02030504000101010101" pitchFamily="18" charset="-127"/>
              </a:rPr>
              <a:t>Netflex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–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 </a:t>
            </a:r>
            <a:r>
              <a:rPr lang="en-US" altLang="ko-KR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CLD </a:t>
            </a:r>
            <a:r>
              <a:rPr lang="ko-KR" altLang="en-US" sz="2400" b="1" dirty="0">
                <a:latin typeface="-윤고딕330" panose="02030504000101010101" pitchFamily="18" charset="-127"/>
                <a:ea typeface="-윤고딕330" panose="02030504000101010101" pitchFamily="18" charset="-127"/>
              </a:rPr>
              <a:t>그리기</a:t>
            </a: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374670" y="747224"/>
            <a:ext cx="891423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881049" y="1163231"/>
            <a:ext cx="221940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스트리밍 서비스 시행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641361" y="1780978"/>
            <a:ext cx="12396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온라인 사업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523798" y="2956074"/>
            <a:ext cx="123968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 err="1"/>
              <a:t>월정액</a:t>
            </a:r>
            <a:r>
              <a:rPr lang="ko-KR" altLang="en-US" sz="1100" b="1" u="sng" dirty="0"/>
              <a:t> 상품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51013" y="4131171"/>
            <a:ext cx="12396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우편 반납</a:t>
            </a:r>
            <a:endParaRPr lang="en-US" altLang="ko-KR" sz="1100" b="1" u="sng" dirty="0"/>
          </a:p>
          <a:p>
            <a:pPr algn="ctr"/>
            <a:r>
              <a:rPr lang="ko-KR" altLang="en-US" sz="1100" b="1" u="sng" dirty="0"/>
              <a:t>연체료 </a:t>
            </a:r>
            <a:r>
              <a:rPr lang="en-US" altLang="ko-KR" sz="1100" b="1" u="sng" dirty="0"/>
              <a:t>X</a:t>
            </a:r>
            <a:endParaRPr lang="ko-KR" altLang="en-US" sz="1100" b="1" u="sng" dirty="0"/>
          </a:p>
        </p:txBody>
      </p:sp>
      <p:sp>
        <p:nvSpPr>
          <p:cNvPr id="40" name="직사각형 39"/>
          <p:cNvSpPr/>
          <p:nvPr/>
        </p:nvSpPr>
        <p:spPr>
          <a:xfrm>
            <a:off x="3002770" y="3515205"/>
            <a:ext cx="19759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i="1" dirty="0"/>
              <a:t>신규고객확보</a:t>
            </a:r>
            <a:endParaRPr lang="en-US" altLang="ko-KR" sz="1100" i="1" dirty="0"/>
          </a:p>
          <a:p>
            <a:pPr algn="ctr"/>
            <a:r>
              <a:rPr lang="ko-KR" altLang="en-US" sz="1100" i="1" dirty="0"/>
              <a:t>기존고객이탈방지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175166" y="1780978"/>
            <a:ext cx="12433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우편 시스템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853226" y="1780978"/>
            <a:ext cx="1526676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운영비용감소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8853224" y="3623390"/>
            <a:ext cx="1526677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높은 수익성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5808835" y="5471742"/>
            <a:ext cx="197595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추천 시스템 도입</a:t>
            </a:r>
            <a:endParaRPr lang="en-US" altLang="ko-KR" sz="1100" b="1" u="sng" dirty="0"/>
          </a:p>
          <a:p>
            <a:pPr algn="ctr"/>
            <a:r>
              <a:rPr lang="en-US" altLang="ko-KR" sz="1100" b="1" u="sng" dirty="0"/>
              <a:t>(</a:t>
            </a:r>
            <a:r>
              <a:rPr lang="ko-KR" altLang="en-US" sz="1100" b="1" u="sng" dirty="0" err="1"/>
              <a:t>시네마틱</a:t>
            </a:r>
            <a:r>
              <a:rPr lang="en-US" altLang="ko-KR" sz="1100" b="1" u="sng" dirty="0"/>
              <a:t>)</a:t>
            </a:r>
            <a:endParaRPr lang="ko-KR" altLang="en-US" sz="1100" b="1" u="sng" dirty="0"/>
          </a:p>
        </p:txBody>
      </p:sp>
      <p:sp>
        <p:nvSpPr>
          <p:cNvPr id="45" name="직사각형 44"/>
          <p:cNvSpPr/>
          <p:nvPr/>
        </p:nvSpPr>
        <p:spPr>
          <a:xfrm>
            <a:off x="8722706" y="5465803"/>
            <a:ext cx="176034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i="1" dirty="0"/>
              <a:t>새로운 시스템</a:t>
            </a:r>
            <a:endParaRPr lang="en-US" altLang="ko-KR" sz="1100" i="1" dirty="0"/>
          </a:p>
          <a:p>
            <a:pPr algn="ctr"/>
            <a:r>
              <a:rPr lang="ko-KR" altLang="en-US" sz="1100" i="1" dirty="0"/>
              <a:t>개발을 위한 투자</a:t>
            </a:r>
          </a:p>
        </p:txBody>
      </p:sp>
      <p:cxnSp>
        <p:nvCxnSpPr>
          <p:cNvPr id="3" name="연결선: 꺾임 2"/>
          <p:cNvCxnSpPr>
            <a:cxnSpLocks/>
            <a:stCxn id="37" idx="0"/>
            <a:endCxn id="36" idx="1"/>
          </p:cNvCxnSpPr>
          <p:nvPr/>
        </p:nvCxnSpPr>
        <p:spPr>
          <a:xfrm rot="5400000" flipH="1" flipV="1">
            <a:off x="2327656" y="1227585"/>
            <a:ext cx="486942" cy="619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37" idx="3"/>
            <a:endCxn id="41" idx="1"/>
          </p:cNvCxnSpPr>
          <p:nvPr/>
        </p:nvCxnSpPr>
        <p:spPr>
          <a:xfrm>
            <a:off x="2881049" y="1911783"/>
            <a:ext cx="3294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1" idx="3"/>
            <a:endCxn id="42" idx="1"/>
          </p:cNvCxnSpPr>
          <p:nvPr/>
        </p:nvCxnSpPr>
        <p:spPr>
          <a:xfrm>
            <a:off x="7418466" y="1911783"/>
            <a:ext cx="14347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/>
          <p:cNvCxnSpPr>
            <a:cxnSpLocks/>
            <a:stCxn id="38" idx="0"/>
            <a:endCxn id="37" idx="1"/>
          </p:cNvCxnSpPr>
          <p:nvPr/>
        </p:nvCxnSpPr>
        <p:spPr>
          <a:xfrm rot="5400000" flipH="1" flipV="1">
            <a:off x="870356" y="2185070"/>
            <a:ext cx="1044291" cy="4977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/>
          <p:cNvCxnSpPr>
            <a:cxnSpLocks/>
            <a:stCxn id="38" idx="2"/>
            <a:endCxn id="39" idx="1"/>
          </p:cNvCxnSpPr>
          <p:nvPr/>
        </p:nvCxnSpPr>
        <p:spPr>
          <a:xfrm rot="16200000" flipH="1">
            <a:off x="782862" y="3578463"/>
            <a:ext cx="1128931" cy="407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42" idx="2"/>
            <a:endCxn id="43" idx="0"/>
          </p:cNvCxnSpPr>
          <p:nvPr/>
        </p:nvCxnSpPr>
        <p:spPr>
          <a:xfrm flipH="1">
            <a:off x="9616563" y="2042588"/>
            <a:ext cx="1" cy="15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36" idx="2"/>
            <a:endCxn id="40" idx="0"/>
          </p:cNvCxnSpPr>
          <p:nvPr/>
        </p:nvCxnSpPr>
        <p:spPr>
          <a:xfrm flipH="1">
            <a:off x="3990750" y="1424841"/>
            <a:ext cx="1" cy="20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5808836" y="2707644"/>
            <a:ext cx="19759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b="1" u="sng" dirty="0"/>
              <a:t>하루</a:t>
            </a:r>
            <a:r>
              <a:rPr lang="en-US" altLang="ko-KR" sz="1100" b="1" u="sng" dirty="0"/>
              <a:t>/</a:t>
            </a:r>
            <a:r>
              <a:rPr lang="ko-KR" altLang="en-US" sz="1100" b="1" u="sng" dirty="0"/>
              <a:t>토요일 배송</a:t>
            </a:r>
          </a:p>
        </p:txBody>
      </p:sp>
      <p:cxnSp>
        <p:nvCxnSpPr>
          <p:cNvPr id="71" name="직선 화살표 연결선 70"/>
          <p:cNvCxnSpPr>
            <a:stCxn id="41" idx="2"/>
            <a:endCxn id="69" idx="0"/>
          </p:cNvCxnSpPr>
          <p:nvPr/>
        </p:nvCxnSpPr>
        <p:spPr>
          <a:xfrm>
            <a:off x="6796816" y="2042588"/>
            <a:ext cx="0" cy="665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/>
          <p:cNvSpPr/>
          <p:nvPr/>
        </p:nvSpPr>
        <p:spPr>
          <a:xfrm>
            <a:off x="5992000" y="4143047"/>
            <a:ext cx="1609630" cy="2616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고객 편의 </a:t>
            </a:r>
            <a:r>
              <a:rPr lang="ko-KR" altLang="en-US" sz="1100" dirty="0">
                <a:solidFill>
                  <a:srgbClr val="FF0000"/>
                </a:solidFill>
              </a:rPr>
              <a:t>▲</a:t>
            </a:r>
          </a:p>
        </p:txBody>
      </p:sp>
      <p:cxnSp>
        <p:nvCxnSpPr>
          <p:cNvPr id="78" name="직선 화살표 연결선 77"/>
          <p:cNvCxnSpPr>
            <a:cxnSpLocks/>
            <a:stCxn id="69" idx="2"/>
            <a:endCxn id="74" idx="0"/>
          </p:cNvCxnSpPr>
          <p:nvPr/>
        </p:nvCxnSpPr>
        <p:spPr>
          <a:xfrm flipH="1">
            <a:off x="6796815" y="2969254"/>
            <a:ext cx="1" cy="1173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/>
          <p:cNvCxnSpPr>
            <a:endCxn id="40" idx="2"/>
          </p:cNvCxnSpPr>
          <p:nvPr/>
        </p:nvCxnSpPr>
        <p:spPr>
          <a:xfrm flipV="1">
            <a:off x="2881049" y="3946092"/>
            <a:ext cx="1109701" cy="4774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>
            <a:cxnSpLocks/>
            <a:stCxn id="43" idx="2"/>
            <a:endCxn id="45" idx="0"/>
          </p:cNvCxnSpPr>
          <p:nvPr/>
        </p:nvCxnSpPr>
        <p:spPr>
          <a:xfrm flipH="1">
            <a:off x="9602880" y="3885000"/>
            <a:ext cx="13683" cy="158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44" idx="0"/>
            <a:endCxn id="74" idx="2"/>
          </p:cNvCxnSpPr>
          <p:nvPr/>
        </p:nvCxnSpPr>
        <p:spPr>
          <a:xfrm flipV="1">
            <a:off x="6796815" y="4404657"/>
            <a:ext cx="0" cy="1067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cxnSpLocks/>
            <a:stCxn id="45" idx="1"/>
            <a:endCxn id="44" idx="3"/>
          </p:cNvCxnSpPr>
          <p:nvPr/>
        </p:nvCxnSpPr>
        <p:spPr>
          <a:xfrm flipH="1">
            <a:off x="7784794" y="5681247"/>
            <a:ext cx="937912" cy="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/>
          <p:cNvCxnSpPr>
            <a:stCxn id="40" idx="3"/>
            <a:endCxn id="43" idx="1"/>
          </p:cNvCxnSpPr>
          <p:nvPr/>
        </p:nvCxnSpPr>
        <p:spPr>
          <a:xfrm>
            <a:off x="4978729" y="3730649"/>
            <a:ext cx="3874495" cy="2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/>
          <p:cNvCxnSpPr>
            <a:stCxn id="74" idx="1"/>
          </p:cNvCxnSpPr>
          <p:nvPr/>
        </p:nvCxnSpPr>
        <p:spPr>
          <a:xfrm rot="10800000">
            <a:off x="4978732" y="3961944"/>
            <a:ext cx="1013269" cy="3119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2900666" y="5433442"/>
            <a:ext cx="2199786" cy="507486"/>
            <a:chOff x="2900666" y="5465802"/>
            <a:chExt cx="2199786" cy="507486"/>
          </a:xfrm>
        </p:grpSpPr>
        <p:sp>
          <p:nvSpPr>
            <p:cNvPr id="2" name="직사각형 1"/>
            <p:cNvSpPr/>
            <p:nvPr/>
          </p:nvSpPr>
          <p:spPr>
            <a:xfrm>
              <a:off x="3236666" y="5465802"/>
              <a:ext cx="1508166" cy="5074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00666" y="5511504"/>
              <a:ext cx="219978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차별화 된 서비스에 대한</a:t>
              </a:r>
              <a:endParaRPr lang="en-US" altLang="ko-KR" sz="1100" dirty="0"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  <a:p>
              <a:pPr algn="ctr"/>
              <a:r>
                <a:rPr lang="ko-KR" altLang="en-US" sz="1100" dirty="0">
                  <a:latin typeface="-윤고딕330" panose="02030504000101010101" pitchFamily="18" charset="-127"/>
                  <a:ea typeface="-윤고딕330" panose="02030504000101010101" pitchFamily="18" charset="-127"/>
                </a:rPr>
                <a:t>고객의 평판</a:t>
              </a:r>
            </a:p>
          </p:txBody>
        </p:sp>
      </p:grpSp>
      <p:cxnSp>
        <p:nvCxnSpPr>
          <p:cNvPr id="7" name="직선 화살표 연결선 6"/>
          <p:cNvCxnSpPr>
            <a:cxnSpLocks/>
          </p:cNvCxnSpPr>
          <p:nvPr/>
        </p:nvCxnSpPr>
        <p:spPr>
          <a:xfrm>
            <a:off x="4114800" y="4099980"/>
            <a:ext cx="0" cy="130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cxnSpLocks/>
            <a:stCxn id="44" idx="1"/>
          </p:cNvCxnSpPr>
          <p:nvPr/>
        </p:nvCxnSpPr>
        <p:spPr>
          <a:xfrm flipH="1">
            <a:off x="4978729" y="5687186"/>
            <a:ext cx="830106" cy="7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>
            <a:off x="8089422" y="526299"/>
            <a:ext cx="1141838" cy="4418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Rigid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Consequence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180145" y="526299"/>
            <a:ext cx="1508166" cy="507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u="sng" dirty="0">
                <a:solidFill>
                  <a:schemeClr val="tx1"/>
                </a:solidFill>
              </a:rPr>
              <a:t>Choice</a:t>
            </a:r>
            <a:endParaRPr lang="ko-KR" altLang="en-US" sz="1100" b="1" u="sng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0468618" y="526299"/>
            <a:ext cx="1508166" cy="507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Flexible</a:t>
            </a: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Consequence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1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4350" y="867789"/>
            <a:ext cx="98183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CLD </a:t>
            </a:r>
            <a:r>
              <a:rPr lang="ko-KR" altLang="en-US" dirty="0"/>
              <a:t>그리기 참고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선택 목록 작성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각 선택에 대한 직접적 결과 찾기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b="1" dirty="0"/>
              <a:t>스텝 </a:t>
            </a:r>
            <a:r>
              <a:rPr lang="en-US" altLang="ko-KR" b="1" dirty="0"/>
              <a:t>2)</a:t>
            </a:r>
            <a:r>
              <a:rPr lang="ko-KR" altLang="en-US" b="1" dirty="0"/>
              <a:t>에서 발견한 결과가 자체적으로 또 다른 중요한 결과를 갖는지 확인 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ko-KR" altLang="en-US" b="1" dirty="0"/>
              <a:t>결과의 결과가 더 이상 없을 때까지 스텝 </a:t>
            </a:r>
            <a:r>
              <a:rPr lang="en-US" altLang="ko-KR" b="1" dirty="0"/>
              <a:t>3)</a:t>
            </a:r>
            <a:r>
              <a:rPr lang="ko-KR" altLang="en-US" b="1" dirty="0"/>
              <a:t>를 반복한다 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ko-KR" altLang="en-US" b="1" dirty="0"/>
              <a:t>결과가 </a:t>
            </a:r>
            <a:r>
              <a:rPr lang="ko-KR" altLang="en-US" b="1" dirty="0" err="1"/>
              <a:t>리지드</a:t>
            </a:r>
            <a:r>
              <a:rPr lang="en-US" altLang="ko-KR" b="1" dirty="0"/>
              <a:t>(Rigid) </a:t>
            </a:r>
            <a:r>
              <a:rPr lang="ko-KR" altLang="en-US" b="1" dirty="0"/>
              <a:t>한 것을 선별하고 주변에 박스 </a:t>
            </a:r>
            <a:endParaRPr lang="ko-KR" altLang="en-US" dirty="0"/>
          </a:p>
          <a:p>
            <a:pPr marL="342900" indent="-342900">
              <a:buFontTx/>
              <a:buAutoNum type="arabicPeriod"/>
            </a:pPr>
            <a:r>
              <a:rPr lang="ko-KR" altLang="en-US" b="1" dirty="0"/>
              <a:t>선별된 결과가 몇몇 선택을 발생시키는지 체크한다</a:t>
            </a:r>
            <a:r>
              <a:rPr lang="en-US" altLang="ko-KR" b="1" dirty="0"/>
              <a:t>. </a:t>
            </a:r>
            <a:r>
              <a:rPr lang="ko-KR" altLang="en-US" b="1" dirty="0"/>
              <a:t>이럴 경우</a:t>
            </a:r>
            <a:r>
              <a:rPr lang="en-US" altLang="ko-KR" b="1" dirty="0"/>
              <a:t>, </a:t>
            </a:r>
            <a:r>
              <a:rPr lang="ko-KR" altLang="en-US" b="1" dirty="0"/>
              <a:t>결과로부터 선택으로 화살표를 그린다</a:t>
            </a:r>
            <a:endParaRPr lang="en-US" altLang="ko-KR" b="1" dirty="0"/>
          </a:p>
          <a:p>
            <a:pPr marL="342900" indent="-342900">
              <a:buFontTx/>
              <a:buAutoNum type="arabicPeriod"/>
            </a:pPr>
            <a:r>
              <a:rPr lang="ko-KR" altLang="en-US" b="1" dirty="0"/>
              <a:t>이 프로세스가 끝났을 시</a:t>
            </a:r>
            <a:r>
              <a:rPr lang="en-US" altLang="ko-KR" b="1" dirty="0"/>
              <a:t>, </a:t>
            </a:r>
            <a:r>
              <a:rPr lang="ko-KR" altLang="en-US" b="1" dirty="0" err="1"/>
              <a:t>선순홖이</a:t>
            </a:r>
            <a:r>
              <a:rPr lang="ko-KR" altLang="en-US" b="1" dirty="0"/>
              <a:t> 잇는 지 </a:t>
            </a:r>
            <a:r>
              <a:rPr lang="ko-KR" altLang="en-US" b="1" dirty="0" err="1"/>
              <a:t>확읶한다</a:t>
            </a:r>
            <a:r>
              <a:rPr lang="en-US" altLang="ko-KR" b="1" dirty="0"/>
              <a:t>. </a:t>
            </a:r>
            <a:r>
              <a:rPr lang="ko-KR" altLang="en-US" b="1" dirty="0" err="1"/>
              <a:t>순홖이</a:t>
            </a:r>
            <a:r>
              <a:rPr lang="ko-KR" altLang="en-US" b="1" dirty="0"/>
              <a:t> 얼마나 </a:t>
            </a:r>
            <a:r>
              <a:rPr lang="ko-KR" altLang="en-US" b="1" dirty="0" err="1"/>
              <a:t>강한지</a:t>
            </a:r>
            <a:r>
              <a:rPr lang="ko-KR" altLang="en-US" b="1" dirty="0"/>
              <a:t> 판단한다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2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312</Words>
  <Application>Microsoft Office PowerPoint</Application>
  <PresentationFormat>와이드스크린</PresentationFormat>
  <Paragraphs>77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-윤고딕320</vt:lpstr>
      <vt:lpstr>-윤고딕330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Seyong LEE</dc:creator>
  <cp:lastModifiedBy>byungjun Lee</cp:lastModifiedBy>
  <cp:revision>17</cp:revision>
  <dcterms:created xsi:type="dcterms:W3CDTF">2017-04-11T02:08:23Z</dcterms:created>
  <dcterms:modified xsi:type="dcterms:W3CDTF">2017-04-14T12:19:39Z</dcterms:modified>
</cp:coreProperties>
</file>