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94" r:id="rId2"/>
    <p:sldId id="589" r:id="rId3"/>
    <p:sldId id="590" r:id="rId4"/>
    <p:sldId id="595" r:id="rId5"/>
    <p:sldId id="596" r:id="rId6"/>
    <p:sldId id="580" r:id="rId7"/>
    <p:sldId id="581" r:id="rId8"/>
    <p:sldId id="582" r:id="rId9"/>
    <p:sldId id="584" r:id="rId10"/>
    <p:sldId id="585" r:id="rId11"/>
    <p:sldId id="586" r:id="rId12"/>
    <p:sldId id="587" r:id="rId13"/>
    <p:sldId id="588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D9D9D9"/>
    <a:srgbClr val="FFC000"/>
    <a:srgbClr val="969696"/>
    <a:srgbClr val="95BFD7"/>
    <a:srgbClr val="0000FF"/>
    <a:srgbClr val="E6F0F6"/>
    <a:srgbClr val="7AAFCC"/>
    <a:srgbClr val="E9E9E9"/>
    <a:srgbClr val="F2C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77995" autoAdjust="0"/>
  </p:normalViewPr>
  <p:slideViewPr>
    <p:cSldViewPr snapToGrid="0" showGuides="1">
      <p:cViewPr>
        <p:scale>
          <a:sx n="75" d="100"/>
          <a:sy n="75" d="100"/>
        </p:scale>
        <p:origin x="1675" y="283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3564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r">
              <a:defRPr sz="1200"/>
            </a:lvl1pPr>
          </a:lstStyle>
          <a:p>
            <a:fld id="{6504578D-DAD0-4A03-9110-AE666029E785}" type="datetimeFigureOut">
              <a:rPr lang="ko-KR" altLang="en-US" smtClean="0"/>
              <a:pPr/>
              <a:t>2017-05-06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r">
              <a:defRPr sz="1200"/>
            </a:lvl1pPr>
          </a:lstStyle>
          <a:p>
            <a:fld id="{0A60F720-D37E-4ABE-A286-B119B69ED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895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6895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r">
              <a:defRPr sz="1200"/>
            </a:lvl1pPr>
          </a:lstStyle>
          <a:p>
            <a:fld id="{3C872D2D-EBA3-4702-851B-B3C864A0A14F}" type="datetimeFigureOut">
              <a:rPr lang="ko-KR" altLang="en-US" smtClean="0"/>
              <a:pPr/>
              <a:t>2017-05-06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2" tIns="46241" rIns="92482" bIns="4624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4872"/>
            <a:ext cx="5439101" cy="4467228"/>
          </a:xfrm>
          <a:prstGeom prst="rect">
            <a:avLst/>
          </a:prstGeom>
        </p:spPr>
        <p:txBody>
          <a:bodyPr vert="horz" lIns="92482" tIns="46241" rIns="92482" bIns="4624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36"/>
            <a:ext cx="2946247" cy="496894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136"/>
            <a:ext cx="2946246" cy="496894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r">
              <a:defRPr sz="1200"/>
            </a:lvl1pPr>
          </a:lstStyle>
          <a:p>
            <a:fld id="{5D0C72EF-E707-40DB-B82C-7AE5DDA460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7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0511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834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598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241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28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09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524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032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0938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5D5F-957D-4541-A1B5-EE16AC3D117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41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27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430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07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1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7908" y="377825"/>
            <a:ext cx="5632938" cy="274638"/>
          </a:xfrm>
          <a:prstGeom prst="rect">
            <a:avLst/>
          </a:prstGeom>
        </p:spPr>
        <p:txBody>
          <a:bodyPr wrap="none"/>
          <a:lstStyle/>
          <a:p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1088" y="391908"/>
            <a:ext cx="8191500" cy="711201"/>
          </a:xfrm>
          <a:prstGeom prst="rect">
            <a:avLst/>
          </a:prstGeom>
        </p:spPr>
        <p:txBody>
          <a:bodyPr/>
          <a:lstStyle>
            <a:lvl1pPr algn="ctr"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3"/>
          <p:cNvSpPr txBox="1">
            <a:spLocks noGrp="1"/>
          </p:cNvSpPr>
          <p:nvPr userDrawn="1"/>
        </p:nvSpPr>
        <p:spPr bwMode="auto">
          <a:xfrm>
            <a:off x="5993978" y="6349314"/>
            <a:ext cx="2133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fld id="{B388E9D6-9C57-4DD8-BC16-0E45FFDA4FB7}" type="slidenum">
              <a:rPr lang="en-US" altLang="ko-KR" sz="1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126" t="11316" r="9937"/>
          <a:stretch/>
        </p:blipFill>
        <p:spPr>
          <a:xfrm>
            <a:off x="1" y="0"/>
            <a:ext cx="9144000" cy="57063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1" y="4467828"/>
            <a:ext cx="9144001" cy="2390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65383" y="89125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0830" y="5244654"/>
            <a:ext cx="551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김재목</a:t>
            </a:r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김희은</a:t>
            </a:r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이병준</a:t>
            </a:r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이세용</a:t>
            </a:r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정가임</a:t>
            </a:r>
            <a:endParaRPr lang="ko-KR" altLang="en-US" sz="2400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0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7848" y="214912"/>
            <a:ext cx="7488832" cy="54979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의사결정 요소 모형화</a:t>
            </a:r>
          </a:p>
        </p:txBody>
      </p:sp>
      <p:sp>
        <p:nvSpPr>
          <p:cNvPr id="36" name="Rectangle 107"/>
          <p:cNvSpPr/>
          <p:nvPr/>
        </p:nvSpPr>
        <p:spPr>
          <a:xfrm>
            <a:off x="1541817" y="5208233"/>
            <a:ext cx="795491" cy="569912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의사결정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활동</a:t>
            </a:r>
            <a:endParaRPr kumimoji="0" lang="en-US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08"/>
          <p:cNvSpPr/>
          <p:nvPr/>
        </p:nvSpPr>
        <p:spPr>
          <a:xfrm>
            <a:off x="2420621" y="5181245"/>
            <a:ext cx="897231" cy="6223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컨텍스트</a:t>
            </a:r>
            <a:endParaRPr kumimoji="0"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Hexagon 109"/>
          <p:cNvSpPr/>
          <p:nvPr/>
        </p:nvSpPr>
        <p:spPr>
          <a:xfrm>
            <a:off x="796150" y="5208233"/>
            <a:ext cx="662354" cy="569912"/>
          </a:xfrm>
          <a:prstGeom prst="hexagon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추구하는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가치</a:t>
            </a:r>
            <a:endParaRPr kumimoji="0" lang="en-US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10"/>
          <p:cNvSpPr/>
          <p:nvPr/>
        </p:nvSpPr>
        <p:spPr>
          <a:xfrm>
            <a:off x="675546" y="4963775"/>
            <a:ext cx="3722077" cy="1081087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dot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2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66"/>
          <p:cNvSpPr txBox="1">
            <a:spLocks noChangeArrowheads="1"/>
          </p:cNvSpPr>
          <p:nvPr/>
        </p:nvSpPr>
        <p:spPr bwMode="auto">
          <a:xfrm>
            <a:off x="801534" y="4747862"/>
            <a:ext cx="112402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1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표기방식 </a:t>
            </a:r>
            <a:r>
              <a:rPr kumimoji="1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3" name="Oval 120"/>
          <p:cNvSpPr/>
          <p:nvPr/>
        </p:nvSpPr>
        <p:spPr>
          <a:xfrm>
            <a:off x="3401165" y="5181245"/>
            <a:ext cx="897231" cy="6223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분석</a:t>
            </a:r>
            <a:r>
              <a: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/>
            </a:r>
            <a:br>
              <a: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</a:b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컨텍스트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2" name="Hexagon 3"/>
          <p:cNvSpPr/>
          <p:nvPr/>
        </p:nvSpPr>
        <p:spPr>
          <a:xfrm>
            <a:off x="227764" y="3022490"/>
            <a:ext cx="1031875" cy="820738"/>
          </a:xfrm>
          <a:prstGeom prst="hexago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1"/>
          <p:cNvSpPr/>
          <p:nvPr/>
        </p:nvSpPr>
        <p:spPr>
          <a:xfrm>
            <a:off x="1500685" y="3022490"/>
            <a:ext cx="1122362" cy="82073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2"/>
          <p:cNvSpPr/>
          <p:nvPr/>
        </p:nvSpPr>
        <p:spPr>
          <a:xfrm>
            <a:off x="2817069" y="2985184"/>
            <a:ext cx="1131888" cy="89535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6" name="Oval 2"/>
          <p:cNvSpPr/>
          <p:nvPr/>
        </p:nvSpPr>
        <p:spPr>
          <a:xfrm>
            <a:off x="4489069" y="3609254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7" name="Oval 2"/>
          <p:cNvSpPr/>
          <p:nvPr/>
        </p:nvSpPr>
        <p:spPr>
          <a:xfrm>
            <a:off x="4489069" y="1868976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8" name="Oval 2"/>
          <p:cNvSpPr/>
          <p:nvPr/>
        </p:nvSpPr>
        <p:spPr>
          <a:xfrm>
            <a:off x="4489069" y="4569360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cxnSp>
        <p:nvCxnSpPr>
          <p:cNvPr id="59" name="Straight Arrow Connector 55"/>
          <p:cNvCxnSpPr>
            <a:stCxn id="57" idx="2"/>
            <a:endCxn id="54" idx="6"/>
          </p:cNvCxnSpPr>
          <p:nvPr/>
        </p:nvCxnSpPr>
        <p:spPr>
          <a:xfrm flipH="1">
            <a:off x="3948958" y="2246990"/>
            <a:ext cx="540112" cy="1185883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5"/>
          <p:cNvCxnSpPr>
            <a:stCxn id="56" idx="2"/>
            <a:endCxn id="54" idx="6"/>
          </p:cNvCxnSpPr>
          <p:nvPr/>
        </p:nvCxnSpPr>
        <p:spPr>
          <a:xfrm flipH="1" flipV="1">
            <a:off x="3948958" y="3432860"/>
            <a:ext cx="540112" cy="554395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5"/>
          <p:cNvCxnSpPr>
            <a:stCxn id="58" idx="2"/>
            <a:endCxn id="54" idx="6"/>
          </p:cNvCxnSpPr>
          <p:nvPr/>
        </p:nvCxnSpPr>
        <p:spPr>
          <a:xfrm flipH="1" flipV="1">
            <a:off x="3948958" y="3432861"/>
            <a:ext cx="540112" cy="1514501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2"/>
          <p:cNvSpPr/>
          <p:nvPr/>
        </p:nvSpPr>
        <p:spPr>
          <a:xfrm>
            <a:off x="6516216" y="1833056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4" name="Oval 2"/>
          <p:cNvSpPr/>
          <p:nvPr/>
        </p:nvSpPr>
        <p:spPr>
          <a:xfrm>
            <a:off x="6516216" y="2661064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5" name="Oval 2"/>
          <p:cNvSpPr/>
          <p:nvPr/>
        </p:nvSpPr>
        <p:spPr>
          <a:xfrm>
            <a:off x="6804248" y="4749296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7" name="Oval 2"/>
          <p:cNvSpPr/>
          <p:nvPr/>
        </p:nvSpPr>
        <p:spPr>
          <a:xfrm>
            <a:off x="6516216" y="3453152"/>
            <a:ext cx="936000" cy="7560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cxnSp>
        <p:nvCxnSpPr>
          <p:cNvPr id="81" name="Straight Arrow Connector 55"/>
          <p:cNvCxnSpPr>
            <a:stCxn id="73" idx="2"/>
            <a:endCxn id="56" idx="6"/>
          </p:cNvCxnSpPr>
          <p:nvPr/>
        </p:nvCxnSpPr>
        <p:spPr>
          <a:xfrm flipH="1">
            <a:off x="5425075" y="2211056"/>
            <a:ext cx="1091147" cy="177619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5"/>
          <p:cNvCxnSpPr>
            <a:stCxn id="73" idx="2"/>
            <a:endCxn id="58" idx="6"/>
          </p:cNvCxnSpPr>
          <p:nvPr/>
        </p:nvCxnSpPr>
        <p:spPr>
          <a:xfrm flipH="1">
            <a:off x="5425075" y="2211056"/>
            <a:ext cx="1091147" cy="2736304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55"/>
          <p:cNvCxnSpPr>
            <a:stCxn id="74" idx="2"/>
            <a:endCxn id="57" idx="6"/>
          </p:cNvCxnSpPr>
          <p:nvPr/>
        </p:nvCxnSpPr>
        <p:spPr>
          <a:xfrm flipH="1" flipV="1">
            <a:off x="5425075" y="2246976"/>
            <a:ext cx="1091147" cy="79208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5"/>
          <p:cNvCxnSpPr>
            <a:stCxn id="74" idx="2"/>
            <a:endCxn id="58" idx="6"/>
          </p:cNvCxnSpPr>
          <p:nvPr/>
        </p:nvCxnSpPr>
        <p:spPr>
          <a:xfrm flipH="1">
            <a:off x="5425075" y="3039064"/>
            <a:ext cx="1091147" cy="1908296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55"/>
          <p:cNvCxnSpPr>
            <a:stCxn id="77" idx="2"/>
            <a:endCxn id="56" idx="6"/>
          </p:cNvCxnSpPr>
          <p:nvPr/>
        </p:nvCxnSpPr>
        <p:spPr>
          <a:xfrm flipH="1">
            <a:off x="5425075" y="3831152"/>
            <a:ext cx="1091147" cy="156102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5"/>
          <p:cNvCxnSpPr>
            <a:stCxn id="77" idx="2"/>
            <a:endCxn id="58" idx="6"/>
          </p:cNvCxnSpPr>
          <p:nvPr/>
        </p:nvCxnSpPr>
        <p:spPr>
          <a:xfrm flipH="1">
            <a:off x="5425075" y="3831152"/>
            <a:ext cx="1091147" cy="111620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55"/>
          <p:cNvCxnSpPr>
            <a:stCxn id="54" idx="2"/>
            <a:endCxn id="53" idx="3"/>
          </p:cNvCxnSpPr>
          <p:nvPr/>
        </p:nvCxnSpPr>
        <p:spPr>
          <a:xfrm flipH="1">
            <a:off x="2623047" y="3432859"/>
            <a:ext cx="194022" cy="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55"/>
          <p:cNvCxnSpPr>
            <a:stCxn id="53" idx="1"/>
            <a:endCxn id="52" idx="0"/>
          </p:cNvCxnSpPr>
          <p:nvPr/>
        </p:nvCxnSpPr>
        <p:spPr>
          <a:xfrm flipH="1">
            <a:off x="1259639" y="3432859"/>
            <a:ext cx="241053" cy="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67"/>
          <p:cNvSpPr txBox="1">
            <a:spLocks noChangeArrowheads="1"/>
          </p:cNvSpPr>
          <p:nvPr/>
        </p:nvSpPr>
        <p:spPr bwMode="auto">
          <a:xfrm>
            <a:off x="923840" y="2121275"/>
            <a:ext cx="146386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 </a:t>
            </a:r>
            <a:r>
              <a:rPr kumimoji="1" lang="ko-KR" altLang="en-US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kumimoji="1" lang="en-US" altLang="ko-KR" sz="1200" i="1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200" i="1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1" lang="en-US" altLang="ko-KR" sz="1200" i="1" u="sng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Influence Diagram</a:t>
            </a:r>
          </a:p>
        </p:txBody>
      </p:sp>
      <p:pic>
        <p:nvPicPr>
          <p:cNvPr id="141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7347398" y="1413663"/>
            <a:ext cx="1243704" cy="11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" name="TextBox 67"/>
          <p:cNvSpPr txBox="1">
            <a:spLocks noChangeArrowheads="1"/>
          </p:cNvSpPr>
          <p:nvPr/>
        </p:nvSpPr>
        <p:spPr bwMode="auto">
          <a:xfrm rot="20850399">
            <a:off x="7417152" y="1921080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4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7321650" y="2421775"/>
            <a:ext cx="1243704" cy="11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TextBox 67"/>
          <p:cNvSpPr txBox="1">
            <a:spLocks noChangeArrowheads="1"/>
          </p:cNvSpPr>
          <p:nvPr/>
        </p:nvSpPr>
        <p:spPr bwMode="auto">
          <a:xfrm rot="20850399">
            <a:off x="7463412" y="2929201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6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7275390" y="3429887"/>
            <a:ext cx="1243704" cy="11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67"/>
          <p:cNvSpPr txBox="1">
            <a:spLocks noChangeArrowheads="1"/>
          </p:cNvSpPr>
          <p:nvPr/>
        </p:nvSpPr>
        <p:spPr bwMode="auto">
          <a:xfrm rot="20850399">
            <a:off x="7365531" y="3937308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2" name="Straight Arrow Connector 55"/>
          <p:cNvCxnSpPr>
            <a:stCxn id="75" idx="2"/>
            <a:endCxn id="57" idx="6"/>
          </p:cNvCxnSpPr>
          <p:nvPr/>
        </p:nvCxnSpPr>
        <p:spPr>
          <a:xfrm flipH="1" flipV="1">
            <a:off x="5425076" y="2246976"/>
            <a:ext cx="1379179" cy="288032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55"/>
          <p:cNvCxnSpPr>
            <a:stCxn id="75" idx="2"/>
            <a:endCxn id="56" idx="6"/>
          </p:cNvCxnSpPr>
          <p:nvPr/>
        </p:nvCxnSpPr>
        <p:spPr>
          <a:xfrm flipH="1" flipV="1">
            <a:off x="5425076" y="3987254"/>
            <a:ext cx="1379179" cy="1140042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55"/>
          <p:cNvCxnSpPr>
            <a:stCxn id="75" idx="2"/>
            <a:endCxn id="58" idx="6"/>
          </p:cNvCxnSpPr>
          <p:nvPr/>
        </p:nvCxnSpPr>
        <p:spPr>
          <a:xfrm flipH="1" flipV="1">
            <a:off x="5425076" y="4947360"/>
            <a:ext cx="1379179" cy="179936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7491414" y="4870047"/>
            <a:ext cx="1243704" cy="11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" name="TextBox 67"/>
          <p:cNvSpPr txBox="1">
            <a:spLocks noChangeArrowheads="1"/>
          </p:cNvSpPr>
          <p:nvPr/>
        </p:nvSpPr>
        <p:spPr bwMode="auto">
          <a:xfrm rot="20850399">
            <a:off x="7581555" y="5377474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2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4541481" y="2424855"/>
            <a:ext cx="1243704" cy="90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" name="TextBox 67"/>
          <p:cNvSpPr txBox="1">
            <a:spLocks noChangeArrowheads="1"/>
          </p:cNvSpPr>
          <p:nvPr/>
        </p:nvSpPr>
        <p:spPr bwMode="auto">
          <a:xfrm rot="20850399">
            <a:off x="4603479" y="2819190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3389353" y="3793007"/>
            <a:ext cx="1243704" cy="90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" name="TextBox 67"/>
          <p:cNvSpPr txBox="1">
            <a:spLocks noChangeArrowheads="1"/>
          </p:cNvSpPr>
          <p:nvPr/>
        </p:nvSpPr>
        <p:spPr bwMode="auto">
          <a:xfrm rot="20850399">
            <a:off x="3451351" y="4187342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8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5017394" y="4870047"/>
            <a:ext cx="1243704" cy="11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" name="TextBox 67"/>
          <p:cNvSpPr txBox="1">
            <a:spLocks noChangeArrowheads="1"/>
          </p:cNvSpPr>
          <p:nvPr/>
        </p:nvSpPr>
        <p:spPr bwMode="auto">
          <a:xfrm rot="20850399">
            <a:off x="5107535" y="5377473"/>
            <a:ext cx="10634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2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195515">
            <a:off x="1681151" y="3544260"/>
            <a:ext cx="1619541" cy="114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TextBox 76"/>
          <p:cNvSpPr txBox="1">
            <a:spLocks noChangeArrowheads="1"/>
          </p:cNvSpPr>
          <p:nvPr/>
        </p:nvSpPr>
        <p:spPr bwMode="auto">
          <a:xfrm rot="21195515">
            <a:off x="1840043" y="3870390"/>
            <a:ext cx="12878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927969"/>
              </a:buClr>
              <a:tabLst>
                <a:tab pos="630238" algn="l"/>
              </a:tabLst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~~~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7848" y="214912"/>
            <a:ext cx="7488832" cy="54979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분석 체계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시그널 허브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도출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90795" y="2393629"/>
            <a:ext cx="1173310" cy="416155"/>
            <a:chOff x="2813224" y="4859603"/>
            <a:chExt cx="1272015" cy="415886"/>
          </a:xfrm>
        </p:grpSpPr>
        <p:pic>
          <p:nvPicPr>
            <p:cNvPr id="66" name="Picture 33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166"/>
            <p:cNvSpPr txBox="1">
              <a:spLocks noChangeArrowheads="1"/>
            </p:cNvSpPr>
            <p:nvPr/>
          </p:nvSpPr>
          <p:spPr bwMode="auto">
            <a:xfrm>
              <a:off x="2868443" y="4945881"/>
              <a:ext cx="318375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68" name="TextBox 167"/>
            <p:cNvSpPr txBox="1">
              <a:spLocks noChangeArrowheads="1"/>
            </p:cNvSpPr>
            <p:nvPr/>
          </p:nvSpPr>
          <p:spPr bwMode="auto">
            <a:xfrm>
              <a:off x="3132546" y="4859603"/>
              <a:ext cx="952693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254683" y="4728808"/>
            <a:ext cx="360485" cy="361950"/>
            <a:chOff x="2951914" y="4964708"/>
            <a:chExt cx="390624" cy="362720"/>
          </a:xfrm>
        </p:grpSpPr>
        <p:pic>
          <p:nvPicPr>
            <p:cNvPr id="71" name="Picture 4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914" y="4964708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171"/>
            <p:cNvSpPr txBox="1">
              <a:spLocks noChangeArrowheads="1"/>
            </p:cNvSpPr>
            <p:nvPr/>
          </p:nvSpPr>
          <p:spPr bwMode="auto">
            <a:xfrm>
              <a:off x="3010679" y="5009253"/>
              <a:ext cx="318223" cy="277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73" name="TextBox 172"/>
          <p:cNvSpPr txBox="1">
            <a:spLocks noChangeArrowheads="1"/>
          </p:cNvSpPr>
          <p:nvPr/>
        </p:nvSpPr>
        <p:spPr bwMode="auto">
          <a:xfrm>
            <a:off x="3549224" y="4674850"/>
            <a:ext cx="8787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kumimoji="1" 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254684" y="5084423"/>
            <a:ext cx="1173303" cy="461665"/>
            <a:chOff x="2813224" y="4859612"/>
            <a:chExt cx="1270587" cy="461821"/>
          </a:xfrm>
        </p:grpSpPr>
        <p:pic>
          <p:nvPicPr>
            <p:cNvPr id="75" name="Picture 50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TextBox 175"/>
            <p:cNvSpPr txBox="1">
              <a:spLocks noChangeArrowheads="1"/>
            </p:cNvSpPr>
            <p:nvPr/>
          </p:nvSpPr>
          <p:spPr bwMode="auto">
            <a:xfrm>
              <a:off x="2868381" y="4956490"/>
              <a:ext cx="318019" cy="277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77" name="TextBox 176"/>
            <p:cNvSpPr txBox="1">
              <a:spLocks noChangeArrowheads="1"/>
            </p:cNvSpPr>
            <p:nvPr/>
          </p:nvSpPr>
          <p:spPr bwMode="auto">
            <a:xfrm>
              <a:off x="3132182" y="4859612"/>
              <a:ext cx="951629" cy="461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848959" y="5618082"/>
            <a:ext cx="1173310" cy="416154"/>
            <a:chOff x="2813224" y="4859603"/>
            <a:chExt cx="1271772" cy="415886"/>
          </a:xfrm>
        </p:grpSpPr>
        <p:pic>
          <p:nvPicPr>
            <p:cNvPr id="80" name="Picture 6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Box 180"/>
            <p:cNvSpPr txBox="1">
              <a:spLocks noChangeArrowheads="1"/>
            </p:cNvSpPr>
            <p:nvPr/>
          </p:nvSpPr>
          <p:spPr bwMode="auto">
            <a:xfrm>
              <a:off x="2868434" y="4956385"/>
              <a:ext cx="318314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82" name="TextBox 181"/>
            <p:cNvSpPr txBox="1">
              <a:spLocks noChangeArrowheads="1"/>
            </p:cNvSpPr>
            <p:nvPr/>
          </p:nvSpPr>
          <p:spPr bwMode="auto">
            <a:xfrm>
              <a:off x="3132485" y="4859603"/>
              <a:ext cx="952511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4848959" y="1427870"/>
            <a:ext cx="1304057" cy="416154"/>
            <a:chOff x="2813224" y="4859603"/>
            <a:chExt cx="1412323" cy="415886"/>
          </a:xfrm>
        </p:grpSpPr>
        <p:pic>
          <p:nvPicPr>
            <p:cNvPr id="85" name="Picture 7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184"/>
            <p:cNvSpPr txBox="1">
              <a:spLocks noChangeArrowheads="1"/>
            </p:cNvSpPr>
            <p:nvPr/>
          </p:nvSpPr>
          <p:spPr bwMode="auto">
            <a:xfrm>
              <a:off x="2871945" y="4956381"/>
              <a:ext cx="318051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87" name="TextBox 185"/>
            <p:cNvSpPr txBox="1">
              <a:spLocks noChangeArrowheads="1"/>
            </p:cNvSpPr>
            <p:nvPr/>
          </p:nvSpPr>
          <p:spPr bwMode="auto">
            <a:xfrm>
              <a:off x="3273823" y="4859603"/>
              <a:ext cx="951724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6207009" y="4553866"/>
            <a:ext cx="1173309" cy="416144"/>
            <a:chOff x="2813224" y="4859613"/>
            <a:chExt cx="1270721" cy="415876"/>
          </a:xfrm>
        </p:grpSpPr>
        <p:pic>
          <p:nvPicPr>
            <p:cNvPr id="89" name="Picture 75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188"/>
            <p:cNvSpPr txBox="1">
              <a:spLocks noChangeArrowheads="1"/>
            </p:cNvSpPr>
            <p:nvPr/>
          </p:nvSpPr>
          <p:spPr bwMode="auto">
            <a:xfrm>
              <a:off x="2889402" y="4956388"/>
              <a:ext cx="309372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91" name="TextBox 189"/>
            <p:cNvSpPr txBox="1">
              <a:spLocks noChangeArrowheads="1"/>
            </p:cNvSpPr>
            <p:nvPr/>
          </p:nvSpPr>
          <p:spPr bwMode="auto">
            <a:xfrm>
              <a:off x="3132220" y="4859613"/>
              <a:ext cx="951725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6859468" y="1313570"/>
            <a:ext cx="1173308" cy="416154"/>
            <a:chOff x="2813224" y="4859603"/>
            <a:chExt cx="1270741" cy="415886"/>
          </a:xfrm>
        </p:grpSpPr>
        <p:pic>
          <p:nvPicPr>
            <p:cNvPr id="93" name="Picture 79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Box 192"/>
            <p:cNvSpPr txBox="1">
              <a:spLocks noChangeArrowheads="1"/>
            </p:cNvSpPr>
            <p:nvPr/>
          </p:nvSpPr>
          <p:spPr bwMode="auto">
            <a:xfrm>
              <a:off x="2857881" y="4945881"/>
              <a:ext cx="318057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95" name="TextBox 193"/>
            <p:cNvSpPr txBox="1">
              <a:spLocks noChangeArrowheads="1"/>
            </p:cNvSpPr>
            <p:nvPr/>
          </p:nvSpPr>
          <p:spPr bwMode="auto">
            <a:xfrm>
              <a:off x="3132224" y="4859603"/>
              <a:ext cx="951741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6764222" y="5690090"/>
            <a:ext cx="1118804" cy="416154"/>
            <a:chOff x="2813224" y="4859603"/>
            <a:chExt cx="1212575" cy="415886"/>
          </a:xfrm>
        </p:grpSpPr>
        <p:pic>
          <p:nvPicPr>
            <p:cNvPr id="97" name="Picture 8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96"/>
            <p:cNvSpPr txBox="1">
              <a:spLocks noChangeArrowheads="1"/>
            </p:cNvSpPr>
            <p:nvPr/>
          </p:nvSpPr>
          <p:spPr bwMode="auto">
            <a:xfrm>
              <a:off x="2868427" y="4956385"/>
              <a:ext cx="318284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99" name="TextBox 197"/>
            <p:cNvSpPr txBox="1">
              <a:spLocks noChangeArrowheads="1"/>
            </p:cNvSpPr>
            <p:nvPr/>
          </p:nvSpPr>
          <p:spPr bwMode="auto">
            <a:xfrm>
              <a:off x="3132449" y="4859603"/>
              <a:ext cx="893350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7740351" y="2826103"/>
            <a:ext cx="1173308" cy="415729"/>
            <a:chOff x="2813224" y="4859619"/>
            <a:chExt cx="1270772" cy="415870"/>
          </a:xfrm>
        </p:grpSpPr>
        <p:pic>
          <p:nvPicPr>
            <p:cNvPr id="106" name="Picture 10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205"/>
            <p:cNvSpPr txBox="1">
              <a:spLocks noChangeArrowheads="1"/>
            </p:cNvSpPr>
            <p:nvPr/>
          </p:nvSpPr>
          <p:spPr bwMode="auto">
            <a:xfrm>
              <a:off x="2868390" y="4956490"/>
              <a:ext cx="318065" cy="277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108" name="TextBox 206"/>
            <p:cNvSpPr txBox="1">
              <a:spLocks noChangeArrowheads="1"/>
            </p:cNvSpPr>
            <p:nvPr/>
          </p:nvSpPr>
          <p:spPr bwMode="auto">
            <a:xfrm>
              <a:off x="3132232" y="4859619"/>
              <a:ext cx="951764" cy="277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Oval 8"/>
          <p:cNvSpPr/>
          <p:nvPr/>
        </p:nvSpPr>
        <p:spPr>
          <a:xfrm>
            <a:off x="5065149" y="2107815"/>
            <a:ext cx="1065847" cy="108236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"/>
          <p:cNvSpPr/>
          <p:nvPr/>
        </p:nvSpPr>
        <p:spPr>
          <a:xfrm>
            <a:off x="1416609" y="3198191"/>
            <a:ext cx="1103300" cy="103626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Oval 2"/>
          <p:cNvSpPr/>
          <p:nvPr/>
        </p:nvSpPr>
        <p:spPr>
          <a:xfrm>
            <a:off x="2679090" y="3148077"/>
            <a:ext cx="1112665" cy="1130472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~~~</a:t>
            </a:r>
            <a:endParaRPr kumimoji="1"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47" name="Hexagon 3"/>
          <p:cNvSpPr/>
          <p:nvPr/>
        </p:nvSpPr>
        <p:spPr>
          <a:xfrm>
            <a:off x="252448" y="3198191"/>
            <a:ext cx="1014350" cy="1036267"/>
          </a:xfrm>
          <a:prstGeom prst="hexago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Straight Arrow Connector 6"/>
          <p:cNvCxnSpPr>
            <a:stCxn id="45" idx="1"/>
            <a:endCxn id="47" idx="2"/>
          </p:cNvCxnSpPr>
          <p:nvPr/>
        </p:nvCxnSpPr>
        <p:spPr>
          <a:xfrm flipH="1">
            <a:off x="1266797" y="3715317"/>
            <a:ext cx="149812" cy="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4"/>
          <p:cNvCxnSpPr>
            <a:stCxn id="46" idx="2"/>
            <a:endCxn id="45" idx="3"/>
          </p:cNvCxnSpPr>
          <p:nvPr/>
        </p:nvCxnSpPr>
        <p:spPr>
          <a:xfrm flipH="1">
            <a:off x="2519913" y="3713313"/>
            <a:ext cx="159175" cy="2004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24"/>
          <p:cNvSpPr/>
          <p:nvPr/>
        </p:nvSpPr>
        <p:spPr>
          <a:xfrm>
            <a:off x="5065149" y="4386804"/>
            <a:ext cx="1065847" cy="1084371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Oval 15"/>
          <p:cNvSpPr/>
          <p:nvPr/>
        </p:nvSpPr>
        <p:spPr>
          <a:xfrm>
            <a:off x="3994619" y="3176146"/>
            <a:ext cx="1065847" cy="1084371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58"/>
          <p:cNvSpPr/>
          <p:nvPr/>
        </p:nvSpPr>
        <p:spPr>
          <a:xfrm>
            <a:off x="6166893" y="3190168"/>
            <a:ext cx="1065847" cy="1084372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Oval 61"/>
          <p:cNvSpPr/>
          <p:nvPr/>
        </p:nvSpPr>
        <p:spPr>
          <a:xfrm>
            <a:off x="6962536" y="1801672"/>
            <a:ext cx="1065848" cy="1084371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Straight Arrow Connector 21"/>
          <p:cNvCxnSpPr>
            <a:stCxn id="53" idx="2"/>
            <a:endCxn id="52" idx="6"/>
          </p:cNvCxnSpPr>
          <p:nvPr/>
        </p:nvCxnSpPr>
        <p:spPr>
          <a:xfrm>
            <a:off x="6962536" y="2343844"/>
            <a:ext cx="270198" cy="138851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7"/>
          <p:cNvCxnSpPr>
            <a:stCxn id="52" idx="2"/>
            <a:endCxn id="44" idx="5"/>
          </p:cNvCxnSpPr>
          <p:nvPr/>
        </p:nvCxnSpPr>
        <p:spPr>
          <a:xfrm flipH="1" flipV="1">
            <a:off x="5974949" y="3031841"/>
            <a:ext cx="191947" cy="699529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3"/>
          <p:cNvCxnSpPr>
            <a:stCxn id="52" idx="2"/>
            <a:endCxn id="50" idx="7"/>
          </p:cNvCxnSpPr>
          <p:nvPr/>
        </p:nvCxnSpPr>
        <p:spPr>
          <a:xfrm flipH="1">
            <a:off x="5974949" y="3731360"/>
            <a:ext cx="191947" cy="815785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5"/>
          <p:cNvCxnSpPr>
            <a:stCxn id="44" idx="4"/>
            <a:endCxn id="50" idx="0"/>
          </p:cNvCxnSpPr>
          <p:nvPr/>
        </p:nvCxnSpPr>
        <p:spPr>
          <a:xfrm>
            <a:off x="5598851" y="3190168"/>
            <a:ext cx="0" cy="119661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2"/>
            <a:endCxn id="51" idx="5"/>
          </p:cNvCxnSpPr>
          <p:nvPr/>
        </p:nvCxnSpPr>
        <p:spPr>
          <a:xfrm flipH="1" flipV="1">
            <a:off x="4904414" y="4100176"/>
            <a:ext cx="160736" cy="829815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7"/>
          <p:cNvCxnSpPr>
            <a:stCxn id="51" idx="2"/>
            <a:endCxn id="46" idx="6"/>
          </p:cNvCxnSpPr>
          <p:nvPr/>
        </p:nvCxnSpPr>
        <p:spPr>
          <a:xfrm flipH="1" flipV="1">
            <a:off x="3791748" y="3713326"/>
            <a:ext cx="202870" cy="4009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0"/>
          <p:cNvCxnSpPr>
            <a:stCxn id="50" idx="2"/>
            <a:endCxn id="46" idx="5"/>
          </p:cNvCxnSpPr>
          <p:nvPr/>
        </p:nvCxnSpPr>
        <p:spPr>
          <a:xfrm flipH="1" flipV="1">
            <a:off x="3627892" y="4114204"/>
            <a:ext cx="1437257" cy="815783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83"/>
          <p:cNvSpPr/>
          <p:nvPr/>
        </p:nvSpPr>
        <p:spPr>
          <a:xfrm>
            <a:off x="7610608" y="3239579"/>
            <a:ext cx="1065848" cy="108236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Straight Arrow Connector 92"/>
          <p:cNvCxnSpPr>
            <a:stCxn id="61" idx="2"/>
            <a:endCxn id="52" idx="6"/>
          </p:cNvCxnSpPr>
          <p:nvPr/>
        </p:nvCxnSpPr>
        <p:spPr>
          <a:xfrm flipH="1" flipV="1">
            <a:off x="7232734" y="3732357"/>
            <a:ext cx="377874" cy="48401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98"/>
          <p:cNvSpPr/>
          <p:nvPr/>
        </p:nvSpPr>
        <p:spPr>
          <a:xfrm>
            <a:off x="7538606" y="4416851"/>
            <a:ext cx="1065848" cy="1084372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~~~</a:t>
            </a:r>
            <a:endParaRPr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Straight Arrow Connector 99"/>
          <p:cNvCxnSpPr>
            <a:stCxn id="63" idx="1"/>
            <a:endCxn id="52" idx="6"/>
          </p:cNvCxnSpPr>
          <p:nvPr/>
        </p:nvCxnSpPr>
        <p:spPr>
          <a:xfrm flipH="1" flipV="1">
            <a:off x="7232734" y="3731356"/>
            <a:ext cx="461920" cy="84585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/>
          <p:cNvCxnSpPr>
            <a:stCxn id="46" idx="0"/>
          </p:cNvCxnSpPr>
          <p:nvPr/>
        </p:nvCxnSpPr>
        <p:spPr>
          <a:xfrm flipV="1">
            <a:off x="3234644" y="2835393"/>
            <a:ext cx="60861" cy="312684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60"/>
          <p:cNvCxnSpPr>
            <a:stCxn id="73" idx="0"/>
            <a:endCxn id="51" idx="4"/>
          </p:cNvCxnSpPr>
          <p:nvPr/>
        </p:nvCxnSpPr>
        <p:spPr>
          <a:xfrm rot="5400000" flipH="1" flipV="1">
            <a:off x="4050909" y="4198217"/>
            <a:ext cx="414333" cy="538935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7"/>
          <p:cNvCxnSpPr>
            <a:stCxn id="82" idx="0"/>
            <a:endCxn id="50" idx="5"/>
          </p:cNvCxnSpPr>
          <p:nvPr/>
        </p:nvCxnSpPr>
        <p:spPr>
          <a:xfrm rot="5400000" flipH="1" flipV="1">
            <a:off x="5626043" y="5269219"/>
            <a:ext cx="305709" cy="392018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8"/>
          <p:cNvCxnSpPr>
            <a:stCxn id="44" idx="0"/>
            <a:endCxn id="87" idx="2"/>
          </p:cNvCxnSpPr>
          <p:nvPr/>
        </p:nvCxnSpPr>
        <p:spPr>
          <a:xfrm rot="5400000" flipH="1" flipV="1">
            <a:off x="5454380" y="1848562"/>
            <a:ext cx="402946" cy="115560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91"/>
          <p:cNvCxnSpPr>
            <a:stCxn id="91" idx="0"/>
            <a:endCxn id="52" idx="4"/>
          </p:cNvCxnSpPr>
          <p:nvPr/>
        </p:nvCxnSpPr>
        <p:spPr>
          <a:xfrm rot="16200000" flipV="1">
            <a:off x="6680713" y="4293644"/>
            <a:ext cx="279326" cy="241118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94"/>
          <p:cNvCxnSpPr>
            <a:stCxn id="99" idx="0"/>
            <a:endCxn id="63" idx="4"/>
          </p:cNvCxnSpPr>
          <p:nvPr/>
        </p:nvCxnSpPr>
        <p:spPr>
          <a:xfrm rot="5400000" flipH="1" flipV="1">
            <a:off x="7676778" y="5295339"/>
            <a:ext cx="188867" cy="600637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97"/>
          <p:cNvCxnSpPr>
            <a:stCxn id="53" idx="0"/>
            <a:endCxn id="95" idx="2"/>
          </p:cNvCxnSpPr>
          <p:nvPr/>
        </p:nvCxnSpPr>
        <p:spPr>
          <a:xfrm rot="5400000" flipH="1" flipV="1">
            <a:off x="7438875" y="1647155"/>
            <a:ext cx="211103" cy="97932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4"/>
          <p:cNvCxnSpPr>
            <a:stCxn id="61" idx="6"/>
          </p:cNvCxnSpPr>
          <p:nvPr/>
        </p:nvCxnSpPr>
        <p:spPr>
          <a:xfrm flipH="1" flipV="1">
            <a:off x="8604448" y="3097809"/>
            <a:ext cx="72008" cy="682953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12"/>
          <p:cNvCxnSpPr>
            <a:stCxn id="44" idx="2"/>
            <a:endCxn id="46" idx="7"/>
          </p:cNvCxnSpPr>
          <p:nvPr/>
        </p:nvCxnSpPr>
        <p:spPr>
          <a:xfrm flipH="1">
            <a:off x="3627892" y="2648999"/>
            <a:ext cx="1437257" cy="665455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89"/>
          <p:cNvGrpSpPr>
            <a:grpSpLocks/>
          </p:cNvGrpSpPr>
          <p:nvPr/>
        </p:nvGrpSpPr>
        <p:grpSpPr bwMode="auto">
          <a:xfrm>
            <a:off x="4848982" y="6037182"/>
            <a:ext cx="1173303" cy="416154"/>
            <a:chOff x="2813224" y="4859603"/>
            <a:chExt cx="1271689" cy="415886"/>
          </a:xfrm>
        </p:grpSpPr>
        <p:pic>
          <p:nvPicPr>
            <p:cNvPr id="112" name="Picture 90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211"/>
            <p:cNvSpPr txBox="1">
              <a:spLocks noChangeArrowheads="1"/>
            </p:cNvSpPr>
            <p:nvPr/>
          </p:nvSpPr>
          <p:spPr bwMode="auto">
            <a:xfrm>
              <a:off x="2868428" y="4956385"/>
              <a:ext cx="318295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114" name="TextBox 212"/>
            <p:cNvSpPr txBox="1">
              <a:spLocks noChangeArrowheads="1"/>
            </p:cNvSpPr>
            <p:nvPr/>
          </p:nvSpPr>
          <p:spPr bwMode="auto">
            <a:xfrm>
              <a:off x="3132458" y="4859603"/>
              <a:ext cx="952455" cy="276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sz="1200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~~~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7848" y="214912"/>
            <a:ext cx="7488832" cy="54979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분석 필요 데이터 정의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0772" y="1340774"/>
          <a:ext cx="8649699" cy="4896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31"/>
                <a:gridCol w="1702042"/>
                <a:gridCol w="1702042"/>
                <a:gridCol w="1702042"/>
                <a:gridCol w="1702042"/>
              </a:tblGrid>
              <a:tr h="63783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분석대상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분석설명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필요데이터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출처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1957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957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957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7848" y="214912"/>
            <a:ext cx="7488832" cy="54979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분석 활용 시나리오 정의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1520" y="1268760"/>
            <a:ext cx="8604448" cy="5040560"/>
          </a:xfrm>
          <a:prstGeom prst="rect">
            <a:avLst/>
          </a:prstGeom>
          <a:solidFill>
            <a:srgbClr val="F8F8F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0"/>
            <a:endParaRPr lang="ko-KR" altLang="en-US" sz="1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6823" y="113347"/>
            <a:ext cx="7488832" cy="54979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2000" dirty="0" smtClean="0">
                <a:solidFill>
                  <a:srgbClr val="3399FF"/>
                </a:solidFill>
                <a:latin typeface="+mj-ea"/>
              </a:rPr>
              <a:t>IN</a:t>
            </a:r>
            <a:r>
              <a:rPr lang="en-US" altLang="ko-KR" sz="2000" dirty="0" smtClean="0">
                <a:solidFill>
                  <a:srgbClr val="C00000"/>
                </a:solidFill>
                <a:latin typeface="+mj-ea"/>
              </a:rPr>
              <a:t>MY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</a:rPr>
              <a:t>LIFE</a:t>
            </a:r>
            <a:r>
              <a:rPr lang="en-US" altLang="ko-KR" sz="2000" dirty="0" smtClean="0">
                <a:latin typeface="+mj-ea"/>
              </a:rPr>
              <a:t> </a:t>
            </a:r>
            <a:r>
              <a:rPr lang="ko-KR" altLang="en-US" sz="2000" dirty="0" smtClean="0">
                <a:latin typeface="+mj-ea"/>
              </a:rPr>
              <a:t>핵심 </a:t>
            </a:r>
            <a:r>
              <a:rPr lang="ko-KR" altLang="en-US" sz="2000" dirty="0" smtClean="0">
                <a:latin typeface="+mj-ea"/>
              </a:rPr>
              <a:t>비즈니스 이슈와 비즈니스 질문 도출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" y="1669959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kumimoji="1" lang="en-US" altLang="ja-JP" sz="13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인 가구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맞벌이 가구의 증가</a:t>
            </a:r>
            <a:endParaRPr kumimoji="1"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인가구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ja-JP" sz="1200" dirty="0" smtClean="0">
                <a:latin typeface="맑은 고딕" pitchFamily="50" charset="-127"/>
                <a:ea typeface="맑은 고딕" pitchFamily="50" charset="-127"/>
              </a:rPr>
              <a:t>34.8%(16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월 기준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atinLnBrk="0">
              <a:lnSpc>
                <a:spcPts val="1560"/>
              </a:lnSpc>
            </a:pP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바쁜 생활 패턴을 가진 소비자 공약 필요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" y="3709114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온라인 유통 산업의 증가</a:t>
            </a:r>
            <a:endParaRPr kumimoji="1"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en-US" altLang="ja-JP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ja-JP" sz="1300" b="1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당일배송 등의 서비스 강화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" y="5631204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빠르게 변화하는 소비 </a:t>
            </a:r>
            <a:r>
              <a:rPr kumimoji="1"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트랜드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및 패턴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0950" y="970313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인가구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시장의 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고객이 원하는 상품 및 서비스는 무엇인가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0950" y="1612086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혼족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고객을 만족시킬 수 있는 부가적인 서비스는 무엇일까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0950" y="3566421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당사의 배송서비스를 효율적으로 제공할 수 있는 </a:t>
            </a:r>
            <a:r>
              <a:rPr kumimoji="1"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타켓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지역은 어디일까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0950" y="5500370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빠르게 변하는 소비자들의 소비 패턴은 어떻게 파악하는 것이 효율적인가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0950" y="6129585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배송 주기는 어느 정도 되어야 할까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Straight Connector 9"/>
          <p:cNvCxnSpPr>
            <a:stCxn id="17" idx="3"/>
            <a:endCxn id="20" idx="1"/>
          </p:cNvCxnSpPr>
          <p:nvPr/>
        </p:nvCxnSpPr>
        <p:spPr>
          <a:xfrm flipV="1">
            <a:off x="4205768" y="1247829"/>
            <a:ext cx="805182" cy="8463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>
            <a:stCxn id="17" idx="3"/>
            <a:endCxn id="21" idx="1"/>
          </p:cNvCxnSpPr>
          <p:nvPr/>
        </p:nvCxnSpPr>
        <p:spPr>
          <a:xfrm flipV="1">
            <a:off x="4205768" y="1889602"/>
            <a:ext cx="805182" cy="20455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1"/>
          <p:cNvCxnSpPr>
            <a:stCxn id="18" idx="3"/>
            <a:endCxn id="22" idx="1"/>
          </p:cNvCxnSpPr>
          <p:nvPr/>
        </p:nvCxnSpPr>
        <p:spPr>
          <a:xfrm flipV="1">
            <a:off x="4205768" y="3843937"/>
            <a:ext cx="805182" cy="28937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7"/>
          <p:cNvCxnSpPr>
            <a:stCxn id="19" idx="3"/>
            <a:endCxn id="23" idx="1"/>
          </p:cNvCxnSpPr>
          <p:nvPr/>
        </p:nvCxnSpPr>
        <p:spPr>
          <a:xfrm flipV="1">
            <a:off x="4205768" y="5777886"/>
            <a:ext cx="805182" cy="27751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0"/>
          <p:cNvCxnSpPr>
            <a:stCxn id="19" idx="3"/>
            <a:endCxn id="24" idx="1"/>
          </p:cNvCxnSpPr>
          <p:nvPr/>
        </p:nvCxnSpPr>
        <p:spPr>
          <a:xfrm>
            <a:off x="4205768" y="6055402"/>
            <a:ext cx="805182" cy="35169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600" y="482328"/>
            <a:ext cx="4303643" cy="3608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1400" dirty="0" smtClean="0">
                <a:ea typeface="배달의민족 한나" panose="02000503000000020003" pitchFamily="2" charset="-127"/>
              </a:rPr>
              <a:t>Key Business Issues</a:t>
            </a:r>
            <a:endParaRPr kumimoji="1" lang="ja-JP" altLang="en-US" sz="1400" dirty="0">
              <a:ea typeface="바탕체" panose="02030609000101010101" pitchFamily="17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2243" y="482328"/>
            <a:ext cx="4462670" cy="3608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1400" dirty="0" smtClean="0">
                <a:ea typeface="배달의민족 한나" panose="02000503000000020003" pitchFamily="2" charset="-127"/>
              </a:rPr>
              <a:t>Key Business Questions</a:t>
            </a:r>
            <a:endParaRPr kumimoji="1" lang="ja-JP" altLang="en-US" sz="1400" dirty="0">
              <a:ea typeface="바탕체" panose="02030609000101010101" pitchFamily="17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0950" y="4209672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경영진과 손님이 모두 만족할 수 있는 월 정액제 가격은 얼마일까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ja-JP" altLang="en-US" sz="13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Straight Connector 41"/>
          <p:cNvCxnSpPr>
            <a:stCxn id="18" idx="3"/>
            <a:endCxn id="33" idx="1"/>
          </p:cNvCxnSpPr>
          <p:nvPr/>
        </p:nvCxnSpPr>
        <p:spPr>
          <a:xfrm>
            <a:off x="4205768" y="4133312"/>
            <a:ext cx="805182" cy="3538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41174" y="848847"/>
            <a:ext cx="4114800" cy="5924952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06178" y="848847"/>
            <a:ext cx="4114800" cy="592495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10950" y="2917220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정기배송상품으로 제공 가능한 </a:t>
            </a:r>
            <a:r>
              <a:rPr kumimoji="1"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상품류는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무엇이 있는가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Straight Connector 38"/>
          <p:cNvCxnSpPr>
            <a:stCxn id="17" idx="3"/>
            <a:endCxn id="37" idx="1"/>
          </p:cNvCxnSpPr>
          <p:nvPr/>
        </p:nvCxnSpPr>
        <p:spPr>
          <a:xfrm>
            <a:off x="4205768" y="2094157"/>
            <a:ext cx="805182" cy="110057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1"/>
          <p:cNvCxnSpPr>
            <a:stCxn id="18" idx="3"/>
            <a:endCxn id="37" idx="1"/>
          </p:cNvCxnSpPr>
          <p:nvPr/>
        </p:nvCxnSpPr>
        <p:spPr>
          <a:xfrm flipV="1">
            <a:off x="4205768" y="3194736"/>
            <a:ext cx="805182" cy="9385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203" y="48910"/>
            <a:ext cx="980797" cy="73559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010950" y="4858873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계속 변동되는 상품의 가격에 대해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월 정액제 서비스로 손님에게 어떻게 제공해야 할까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Straight Connector 41"/>
          <p:cNvCxnSpPr>
            <a:stCxn id="18" idx="3"/>
            <a:endCxn id="56" idx="1"/>
          </p:cNvCxnSpPr>
          <p:nvPr/>
        </p:nvCxnSpPr>
        <p:spPr>
          <a:xfrm>
            <a:off x="4205768" y="4133312"/>
            <a:ext cx="805182" cy="10030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010950" y="2247340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혼족의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삶의 질을 높인다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.‘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는 인식을 줄 수 있는 상품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서비스는 무엇일까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0" name="Straight Connector 38"/>
          <p:cNvCxnSpPr>
            <a:stCxn id="17" idx="3"/>
            <a:endCxn id="175" idx="1"/>
          </p:cNvCxnSpPr>
          <p:nvPr/>
        </p:nvCxnSpPr>
        <p:spPr>
          <a:xfrm>
            <a:off x="4205768" y="2094157"/>
            <a:ext cx="805182" cy="43069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88037" y="970313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인가구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시장의 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고객이 원하는 상품 및 서비스는 무엇인가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8037" y="1612086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혼족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고객을 만족시킬 수 있는 부가적인 서비스는 무엇일까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8037" y="3566421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당사의 배송서비스를 효율적으로 제공할 수 있는 </a:t>
            </a:r>
            <a:r>
              <a:rPr kumimoji="1"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타켓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지역은 어디일까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8037" y="5500370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빠르게 변하는 소비자들의 소비 패턴은 어떻게 파악하는 것이 효율적인가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8037" y="6129585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배송 주기는 어느 정도 되어야 할까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9330" y="482328"/>
            <a:ext cx="4462670" cy="3608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1400" dirty="0" smtClean="0">
                <a:ea typeface="배달의민족 한나" panose="02000503000000020003" pitchFamily="2" charset="-127"/>
              </a:rPr>
              <a:t>Key Business Questions</a:t>
            </a:r>
            <a:endParaRPr kumimoji="1" lang="ja-JP" altLang="en-US" sz="1400" dirty="0">
              <a:ea typeface="바탕체" panose="02030609000101010101" pitchFamily="17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37" y="4209672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경영진과 손님이 모두 만족할 수 있는 월 정액제 가격은 얼마일까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ja-JP" altLang="en-US" sz="13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3265" y="848847"/>
            <a:ext cx="4114800" cy="592495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8037" y="2917220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정기배송상품으로 제공 가능한 </a:t>
            </a:r>
            <a:r>
              <a:rPr kumimoji="1"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상품류는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무엇이 있는가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8037" y="4858873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계속 변동되는 상품의 가격에 대해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월 정액제 서비스로 손님에게 어떻게 제공해야 할까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8037" y="2247340"/>
            <a:ext cx="3611408" cy="555032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혼족의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삶의 질을 높인다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.‘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는 인식을 줄 수 있는 상품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서비스는 무엇일까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186823" y="113347"/>
            <a:ext cx="7488832" cy="549792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>
                <a:solidFill>
                  <a:srgbClr val="3399FF"/>
                </a:solidFill>
                <a:latin typeface="+mj-ea"/>
              </a:rPr>
              <a:t>IN</a:t>
            </a:r>
            <a:r>
              <a:rPr lang="en-US" altLang="ko-KR" sz="2000" dirty="0" smtClean="0">
                <a:solidFill>
                  <a:srgbClr val="C00000"/>
                </a:solidFill>
                <a:latin typeface="+mj-ea"/>
              </a:rPr>
              <a:t>MY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</a:rPr>
              <a:t>LIFE</a:t>
            </a:r>
            <a:r>
              <a:rPr lang="en-US" altLang="ko-KR" sz="2000" dirty="0" smtClean="0">
                <a:latin typeface="+mj-ea"/>
              </a:rPr>
              <a:t> </a:t>
            </a:r>
            <a:r>
              <a:rPr lang="ko-KR" altLang="en-US" sz="2000" dirty="0" smtClean="0">
                <a:latin typeface="+mj-ea"/>
              </a:rPr>
              <a:t>질문 해결을 위한 행동 설정</a:t>
            </a:r>
            <a:endParaRPr lang="ko-KR" altLang="en-US" sz="2000" dirty="0" smtClean="0">
              <a:latin typeface="+mj-ea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203" y="48910"/>
            <a:ext cx="980797" cy="7355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050707" y="1334293"/>
            <a:ext cx="361140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주기적으로 구매하는 </a:t>
            </a:r>
            <a:r>
              <a:rPr kumimoji="1" lang="en-US" altLang="ko-KR" sz="13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Daily </a:t>
            </a:r>
            <a:r>
              <a:rPr kumimoji="1" lang="ko-KR" altLang="en-US" sz="13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상품 제공</a:t>
            </a:r>
            <a:endParaRPr kumimoji="1" lang="en-US" altLang="ko-KR" sz="13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패션</a:t>
            </a:r>
            <a:r>
              <a:rPr kumimoji="1" lang="en-US" altLang="ko-KR" sz="13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의류</a:t>
            </a:r>
            <a:r>
              <a:rPr kumimoji="1" lang="en-US" altLang="ko-KR" sz="13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가방 등</a:t>
            </a:r>
            <a:r>
              <a:rPr kumimoji="1" lang="en-US" altLang="ko-KR" sz="13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kumimoji="1" lang="ko-KR" altLang="en-US" sz="1300" dirty="0" err="1" smtClean="0">
                <a:latin typeface="맑은 고딕" pitchFamily="50" charset="-127"/>
                <a:ea typeface="맑은 고딕" pitchFamily="50" charset="-127"/>
              </a:rPr>
              <a:t>리빙</a:t>
            </a:r>
            <a:r>
              <a:rPr kumimoji="1" lang="en-US" altLang="ko-KR" sz="13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세제</a:t>
            </a:r>
            <a:r>
              <a:rPr kumimoji="1" lang="en-US" altLang="ko-KR" sz="13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치약</a:t>
            </a:r>
            <a:r>
              <a:rPr kumimoji="1" lang="en-US" altLang="ko-KR" sz="13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샴푸 등</a:t>
            </a:r>
            <a:r>
              <a:rPr kumimoji="1" lang="en-US" altLang="ko-KR" sz="13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ja-JP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50707" y="2395732"/>
            <a:ext cx="361140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무료 당일 배송</a:t>
            </a:r>
            <a:r>
              <a:rPr kumimoji="1" lang="en-US" altLang="ko-KR" sz="13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무인 택배 보관 서비스 제공</a:t>
            </a:r>
            <a:endParaRPr kumimoji="1" lang="en-US" altLang="ko-KR" sz="13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300" dirty="0" err="1" smtClean="0">
                <a:latin typeface="맑은 고딕" pitchFamily="50" charset="-127"/>
                <a:ea typeface="맑은 고딕" pitchFamily="50" charset="-127"/>
              </a:rPr>
              <a:t>혼족의</a:t>
            </a: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 마음을 사로잡자</a:t>
            </a:r>
            <a:r>
              <a:rPr kumimoji="1" lang="en-US" altLang="ko-KR" sz="13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kumimoji="1" lang="ja-JP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50707" y="3457171"/>
            <a:ext cx="361140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타켓팅을</a:t>
            </a:r>
            <a:r>
              <a:rPr kumimoji="1" lang="ko-KR" altLang="en-US" sz="13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통한 지역별 프로모션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강남</a:t>
            </a: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구</a:t>
            </a:r>
            <a:r>
              <a:rPr kumimoji="1" lang="en-US" altLang="ko-KR" sz="13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dirty="0" err="1" smtClean="0">
                <a:latin typeface="맑은 고딕" pitchFamily="50" charset="-127"/>
                <a:ea typeface="맑은 고딕" pitchFamily="50" charset="-127"/>
              </a:rPr>
              <a:t>성남구</a:t>
            </a: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 직장인 </a:t>
            </a:r>
            <a:r>
              <a:rPr kumimoji="1" lang="ko-KR" altLang="en-US" sz="1300" dirty="0" err="1" smtClean="0">
                <a:latin typeface="맑은 고딕" pitchFamily="50" charset="-127"/>
                <a:ea typeface="맑은 고딕" pitchFamily="50" charset="-127"/>
              </a:rPr>
              <a:t>혼족</a:t>
            </a:r>
            <a:r>
              <a:rPr kumimoji="1" lang="ja-JP" altLang="en-US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및 맞벌이 </a:t>
            </a:r>
            <a:endParaRPr kumimoji="1" lang="en-US" altLang="ko-KR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2000" y="482328"/>
            <a:ext cx="4462670" cy="3608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ko-KR" altLang="en-US" sz="1400" dirty="0" smtClean="0">
                <a:ea typeface="배달의민족 한나" panose="02000503000000020003" pitchFamily="2" charset="-127"/>
              </a:rPr>
              <a:t>행동</a:t>
            </a:r>
            <a:r>
              <a:rPr kumimoji="1" lang="en-US" altLang="ko-KR" sz="1400" dirty="0" smtClean="0">
                <a:ea typeface="배달의민족 한나" panose="02000503000000020003" pitchFamily="2" charset="-127"/>
              </a:rPr>
              <a:t>(Choice)</a:t>
            </a:r>
            <a:endParaRPr kumimoji="1" lang="ja-JP" altLang="en-US" sz="1400" dirty="0">
              <a:ea typeface="바탕체" panose="02030609000101010101" pitchFamily="17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50707" y="4479484"/>
            <a:ext cx="361140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개인화 맞춤형 서비스 제공</a:t>
            </a:r>
            <a:endParaRPr kumimoji="1" lang="en-US" altLang="ko-KR" sz="13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구매 상품의 만족도 분석을 통한 상품 추천</a:t>
            </a:r>
            <a:endParaRPr kumimoji="1" lang="ja-JP" altLang="en-US" sz="1300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45935" y="848847"/>
            <a:ext cx="4114800" cy="5924951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50707" y="5500370"/>
            <a:ext cx="361140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고객의 </a:t>
            </a:r>
            <a:r>
              <a:rPr kumimoji="1" lang="ko-KR" altLang="en-US" sz="130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입소문</a:t>
            </a:r>
            <a:r>
              <a:rPr kumimoji="1" lang="ko-KR" altLang="en-US" sz="13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마케팅 강화</a:t>
            </a:r>
            <a:endParaRPr kumimoji="1" lang="en-US" altLang="ko-KR" sz="13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자발적 </a:t>
            </a:r>
            <a:r>
              <a:rPr kumimoji="1" lang="ko-KR" altLang="en-US" sz="1300" dirty="0" err="1" smtClean="0">
                <a:latin typeface="맑은 고딕" pitchFamily="50" charset="-127"/>
                <a:ea typeface="맑은 고딕" pitchFamily="50" charset="-127"/>
              </a:rPr>
              <a:t>바이럴이</a:t>
            </a:r>
            <a:r>
              <a:rPr kumimoji="1" lang="ko-KR" altLang="en-US" sz="1300" dirty="0" smtClean="0">
                <a:latin typeface="맑은 고딕" pitchFamily="50" charset="-127"/>
                <a:ea typeface="맑은 고딕" pitchFamily="50" charset="-127"/>
              </a:rPr>
              <a:t> 될 수 있는 만족 서비스 제공</a:t>
            </a:r>
            <a:endParaRPr kumimoji="1" lang="ja-JP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186823" y="113347"/>
            <a:ext cx="7488832" cy="549792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>
                <a:solidFill>
                  <a:srgbClr val="3399FF"/>
                </a:solidFill>
                <a:latin typeface="+mj-ea"/>
              </a:rPr>
              <a:t>IN</a:t>
            </a:r>
            <a:r>
              <a:rPr lang="en-US" altLang="ko-KR" sz="2000" dirty="0" smtClean="0">
                <a:solidFill>
                  <a:srgbClr val="C00000"/>
                </a:solidFill>
                <a:latin typeface="+mj-ea"/>
              </a:rPr>
              <a:t>MY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</a:rPr>
              <a:t>LIFE</a:t>
            </a:r>
            <a:r>
              <a:rPr lang="en-US" altLang="ko-KR" sz="2000" dirty="0" smtClean="0">
                <a:latin typeface="+mj-ea"/>
              </a:rPr>
              <a:t> </a:t>
            </a:r>
            <a:r>
              <a:rPr lang="ko-KR" altLang="en-US" sz="2000" dirty="0">
                <a:latin typeface="+mj-ea"/>
              </a:rPr>
              <a:t>비즈니스 모델 </a:t>
            </a:r>
            <a:r>
              <a:rPr lang="en-US" altLang="ko-KR" sz="2000" dirty="0">
                <a:latin typeface="+mj-ea"/>
              </a:rPr>
              <a:t>Diagram </a:t>
            </a:r>
            <a:r>
              <a:rPr lang="ko-KR" altLang="en-US" sz="2000" dirty="0">
                <a:latin typeface="+mj-ea"/>
              </a:rPr>
              <a:t>작성</a:t>
            </a:r>
            <a:endParaRPr lang="ko-KR" altLang="en-US" sz="2000" dirty="0" smtClean="0">
              <a:latin typeface="+mj-ea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203" y="48910"/>
            <a:ext cx="980797" cy="7355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67993" y="3779389"/>
            <a:ext cx="1578666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#3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755" y="2588614"/>
            <a:ext cx="1509096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#1 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2451" y="5597200"/>
            <a:ext cx="1129750" cy="581201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#5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562" y="4397379"/>
            <a:ext cx="1822175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#4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68956" y="2702981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8957" y="451174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8957" y="558317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34209" y="285206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4209" y="5539845"/>
            <a:ext cx="1189383" cy="8744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4209" y="451174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Elbow Connector 4"/>
          <p:cNvCxnSpPr/>
          <p:nvPr/>
        </p:nvCxnSpPr>
        <p:spPr>
          <a:xfrm>
            <a:off x="2146851" y="2779009"/>
            <a:ext cx="2916000" cy="394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65"/>
          <p:cNvCxnSpPr>
            <a:stCxn id="22" idx="3"/>
          </p:cNvCxnSpPr>
          <p:nvPr/>
        </p:nvCxnSpPr>
        <p:spPr>
          <a:xfrm flipV="1">
            <a:off x="3946659" y="3240154"/>
            <a:ext cx="1112360" cy="83915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67"/>
          <p:cNvCxnSpPr>
            <a:stCxn id="25" idx="3"/>
            <a:endCxn id="28" idx="1"/>
          </p:cNvCxnSpPr>
          <p:nvPr/>
        </p:nvCxnSpPr>
        <p:spPr>
          <a:xfrm>
            <a:off x="2600737" y="4816371"/>
            <a:ext cx="2468220" cy="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91"/>
          <p:cNvCxnSpPr>
            <a:stCxn id="24" idx="3"/>
            <a:endCxn id="29" idx="1"/>
          </p:cNvCxnSpPr>
          <p:nvPr/>
        </p:nvCxnSpPr>
        <p:spPr>
          <a:xfrm>
            <a:off x="3722201" y="5887801"/>
            <a:ext cx="1346756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30"/>
          <p:cNvCxnSpPr>
            <a:stCxn id="22" idx="2"/>
            <a:endCxn id="24" idx="0"/>
          </p:cNvCxnSpPr>
          <p:nvPr/>
        </p:nvCxnSpPr>
        <p:spPr>
          <a:xfrm rot="5400000">
            <a:off x="2548340" y="4988214"/>
            <a:ext cx="1217972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8"/>
          <p:cNvCxnSpPr>
            <a:stCxn id="26" idx="3"/>
            <a:endCxn id="30" idx="1"/>
          </p:cNvCxnSpPr>
          <p:nvPr/>
        </p:nvCxnSpPr>
        <p:spPr>
          <a:xfrm>
            <a:off x="6258339" y="3007607"/>
            <a:ext cx="675870" cy="14908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51"/>
          <p:cNvCxnSpPr>
            <a:stCxn id="28" idx="3"/>
            <a:endCxn id="32" idx="1"/>
          </p:cNvCxnSpPr>
          <p:nvPr/>
        </p:nvCxnSpPr>
        <p:spPr>
          <a:xfrm>
            <a:off x="6258340" y="4816372"/>
            <a:ext cx="675869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55"/>
          <p:cNvCxnSpPr>
            <a:stCxn id="28" idx="0"/>
          </p:cNvCxnSpPr>
          <p:nvPr/>
        </p:nvCxnSpPr>
        <p:spPr>
          <a:xfrm rot="5400000" flipH="1" flipV="1">
            <a:off x="5729390" y="3313561"/>
            <a:ext cx="1132445" cy="1263926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194"/>
          <p:cNvCxnSpPr/>
          <p:nvPr/>
        </p:nvCxnSpPr>
        <p:spPr>
          <a:xfrm rot="16200000" flipV="1">
            <a:off x="4711150" y="3896135"/>
            <a:ext cx="1212576" cy="3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67"/>
          <p:cNvCxnSpPr>
            <a:stCxn id="25" idx="3"/>
          </p:cNvCxnSpPr>
          <p:nvPr/>
        </p:nvCxnSpPr>
        <p:spPr>
          <a:xfrm>
            <a:off x="2600737" y="4816371"/>
            <a:ext cx="2448343" cy="829052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1531459" y="2332847"/>
            <a:ext cx="394635" cy="26462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45345" y="2059399"/>
            <a:ext cx="917239" cy="338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Choice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화살표 연결선 63"/>
          <p:cNvCxnSpPr>
            <a:stCxn id="26" idx="0"/>
          </p:cNvCxnSpPr>
          <p:nvPr/>
        </p:nvCxnSpPr>
        <p:spPr>
          <a:xfrm rot="5400000" flipH="1" flipV="1">
            <a:off x="5675962" y="2302892"/>
            <a:ext cx="387776" cy="412403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97444" y="1987361"/>
            <a:ext cx="1801529" cy="33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Consequence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내용 개체 틀 4"/>
          <p:cNvSpPr txBox="1">
            <a:spLocks/>
          </p:cNvSpPr>
          <p:nvPr/>
        </p:nvSpPr>
        <p:spPr>
          <a:xfrm>
            <a:off x="267847" y="1025397"/>
            <a:ext cx="8645493" cy="116535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행동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(Choice) :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기업의 운영 방식에 대한 선택</a:t>
            </a: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  <a:p>
            <a:pPr lvl="1" latinLnBrk="0"/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Consequence :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선택에 따른 결과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67993" y="2918005"/>
            <a:ext cx="1578666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#2 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Elbow Connector 65"/>
          <p:cNvCxnSpPr>
            <a:stCxn id="67" idx="3"/>
            <a:endCxn id="26" idx="1"/>
          </p:cNvCxnSpPr>
          <p:nvPr/>
        </p:nvCxnSpPr>
        <p:spPr>
          <a:xfrm flipV="1">
            <a:off x="3946659" y="3007607"/>
            <a:ext cx="1122297" cy="210318"/>
          </a:xfrm>
          <a:prstGeom prst="bentConnector3">
            <a:avLst>
              <a:gd name="adj1" fmla="val 3583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5"/>
          <p:cNvCxnSpPr>
            <a:stCxn id="67" idx="2"/>
            <a:endCxn id="22" idx="0"/>
          </p:cNvCxnSpPr>
          <p:nvPr/>
        </p:nvCxnSpPr>
        <p:spPr>
          <a:xfrm rot="5400000">
            <a:off x="3026554" y="3648616"/>
            <a:ext cx="261545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1"/>
          <p:cNvCxnSpPr>
            <a:stCxn id="29" idx="3"/>
            <a:endCxn id="31" idx="1"/>
          </p:cNvCxnSpPr>
          <p:nvPr/>
        </p:nvCxnSpPr>
        <p:spPr>
          <a:xfrm>
            <a:off x="6258340" y="5887801"/>
            <a:ext cx="675869" cy="89253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23134" y="3686797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Elbow Connector 65"/>
          <p:cNvCxnSpPr>
            <a:endCxn id="71" idx="1"/>
          </p:cNvCxnSpPr>
          <p:nvPr/>
        </p:nvCxnSpPr>
        <p:spPr>
          <a:xfrm>
            <a:off x="3955774" y="3419061"/>
            <a:ext cx="2067360" cy="572362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7803" y="3686797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Elbow Connector 65"/>
          <p:cNvCxnSpPr>
            <a:stCxn id="71" idx="3"/>
            <a:endCxn id="73" idx="1"/>
          </p:cNvCxnSpPr>
          <p:nvPr/>
        </p:nvCxnSpPr>
        <p:spPr>
          <a:xfrm>
            <a:off x="7212517" y="3991423"/>
            <a:ext cx="225286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186823" y="113347"/>
            <a:ext cx="7488832" cy="549792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>
                <a:solidFill>
                  <a:srgbClr val="3399FF"/>
                </a:solidFill>
                <a:latin typeface="+mj-ea"/>
              </a:rPr>
              <a:t>IN</a:t>
            </a:r>
            <a:r>
              <a:rPr lang="en-US" altLang="ko-KR" sz="2000" dirty="0" smtClean="0">
                <a:solidFill>
                  <a:srgbClr val="C00000"/>
                </a:solidFill>
                <a:latin typeface="+mj-ea"/>
              </a:rPr>
              <a:t>MY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</a:rPr>
              <a:t>LIFE</a:t>
            </a:r>
            <a:r>
              <a:rPr lang="en-US" altLang="ko-KR" sz="2000" dirty="0" smtClean="0">
                <a:latin typeface="+mj-ea"/>
              </a:rPr>
              <a:t> </a:t>
            </a:r>
            <a:r>
              <a:rPr lang="ko-KR" altLang="en-US" sz="2000" dirty="0" smtClean="0">
                <a:latin typeface="+mj-ea"/>
              </a:rPr>
              <a:t>핵심분석 도출</a:t>
            </a:r>
            <a:endParaRPr lang="ko-KR" altLang="en-US" sz="2000" dirty="0" smtClean="0">
              <a:latin typeface="+mj-ea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203" y="48910"/>
            <a:ext cx="980797" cy="73559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65968" y="3809204"/>
            <a:ext cx="1578666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7755" y="2688004"/>
            <a:ext cx="1509096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#1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8063" y="5696590"/>
            <a:ext cx="1129750" cy="581201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#5</a:t>
            </a:r>
            <a:endParaRPr kumimoji="1" lang="ja-JP" altLang="en-US" sz="1200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0880" y="4496769"/>
            <a:ext cx="1822175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#4</a:t>
            </a:r>
            <a:endParaRPr lang="ko-KR" altLang="en-US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8956" y="2802371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68957" y="461113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8957" y="568256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34209" y="295145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4209" y="5639235"/>
            <a:ext cx="1189383" cy="7920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34209" y="461113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Elbow Connector 4"/>
          <p:cNvCxnSpPr/>
          <p:nvPr/>
        </p:nvCxnSpPr>
        <p:spPr>
          <a:xfrm>
            <a:off x="2146851" y="2878399"/>
            <a:ext cx="2916000" cy="394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65"/>
          <p:cNvCxnSpPr>
            <a:stCxn id="40" idx="3"/>
          </p:cNvCxnSpPr>
          <p:nvPr/>
        </p:nvCxnSpPr>
        <p:spPr>
          <a:xfrm flipV="1">
            <a:off x="2644634" y="3289852"/>
            <a:ext cx="2394505" cy="819272"/>
          </a:xfrm>
          <a:prstGeom prst="bentConnector3">
            <a:avLst>
              <a:gd name="adj1" fmla="val 7728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67"/>
          <p:cNvCxnSpPr>
            <a:stCxn id="43" idx="3"/>
            <a:endCxn id="45" idx="1"/>
          </p:cNvCxnSpPr>
          <p:nvPr/>
        </p:nvCxnSpPr>
        <p:spPr>
          <a:xfrm>
            <a:off x="2223055" y="4915761"/>
            <a:ext cx="2845902" cy="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91"/>
          <p:cNvCxnSpPr>
            <a:stCxn id="42" idx="3"/>
            <a:endCxn id="46" idx="1"/>
          </p:cNvCxnSpPr>
          <p:nvPr/>
        </p:nvCxnSpPr>
        <p:spPr>
          <a:xfrm>
            <a:off x="2807813" y="5987191"/>
            <a:ext cx="2261144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30"/>
          <p:cNvCxnSpPr>
            <a:endCxn id="42" idx="0"/>
          </p:cNvCxnSpPr>
          <p:nvPr/>
        </p:nvCxnSpPr>
        <p:spPr>
          <a:xfrm rot="5400000">
            <a:off x="1695824" y="4979414"/>
            <a:ext cx="1264290" cy="170062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148"/>
          <p:cNvCxnSpPr>
            <a:stCxn id="44" idx="3"/>
            <a:endCxn id="47" idx="1"/>
          </p:cNvCxnSpPr>
          <p:nvPr/>
        </p:nvCxnSpPr>
        <p:spPr>
          <a:xfrm>
            <a:off x="6258339" y="3106997"/>
            <a:ext cx="675870" cy="14908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51"/>
          <p:cNvCxnSpPr>
            <a:stCxn id="45" idx="3"/>
            <a:endCxn id="49" idx="1"/>
          </p:cNvCxnSpPr>
          <p:nvPr/>
        </p:nvCxnSpPr>
        <p:spPr>
          <a:xfrm>
            <a:off x="6258340" y="4915762"/>
            <a:ext cx="675869" cy="158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55"/>
          <p:cNvCxnSpPr>
            <a:stCxn id="45" idx="0"/>
          </p:cNvCxnSpPr>
          <p:nvPr/>
        </p:nvCxnSpPr>
        <p:spPr>
          <a:xfrm rot="5400000" flipH="1" flipV="1">
            <a:off x="5729390" y="3412951"/>
            <a:ext cx="1132445" cy="1263926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194"/>
          <p:cNvCxnSpPr/>
          <p:nvPr/>
        </p:nvCxnSpPr>
        <p:spPr>
          <a:xfrm rot="16200000" flipV="1">
            <a:off x="4711150" y="3995525"/>
            <a:ext cx="1212576" cy="3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67"/>
          <p:cNvCxnSpPr>
            <a:stCxn id="43" idx="3"/>
          </p:cNvCxnSpPr>
          <p:nvPr/>
        </p:nvCxnSpPr>
        <p:spPr>
          <a:xfrm>
            <a:off x="2223055" y="4915761"/>
            <a:ext cx="2816084" cy="829056"/>
          </a:xfrm>
          <a:prstGeom prst="bentConnector3">
            <a:avLst>
              <a:gd name="adj1" fmla="val 22118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rot="16200000" flipV="1">
            <a:off x="1128092" y="2609021"/>
            <a:ext cx="208720" cy="11927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4110" y="2238302"/>
            <a:ext cx="917239" cy="338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Choice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화살표 연결선 79"/>
          <p:cNvCxnSpPr>
            <a:stCxn id="44" idx="0"/>
          </p:cNvCxnSpPr>
          <p:nvPr/>
        </p:nvCxnSpPr>
        <p:spPr>
          <a:xfrm rot="5400000" flipH="1" flipV="1">
            <a:off x="5675962" y="2402282"/>
            <a:ext cx="387776" cy="412403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97444" y="2086751"/>
            <a:ext cx="1801529" cy="33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Consequence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67993" y="3017395"/>
            <a:ext cx="1578666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CHOICE #2</a:t>
            </a:r>
            <a:endParaRPr lang="ko-KR" altLang="en-US" sz="1200" b="1" u="sng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Elbow Connector 65"/>
          <p:cNvCxnSpPr>
            <a:stCxn id="82" idx="3"/>
            <a:endCxn id="44" idx="1"/>
          </p:cNvCxnSpPr>
          <p:nvPr/>
        </p:nvCxnSpPr>
        <p:spPr>
          <a:xfrm flipV="1">
            <a:off x="3946659" y="3106997"/>
            <a:ext cx="1122297" cy="210318"/>
          </a:xfrm>
          <a:prstGeom prst="bentConnector3">
            <a:avLst>
              <a:gd name="adj1" fmla="val 3583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65"/>
          <p:cNvCxnSpPr/>
          <p:nvPr/>
        </p:nvCxnSpPr>
        <p:spPr>
          <a:xfrm rot="5400000">
            <a:off x="2435177" y="3067176"/>
            <a:ext cx="142275" cy="130202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91"/>
          <p:cNvCxnSpPr>
            <a:stCxn id="46" idx="3"/>
            <a:endCxn id="48" idx="1"/>
          </p:cNvCxnSpPr>
          <p:nvPr/>
        </p:nvCxnSpPr>
        <p:spPr>
          <a:xfrm>
            <a:off x="6258340" y="5987191"/>
            <a:ext cx="675869" cy="48044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37522" y="3700049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Elbow Connector 65"/>
          <p:cNvCxnSpPr/>
          <p:nvPr/>
        </p:nvCxnSpPr>
        <p:spPr>
          <a:xfrm>
            <a:off x="3945836" y="3518449"/>
            <a:ext cx="2970000" cy="486226"/>
          </a:xfrm>
          <a:prstGeom prst="bentConnector3">
            <a:avLst>
              <a:gd name="adj1" fmla="val 37789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356799" y="2000778"/>
            <a:ext cx="2421002" cy="936320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Analytic Use Case #1</a:t>
            </a:r>
            <a:endParaRPr kumimoji="1" lang="ja-JP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49"/>
          <p:cNvGrpSpPr/>
          <p:nvPr/>
        </p:nvGrpSpPr>
        <p:grpSpPr>
          <a:xfrm>
            <a:off x="4620945" y="1954377"/>
            <a:ext cx="396000" cy="396000"/>
            <a:chOff x="-1947036" y="3664543"/>
            <a:chExt cx="396000" cy="396000"/>
          </a:xfrm>
        </p:grpSpPr>
        <p:pic>
          <p:nvPicPr>
            <p:cNvPr id="90" name="Picture 33"/>
            <p:cNvPicPr preferRelativeResize="0">
              <a:picLocks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Box 166"/>
            <p:cNvSpPr txBox="1">
              <a:spLocks noChangeArrowheads="1"/>
            </p:cNvSpPr>
            <p:nvPr/>
          </p:nvSpPr>
          <p:spPr bwMode="auto">
            <a:xfrm>
              <a:off x="-1904688" y="3708655"/>
              <a:ext cx="311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295067" y="3714015"/>
            <a:ext cx="1443654" cy="684000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Analytic Use Case #2</a:t>
            </a:r>
            <a:endParaRPr kumimoji="1" lang="ja-JP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53"/>
          <p:cNvGrpSpPr/>
          <p:nvPr/>
        </p:nvGrpSpPr>
        <p:grpSpPr>
          <a:xfrm>
            <a:off x="4497552" y="3586765"/>
            <a:ext cx="396000" cy="396000"/>
            <a:chOff x="-1947036" y="3664543"/>
            <a:chExt cx="396000" cy="396000"/>
          </a:xfrm>
        </p:grpSpPr>
        <p:pic>
          <p:nvPicPr>
            <p:cNvPr id="94" name="Picture 33"/>
            <p:cNvPicPr preferRelativeResize="0">
              <a:picLocks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TextBox 166"/>
            <p:cNvSpPr txBox="1">
              <a:spLocks noChangeArrowheads="1"/>
            </p:cNvSpPr>
            <p:nvPr/>
          </p:nvSpPr>
          <p:spPr bwMode="auto">
            <a:xfrm>
              <a:off x="-1904688" y="3708655"/>
              <a:ext cx="311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022144" y="4566889"/>
            <a:ext cx="1854057" cy="1048720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Analytic Use Case #3</a:t>
            </a:r>
            <a:endParaRPr kumimoji="1" lang="ja-JP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57"/>
          <p:cNvGrpSpPr/>
          <p:nvPr/>
        </p:nvGrpSpPr>
        <p:grpSpPr>
          <a:xfrm>
            <a:off x="4637514" y="5141002"/>
            <a:ext cx="396000" cy="396000"/>
            <a:chOff x="-1947036" y="3664543"/>
            <a:chExt cx="396000" cy="396000"/>
          </a:xfrm>
        </p:grpSpPr>
        <p:pic>
          <p:nvPicPr>
            <p:cNvPr id="98" name="Picture 33"/>
            <p:cNvPicPr preferRelativeResize="0">
              <a:picLocks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9" name="TextBox 166"/>
            <p:cNvSpPr txBox="1">
              <a:spLocks noChangeArrowheads="1"/>
            </p:cNvSpPr>
            <p:nvPr/>
          </p:nvSpPr>
          <p:spPr bwMode="auto">
            <a:xfrm>
              <a:off x="-1904688" y="3708655"/>
              <a:ext cx="311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166814" y="5863643"/>
            <a:ext cx="1607318" cy="560013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Analytic Use Case #4</a:t>
            </a:r>
            <a:endParaRPr kumimoji="1" lang="ja-JP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61"/>
          <p:cNvGrpSpPr/>
          <p:nvPr/>
        </p:nvGrpSpPr>
        <p:grpSpPr>
          <a:xfrm>
            <a:off x="2885264" y="6083188"/>
            <a:ext cx="396000" cy="396000"/>
            <a:chOff x="-1947036" y="3664543"/>
            <a:chExt cx="396000" cy="396000"/>
          </a:xfrm>
        </p:grpSpPr>
        <p:pic>
          <p:nvPicPr>
            <p:cNvPr id="102" name="Picture 33"/>
            <p:cNvPicPr preferRelativeResize="0">
              <a:picLocks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TextBox 166"/>
            <p:cNvSpPr txBox="1">
              <a:spLocks noChangeArrowheads="1"/>
            </p:cNvSpPr>
            <p:nvPr/>
          </p:nvSpPr>
          <p:spPr bwMode="auto">
            <a:xfrm>
              <a:off x="-1904688" y="3708655"/>
              <a:ext cx="311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9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7848" y="214912"/>
            <a:ext cx="7488832" cy="54979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분석기회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 도출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5542" y="1124744"/>
            <a:ext cx="8352928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6047" y="1340768"/>
            <a:ext cx="741682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분석기회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3594" y="2420888"/>
            <a:ext cx="7416824" cy="3600400"/>
          </a:xfrm>
          <a:prstGeom prst="roundRect">
            <a:avLst>
              <a:gd name="adj" fmla="val 68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분석기회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설명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7848" y="214912"/>
            <a:ext cx="7488832" cy="54979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유저 스토리 정의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340548" y="3245657"/>
            <a:ext cx="3479924" cy="2307011"/>
            <a:chOff x="5077038" y="4797152"/>
            <a:chExt cx="3527409" cy="2160240"/>
          </a:xfrm>
        </p:grpSpPr>
        <p:sp>
          <p:nvSpPr>
            <p:cNvPr id="18" name="Rectangle 35"/>
            <p:cNvSpPr/>
            <p:nvPr/>
          </p:nvSpPr>
          <p:spPr>
            <a:xfrm>
              <a:off x="5076668" y="4797501"/>
              <a:ext cx="3527779" cy="2159891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Rectangle 36"/>
            <p:cNvSpPr/>
            <p:nvPr/>
          </p:nvSpPr>
          <p:spPr>
            <a:xfrm>
              <a:off x="5170248" y="4906017"/>
              <a:ext cx="3342106" cy="194286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238038" y="3091848"/>
            <a:ext cx="3479924" cy="2307011"/>
            <a:chOff x="5077038" y="4797152"/>
            <a:chExt cx="3527409" cy="2160240"/>
          </a:xfrm>
        </p:grpSpPr>
        <p:sp>
          <p:nvSpPr>
            <p:cNvPr id="16" name="Rectangle 30"/>
            <p:cNvSpPr/>
            <p:nvPr/>
          </p:nvSpPr>
          <p:spPr>
            <a:xfrm>
              <a:off x="5076600" y="4797327"/>
              <a:ext cx="3527779" cy="215989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31"/>
            <p:cNvSpPr/>
            <p:nvPr/>
          </p:nvSpPr>
          <p:spPr>
            <a:xfrm>
              <a:off x="5170180" y="4905841"/>
              <a:ext cx="3342106" cy="194286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Rectangle 25"/>
          <p:cNvSpPr/>
          <p:nvPr/>
        </p:nvSpPr>
        <p:spPr bwMode="auto">
          <a:xfrm>
            <a:off x="5096953" y="2938033"/>
            <a:ext cx="3480289" cy="23066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9433" y="3363987"/>
            <a:ext cx="2320503" cy="251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9"/>
          <p:cNvGrpSpPr>
            <a:grpSpLocks/>
          </p:cNvGrpSpPr>
          <p:nvPr/>
        </p:nvGrpSpPr>
        <p:grpSpPr bwMode="auto">
          <a:xfrm rot="20645246">
            <a:off x="2050551" y="1822004"/>
            <a:ext cx="3223846" cy="1708165"/>
            <a:chOff x="1132385" y="2416762"/>
            <a:chExt cx="3492470" cy="1371462"/>
          </a:xfrm>
        </p:grpSpPr>
        <p:sp>
          <p:nvSpPr>
            <p:cNvPr id="24" name="Rectangle 18"/>
            <p:cNvSpPr/>
            <p:nvPr/>
          </p:nvSpPr>
          <p:spPr>
            <a:xfrm>
              <a:off x="1186781" y="2416762"/>
              <a:ext cx="3362296" cy="137146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sz="1600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61"/>
            <p:cNvSpPr txBox="1">
              <a:spLocks noChangeArrowheads="1"/>
            </p:cNvSpPr>
            <p:nvPr/>
          </p:nvSpPr>
          <p:spPr bwMode="auto">
            <a:xfrm>
              <a:off x="1132385" y="2481194"/>
              <a:ext cx="3492470" cy="1260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역할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로서</a:t>
              </a:r>
              <a:r>
                <a:rPr lang="ko-KR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나는                       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의사결정 사항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할 수 있는 능력이 필요합니다</a:t>
              </a:r>
              <a:r>
                <a:rPr lang="en-US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이를 통해 나는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목표 </a:t>
              </a:r>
              <a:r>
                <a:rPr lang="ko-KR" altLang="en-US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가치</a:t>
              </a:r>
              <a:r>
                <a:rPr lang="en-US" altLang="ko-KR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할 수 있습니다</a:t>
              </a:r>
              <a:r>
                <a:rPr lang="en-US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3" name="TextBox 59"/>
          <p:cNvSpPr txBox="1">
            <a:spLocks noChangeArrowheads="1"/>
          </p:cNvSpPr>
          <p:nvPr/>
        </p:nvSpPr>
        <p:spPr bwMode="auto">
          <a:xfrm rot="21128945">
            <a:off x="2820476" y="4514109"/>
            <a:ext cx="1355499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유저 스토리</a:t>
            </a:r>
            <a:endParaRPr lang="en-US" sz="16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Story)</a:t>
            </a:r>
          </a:p>
        </p:txBody>
      </p:sp>
      <p:pic>
        <p:nvPicPr>
          <p:cNvPr id="26" name="Picture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512678" flipV="1">
            <a:off x="4125385" y="3425387"/>
            <a:ext cx="874834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82"/>
          <p:cNvGrpSpPr>
            <a:grpSpLocks/>
          </p:cNvGrpSpPr>
          <p:nvPr/>
        </p:nvGrpSpPr>
        <p:grpSpPr bwMode="auto">
          <a:xfrm rot="-5400000">
            <a:off x="877350" y="3761937"/>
            <a:ext cx="2305050" cy="685800"/>
            <a:chOff x="2360712" y="4865424"/>
            <a:chExt cx="1440160" cy="367334"/>
          </a:xfrm>
        </p:grpSpPr>
        <p:sp>
          <p:nvSpPr>
            <p:cNvPr id="28" name="아래쪽 화살표 80"/>
            <p:cNvSpPr/>
            <p:nvPr/>
          </p:nvSpPr>
          <p:spPr>
            <a:xfrm>
              <a:off x="2360712" y="4885047"/>
              <a:ext cx="1440160" cy="347712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 latinLnBrk="0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  <p:sp>
          <p:nvSpPr>
            <p:cNvPr id="29" name="아래쪽 화살표 81"/>
            <p:cNvSpPr/>
            <p:nvPr/>
          </p:nvSpPr>
          <p:spPr>
            <a:xfrm>
              <a:off x="2360712" y="4865424"/>
              <a:ext cx="1440160" cy="34771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 latinLnBrk="0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</p:grpSp>
      <p:pic>
        <p:nvPicPr>
          <p:cNvPr id="32" name="Picture 6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298827">
            <a:off x="132947" y="2834622"/>
            <a:ext cx="2183499" cy="236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661294" y="3790196"/>
            <a:ext cx="1008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분석기회 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r>
              <a:rPr lang="en-US" altLang="ko-KR" sz="1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2"/>
          <p:cNvSpPr txBox="1">
            <a:spLocks noChangeArrowheads="1"/>
          </p:cNvSpPr>
          <p:nvPr/>
        </p:nvSpPr>
        <p:spPr bwMode="auto">
          <a:xfrm rot="20949497">
            <a:off x="907134" y="4172748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7" name="TextBox 73"/>
          <p:cNvSpPr txBox="1">
            <a:spLocks noChangeArrowheads="1"/>
          </p:cNvSpPr>
          <p:nvPr/>
        </p:nvSpPr>
        <p:spPr bwMode="auto">
          <a:xfrm rot="178389">
            <a:off x="907134" y="4809365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8" name="TextBox 74"/>
          <p:cNvSpPr txBox="1">
            <a:spLocks noChangeArrowheads="1"/>
          </p:cNvSpPr>
          <p:nvPr/>
        </p:nvSpPr>
        <p:spPr bwMode="auto">
          <a:xfrm rot="19884790">
            <a:off x="907134" y="3078990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7848" y="214912"/>
            <a:ext cx="7488832" cy="54979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목표 가치 구체화</a:t>
            </a:r>
          </a:p>
        </p:txBody>
      </p:sp>
      <p:pic>
        <p:nvPicPr>
          <p:cNvPr id="39" name="Picture 1"/>
          <p:cNvPicPr>
            <a:picLocks noChangeAspect="1"/>
          </p:cNvPicPr>
          <p:nvPr/>
        </p:nvPicPr>
        <p:blipFill>
          <a:blip r:embed="rId3" cstate="print"/>
          <a:srcRect b="70382"/>
          <a:stretch>
            <a:fillRect/>
          </a:stretch>
        </p:blipFill>
        <p:spPr bwMode="auto">
          <a:xfrm>
            <a:off x="3991733" y="2084403"/>
            <a:ext cx="5033597" cy="98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82"/>
          <p:cNvGrpSpPr>
            <a:grpSpLocks/>
          </p:cNvGrpSpPr>
          <p:nvPr/>
        </p:nvGrpSpPr>
        <p:grpSpPr bwMode="auto">
          <a:xfrm rot="-5400000">
            <a:off x="1650659" y="3294436"/>
            <a:ext cx="3889375" cy="1132742"/>
            <a:chOff x="2360712" y="4865424"/>
            <a:chExt cx="1440160" cy="367334"/>
          </a:xfrm>
        </p:grpSpPr>
        <p:sp>
          <p:nvSpPr>
            <p:cNvPr id="41" name="아래쪽 화살표 80"/>
            <p:cNvSpPr/>
            <p:nvPr/>
          </p:nvSpPr>
          <p:spPr>
            <a:xfrm>
              <a:off x="2360712" y="4884907"/>
              <a:ext cx="1440160" cy="34785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  <p:sp>
          <p:nvSpPr>
            <p:cNvPr id="42" name="아래쪽 화살표 81"/>
            <p:cNvSpPr/>
            <p:nvPr/>
          </p:nvSpPr>
          <p:spPr>
            <a:xfrm>
              <a:off x="2360712" y="4865424"/>
              <a:ext cx="1440160" cy="34785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</p:grpSp>
      <p:pic>
        <p:nvPicPr>
          <p:cNvPr id="43" name="Picture 2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215" y="3825875"/>
            <a:ext cx="2470638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ular Callout 25"/>
          <p:cNvSpPr/>
          <p:nvPr/>
        </p:nvSpPr>
        <p:spPr>
          <a:xfrm>
            <a:off x="471880" y="2014538"/>
            <a:ext cx="2255227" cy="1511300"/>
          </a:xfrm>
          <a:prstGeom prst="wedgeRectCallout">
            <a:avLst>
              <a:gd name="adj1" fmla="val -11148"/>
              <a:gd name="adj2" fmla="val 63211"/>
            </a:avLst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2081231"/>
            <a:ext cx="2304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  <a:defRPr/>
            </a:pPr>
            <a:r>
              <a:rPr kumimoji="1" lang="en-US" altLang="ko-KR" sz="14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~~~</a:t>
            </a:r>
            <a:endParaRPr kumimoji="1" lang="en-US" altLang="ko-KR" sz="1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46" name="TextBox 30"/>
          <p:cNvSpPr txBox="1">
            <a:spLocks noChangeArrowheads="1"/>
          </p:cNvSpPr>
          <p:nvPr/>
        </p:nvSpPr>
        <p:spPr bwMode="auto">
          <a:xfrm>
            <a:off x="4677929" y="3463933"/>
            <a:ext cx="10775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2075" indent="-9207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KPI 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 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kumimoji="1" 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31"/>
          <p:cNvSpPr txBox="1">
            <a:spLocks noChangeArrowheads="1"/>
          </p:cNvSpPr>
          <p:nvPr/>
        </p:nvSpPr>
        <p:spPr bwMode="auto">
          <a:xfrm>
            <a:off x="4686356" y="3826093"/>
            <a:ext cx="1297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2075" indent="-9207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산출 방법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32"/>
          <p:cNvSpPr txBox="1">
            <a:spLocks noChangeArrowheads="1"/>
          </p:cNvSpPr>
          <p:nvPr/>
        </p:nvSpPr>
        <p:spPr bwMode="auto">
          <a:xfrm>
            <a:off x="4769228" y="4455179"/>
            <a:ext cx="34644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2075" indent="-9207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현수준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                 ,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목표 수준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31"/>
          <p:cNvSpPr txBox="1">
            <a:spLocks noChangeArrowheads="1"/>
          </p:cNvSpPr>
          <p:nvPr/>
        </p:nvSpPr>
        <p:spPr bwMode="auto">
          <a:xfrm>
            <a:off x="4672914" y="4140634"/>
            <a:ext cx="9476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2075" indent="-9207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산출식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588927"/>
            <a:ext cx="2695196" cy="2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7848" y="214912"/>
            <a:ext cx="7488832" cy="54979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분석 질문 구체화</a:t>
            </a:r>
          </a:p>
        </p:txBody>
      </p:sp>
      <p:pic>
        <p:nvPicPr>
          <p:cNvPr id="48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3322648" y="1114317"/>
            <a:ext cx="1566497" cy="147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67"/>
          <p:cNvSpPr txBox="1">
            <a:spLocks noChangeArrowheads="1"/>
          </p:cNvSpPr>
          <p:nvPr/>
        </p:nvSpPr>
        <p:spPr bwMode="auto">
          <a:xfrm rot="20850399">
            <a:off x="3594577" y="1761603"/>
            <a:ext cx="10634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000" dirty="0" smtClean="0">
                <a:solidFill>
                  <a:srgbClr val="000000"/>
                </a:solidFill>
                <a:latin typeface="나눔손글씨 펜" pitchFamily="66" charset="-127"/>
                <a:ea typeface="나눔손글씨 펜" pitchFamily="66" charset="-127"/>
              </a:rPr>
              <a:t>~~~</a:t>
            </a:r>
            <a:endParaRPr kumimoji="1" lang="en-US" altLang="ko-KR" sz="1000" dirty="0">
              <a:solidFill>
                <a:srgbClr val="00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66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6314280" y="3089857"/>
            <a:ext cx="2308461" cy="17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TextBox 67"/>
          <p:cNvSpPr txBox="1">
            <a:spLocks noChangeArrowheads="1"/>
          </p:cNvSpPr>
          <p:nvPr/>
        </p:nvSpPr>
        <p:spPr bwMode="auto">
          <a:xfrm rot="20850399">
            <a:off x="6890310" y="3853161"/>
            <a:ext cx="10634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000" dirty="0" smtClean="0">
                <a:solidFill>
                  <a:srgbClr val="000000"/>
                </a:solidFill>
                <a:latin typeface="나눔손글씨 펜" pitchFamily="66" charset="-127"/>
                <a:ea typeface="나눔손글씨 펜" pitchFamily="66" charset="-127"/>
              </a:rPr>
              <a:t>~~~</a:t>
            </a:r>
            <a:endParaRPr kumimoji="1" lang="en-US" altLang="ko-KR" sz="1000" dirty="0">
              <a:solidFill>
                <a:srgbClr val="00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69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3676617" y="4974720"/>
            <a:ext cx="2094733" cy="158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67"/>
          <p:cNvSpPr txBox="1">
            <a:spLocks noChangeArrowheads="1"/>
          </p:cNvSpPr>
          <p:nvPr/>
        </p:nvSpPr>
        <p:spPr bwMode="auto">
          <a:xfrm rot="20850399">
            <a:off x="4040295" y="5581377"/>
            <a:ext cx="10634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000" dirty="0" smtClean="0">
                <a:solidFill>
                  <a:srgbClr val="000000"/>
                </a:solidFill>
                <a:latin typeface="나눔손글씨 펜" pitchFamily="66" charset="-127"/>
                <a:ea typeface="나눔손글씨 펜" pitchFamily="66" charset="-127"/>
              </a:rPr>
              <a:t>~~~</a:t>
            </a:r>
            <a:endParaRPr kumimoji="1" lang="en-US" altLang="ko-KR" sz="1000" dirty="0">
              <a:solidFill>
                <a:srgbClr val="00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99" name="Picture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850399">
            <a:off x="5481691" y="1103104"/>
            <a:ext cx="1823358" cy="170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Box 67"/>
          <p:cNvSpPr txBox="1">
            <a:spLocks noChangeArrowheads="1"/>
          </p:cNvSpPr>
          <p:nvPr/>
        </p:nvSpPr>
        <p:spPr bwMode="auto">
          <a:xfrm rot="20850399">
            <a:off x="5882199" y="1908949"/>
            <a:ext cx="10634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000" dirty="0" smtClean="0">
                <a:solidFill>
                  <a:srgbClr val="000000"/>
                </a:solidFill>
                <a:latin typeface="나눔손글씨 펜" pitchFamily="66" charset="-127"/>
                <a:ea typeface="나눔손글씨 펜" pitchFamily="66" charset="-127"/>
              </a:rPr>
              <a:t>~~~</a:t>
            </a:r>
            <a:endParaRPr kumimoji="1" lang="en-US" altLang="ko-KR" sz="1000" dirty="0">
              <a:solidFill>
                <a:srgbClr val="00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06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195515">
            <a:off x="2008340" y="3058137"/>
            <a:ext cx="1940541" cy="136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TextBox 76"/>
          <p:cNvSpPr txBox="1">
            <a:spLocks noChangeArrowheads="1"/>
          </p:cNvSpPr>
          <p:nvPr/>
        </p:nvSpPr>
        <p:spPr bwMode="auto">
          <a:xfrm rot="21195515">
            <a:off x="2287680" y="3539430"/>
            <a:ext cx="128786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927969"/>
              </a:buClr>
              <a:tabLst>
                <a:tab pos="630238" algn="l"/>
              </a:tabLst>
            </a:pPr>
            <a:endParaRPr lang="en-US" altLang="ko-KR" sz="105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50" dirty="0" smtClean="0">
                <a:latin typeface="나눔손글씨 펜" pitchFamily="66" charset="-127"/>
                <a:ea typeface="나눔손글씨 펜" pitchFamily="66" charset="-127"/>
              </a:rPr>
              <a:t>~~~</a:t>
            </a:r>
            <a:endParaRPr lang="en-US" altLang="ko-KR" sz="1050" b="0" dirty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1502139"/>
            <a:ext cx="1597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세미나_New1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D23745"/>
      </a:accent4>
      <a:accent5>
        <a:srgbClr val="D9AB9C"/>
      </a:accent5>
      <a:accent6>
        <a:srgbClr val="EEE3D2"/>
      </a:accent6>
      <a:hlink>
        <a:srgbClr val="FF6700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15986</TotalTime>
  <Words>580</Words>
  <Application>Microsoft Office PowerPoint</Application>
  <PresentationFormat>화면 슬라이드 쇼(4:3)</PresentationFormat>
  <Paragraphs>158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나눔고딕</vt:lpstr>
      <vt:lpstr>나눔고딕 ExtraBold</vt:lpstr>
      <vt:lpstr>나눔손글씨 펜</vt:lpstr>
      <vt:lpstr>맑은 고딕</vt:lpstr>
      <vt:lpstr>맑은 고딕</vt:lpstr>
      <vt:lpstr>문체부 쓰기 정체</vt:lpstr>
      <vt:lpstr>바탕체</vt:lpstr>
      <vt:lpstr>배달의민족 한나</vt:lpstr>
      <vt:lpstr>Arial</vt:lpstr>
      <vt:lpstr>Wingdings</vt:lpstr>
      <vt:lpstr>Office 테마</vt:lpstr>
      <vt:lpstr>PowerPoint 프레젠테이션</vt:lpstr>
      <vt:lpstr>INMYLIFE 핵심 비즈니스 이슈와 비즈니스 질문 도출</vt:lpstr>
      <vt:lpstr>PowerPoint 프레젠테이션</vt:lpstr>
      <vt:lpstr>PowerPoint 프레젠테이션</vt:lpstr>
      <vt:lpstr>PowerPoint 프레젠테이션</vt:lpstr>
      <vt:lpstr>분석기회(주제) 도출</vt:lpstr>
      <vt:lpstr>유저 스토리 정의 </vt:lpstr>
      <vt:lpstr>목표 가치 구체화</vt:lpstr>
      <vt:lpstr>분석 질문 구체화</vt:lpstr>
      <vt:lpstr>의사결정 요소 모형화</vt:lpstr>
      <vt:lpstr>분석 체계(시그널 허브) 도출</vt:lpstr>
      <vt:lpstr>분석 필요 데이터 정의</vt:lpstr>
      <vt:lpstr>분석 활용 시나리오 정의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Hee Eun Kim</cp:lastModifiedBy>
  <cp:revision>3948</cp:revision>
  <cp:lastPrinted>2016-02-17T11:41:59Z</cp:lastPrinted>
  <dcterms:created xsi:type="dcterms:W3CDTF">2014-04-17T02:10:04Z</dcterms:created>
  <dcterms:modified xsi:type="dcterms:W3CDTF">2017-05-06T05:31:49Z</dcterms:modified>
</cp:coreProperties>
</file>