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3"/>
  </p:notesMasterIdLst>
  <p:sldIdLst>
    <p:sldId id="256" r:id="rId2"/>
    <p:sldId id="257" r:id="rId3"/>
    <p:sldId id="263" r:id="rId4"/>
    <p:sldId id="264" r:id="rId5"/>
    <p:sldId id="265" r:id="rId6"/>
    <p:sldId id="266" r:id="rId7"/>
    <p:sldId id="279" r:id="rId8"/>
    <p:sldId id="269" r:id="rId9"/>
    <p:sldId id="270" r:id="rId10"/>
    <p:sldId id="271" r:id="rId11"/>
    <p:sldId id="272" r:id="rId12"/>
    <p:sldId id="280" r:id="rId13"/>
    <p:sldId id="281" r:id="rId14"/>
    <p:sldId id="282" r:id="rId15"/>
    <p:sldId id="283" r:id="rId16"/>
    <p:sldId id="285" r:id="rId17"/>
    <p:sldId id="284" r:id="rId18"/>
    <p:sldId id="273" r:id="rId19"/>
    <p:sldId id="275" r:id="rId20"/>
    <p:sldId id="276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9866-BACD-4833-A0D8-9F09DAA65471}" type="datetimeFigureOut">
              <a:rPr lang="ko-KR" altLang="en-US" smtClean="0"/>
              <a:t>2016-10-07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39A5-1820-4AAE-82DD-118DD4246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3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6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7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0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57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15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13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1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57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7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10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7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2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0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1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0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1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9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39A5-1820-4AAE-82DD-118DD42465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3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02B2-8D2C-4536-B580-D12CFB7FD898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2E60-9B3C-4436-8D6A-130344455A0E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7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410-B432-4DE3-87DC-7B5B4C6D85C3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1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499B-47D7-4712-BAD1-203E3240D00E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D281-B10D-4817-ADC3-C7EC42F666E5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C04E-4D28-4FFA-9442-2F2340D58B2D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7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ACAA-ED57-4583-813A-2C28A03BA337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5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125E-DACF-4E6C-BA89-FDE0819D62D4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7DC0-7270-456D-9504-E66A6749BAE4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6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9AC-27F6-42DF-85F4-C4ECA2868194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AC79-B6F0-452D-9E23-F63DE01DB8EC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946D-03F6-4DE7-90D4-4CEFDEA3E7B9}" type="datetime1">
              <a:rPr lang="en-US" altLang="ko-KR" smtClean="0"/>
              <a:t>10/7/2016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8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8871" y="2250142"/>
            <a:ext cx="55222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 Mining</a:t>
            </a:r>
          </a:p>
          <a:p>
            <a:pPr algn="ctr"/>
            <a:endParaRPr lang="en-US" altLang="ko-KR" sz="4400" i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김기성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김희은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박문호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이병준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최유희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615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(11,12)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상품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변수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11.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상품별 구매 금액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횟수 변수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endParaRPr lang="en-US" altLang="ko-KR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cs.v11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filter(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&gt; 0)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goodcd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goodcd_totamt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sum(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goodcd_Cnt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n())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12.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 구매 상품 변수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endParaRPr lang="en-US" altLang="ko-KR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cs.v12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custid,goodcd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main_good_cnt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n())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slice(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which.max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main_good_cnt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custid,goodcd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rename(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fav_goodcd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goodcd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36" y="2915491"/>
            <a:ext cx="2911740" cy="31247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3864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721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(13)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휴면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/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이탈 가망 고객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</a:t>
            </a:r>
            <a:r>
              <a:rPr lang="en-US" altLang="ko-KR" dirty="0" err="1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sys.date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gsub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("-","",</a:t>
            </a:r>
            <a:r>
              <a:rPr lang="en-US" altLang="ko-KR" dirty="0" err="1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as.character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Sys.Date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())))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sys.date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&lt;- 20010530</a:t>
            </a:r>
          </a:p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Data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맞춤 </a:t>
            </a:r>
            <a:r>
              <a:rPr lang="en-US" altLang="ko-KR" dirty="0" err="1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sys.date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설정 </a:t>
            </a:r>
          </a:p>
          <a:p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gsub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("-","",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(tr.input$sales_date,1,10)))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cs.v13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arrange(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avg.date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(mean(diff(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))),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last.date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max(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sys.date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stay_out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sys.date-last.date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&gt;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avg.date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"Y", "N"))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custid,stay_out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40" y="4621669"/>
            <a:ext cx="1724025" cy="19335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602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721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(14)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주 구매 시간대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install.packages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("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Kmisc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library(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Kmisc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library(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stringr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tmp$sales_time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&lt;=900,'sales_time'] &lt;- round(mean(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tmp$sales_time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tmp$fav_time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str_rev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tmp$sales_time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tmp$fav_time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paste0(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str_sub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(tmp$fav_time,1,2),":",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str_sub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(tmp$fav_time,3,nchar(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tmp$fav_time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tmp$fav_time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hour(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hm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str_rev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tmp$fav_time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cs.v14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custid,fav_time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=n())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slice(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which.max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custid,fav_time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1454381"/>
            <a:ext cx="5378118" cy="469638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18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721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(15)</a:t>
            </a:r>
            <a:r>
              <a:rPr lang="ko-KR" altLang="en-US" sz="3200" b="1" dirty="0">
                <a:solidFill>
                  <a:srgbClr val="00B050"/>
                </a:solidFill>
              </a:rPr>
              <a:t>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선호 지불 형태 </a:t>
            </a:r>
            <a:r>
              <a:rPr lang="ko-KR" altLang="en-US" sz="2000" b="1" i="1" dirty="0" smtClean="0">
                <a:solidFill>
                  <a:srgbClr val="00B050"/>
                </a:solidFill>
              </a:rPr>
              <a:t>할부 여부</a:t>
            </a:r>
            <a:endParaRPr lang="en-US" altLang="ko-KR" sz="1200" b="1" i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cs.v15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custid,inst_mon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n())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slice(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which.max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rename(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favorite_pay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inst_mon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custid,favorite_pay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23" y="3342485"/>
            <a:ext cx="2837329" cy="209339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808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721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(16)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 선호 구매 파트</a:t>
            </a:r>
            <a:endParaRPr lang="en-US" altLang="ko-KR" sz="1200" b="1" i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최대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구매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Part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와 평균 구매액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구매횟수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endParaRPr lang="en-US" altLang="ko-KR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cs.v16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part_nm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mean_amt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mean(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n())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slice(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which.max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rename(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fav_part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part_nm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fav_part_mean_amt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mean_amt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fav_part_cnt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532991"/>
            <a:ext cx="4424082" cy="192763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04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721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(17)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 주 이용 지점</a:t>
            </a:r>
            <a:endParaRPr lang="en-US" altLang="ko-KR" sz="1200" b="1" i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cs.v17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str_nm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=n())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slice(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which.max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rename(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main_store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str_nm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custid,main_store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07" y="2004405"/>
            <a:ext cx="2705381" cy="19899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66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721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(18)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 적용 할인율</a:t>
            </a:r>
            <a:endParaRPr lang="en-US" altLang="ko-KR" sz="1200" b="1" i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cs.v18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dis_rate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round(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tot_amt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*100, 2))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avg_disc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round(mean(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dis_rate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)),2)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custid,avg_disc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871" y="3567113"/>
            <a:ext cx="3086100" cy="15525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053" y="3425881"/>
            <a:ext cx="1647265" cy="18263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50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721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(19)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 고객 </a:t>
            </a:r>
            <a:r>
              <a:rPr lang="ko-KR" altLang="en-US" sz="3200" b="1" dirty="0" err="1" smtClean="0">
                <a:solidFill>
                  <a:srgbClr val="00B050"/>
                </a:solidFill>
              </a:rPr>
              <a:t>그룹사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 여부</a:t>
            </a:r>
            <a:endParaRPr lang="en-US" altLang="ko-KR" sz="1200" b="1" i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 &lt;- read.csv("HDS_Jobs.tab",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="\t")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cs.v19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(job, by="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job_stype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group_member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job_nm_gr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=="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그룹사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", "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그룹사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", "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일반회원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custid,group_member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head(cs.v19)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nrow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(cs.v19[which(cs.v19$group_member == "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일반회원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"),])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nrow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(cs.v19[which(cs.v19$group_member == "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그룹사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"),])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93" y="3111120"/>
            <a:ext cx="4642037" cy="21825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524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615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최종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Customer Signature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생성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689" y="1127242"/>
            <a:ext cx="78315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기반이 아닌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cs.v11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제외</a:t>
            </a:r>
            <a:endParaRPr lang="en-US" altLang="ko-KR" dirty="0" smtClean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cust_sig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(cs.v2)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(cs.v3)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(cs.v4)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(cs.v5)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(cs.v6)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(cs.v7)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(cs.v9)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(cs.v10)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(cs.v12)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(cs.v13)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(cs.v14)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(cs.v15)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(cs.v16)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(cs.v17)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(cs.v18)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(cs.v19) 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cust_sig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[is.na(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cust_sig$rf_amt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),]$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rf_amt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&lt;- 0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cust_sig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[is.na(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cust_sig$rf_cnt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),]$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rf_cnt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&lt;- 0</a:t>
            </a:r>
          </a:p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NA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값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 대체 </a:t>
            </a:r>
            <a:endParaRPr lang="en-US" altLang="ko-KR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1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615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고객의 지리적 분포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6253" y="1842888"/>
            <a:ext cx="9365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install.packages("ggmap")</a:t>
            </a:r>
          </a:p>
          <a:p>
            <a:r>
              <a:rPr lang="ko-KR" altLang="en-US" dirty="0"/>
              <a:t>library(ggmap)</a:t>
            </a:r>
          </a:p>
          <a:p>
            <a:r>
              <a:rPr lang="ko-KR" altLang="en-US" dirty="0"/>
              <a:t>library(stringr)</a:t>
            </a: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zipcode_xy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read.csv("zipcode.csv", header = TRUE)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cs$zipcode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cs$mail_zip1*1000+cs$mail_zip2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#</a:t>
            </a:r>
            <a:r>
              <a:rPr lang="en-US" altLang="ko-KR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6</a:t>
            </a:r>
            <a:r>
              <a:rPr lang="ko-KR" altLang="en-US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자리 우편번호 만들기 </a:t>
            </a:r>
          </a:p>
          <a:p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&lt;-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zipcode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=n())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custid_cnt.map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zipcode_xy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by="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zipcode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 </a:t>
            </a:r>
            <a:r>
              <a:rPr lang="en-US" altLang="ko-KR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#</a:t>
            </a:r>
            <a:r>
              <a:rPr lang="ko-KR" altLang="en-US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위치 변수 붙이기 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custid.map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get_map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("Seoul", zoom=11,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maptype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="roadmap")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custid.map.custid_cnt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ggmap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custid.map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geom_point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aes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(x=long, y=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lat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size=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cust_cnt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  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data=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custid_cnt.map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10414" y="682267"/>
            <a:ext cx="3201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최종 </a:t>
            </a:r>
            <a:r>
              <a:rPr lang="en-US" altLang="ko-KR" sz="1600" dirty="0">
                <a:solidFill>
                  <a:srgbClr val="00B050"/>
                </a:solidFill>
              </a:rPr>
              <a:t>Customer </a:t>
            </a:r>
            <a:r>
              <a:rPr lang="en-US" altLang="ko-KR" sz="1600" dirty="0" smtClean="0">
                <a:solidFill>
                  <a:srgbClr val="00B050"/>
                </a:solidFill>
              </a:rPr>
              <a:t>Signature</a:t>
            </a:r>
            <a:r>
              <a:rPr lang="ko-KR" altLang="en-US" sz="1600" dirty="0" smtClean="0">
                <a:solidFill>
                  <a:srgbClr val="00B050"/>
                </a:solidFill>
              </a:rPr>
              <a:t>와 별개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253" y="1108689"/>
            <a:ext cx="5291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청구지 우편번호 기준에 따른 고객의 지리적 </a:t>
            </a:r>
            <a:r>
              <a:rPr lang="ko-KR" altLang="en-US" b="1" dirty="0" smtClean="0">
                <a:solidFill>
                  <a:srgbClr val="00B050"/>
                </a:solidFill>
              </a:rPr>
              <a:t>분포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같은 </a:t>
            </a:r>
            <a:r>
              <a:rPr lang="ko-KR" altLang="en-US" b="1" dirty="0">
                <a:solidFill>
                  <a:srgbClr val="00B050"/>
                </a:solidFill>
              </a:rPr>
              <a:t>우편 번호의 고객 </a:t>
            </a:r>
            <a:r>
              <a:rPr lang="ko-KR" altLang="en-US" b="1" dirty="0" smtClean="0">
                <a:solidFill>
                  <a:srgbClr val="00B050"/>
                </a:solidFill>
              </a:rPr>
              <a:t>수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sz="900" b="1" dirty="0">
              <a:solidFill>
                <a:srgbClr val="00B05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23046" y="1737887"/>
            <a:ext cx="5990079" cy="4665066"/>
            <a:chOff x="3028415" y="1620485"/>
            <a:chExt cx="5990079" cy="466506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8415" y="2173191"/>
              <a:ext cx="5990079" cy="411236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3028415" y="1620485"/>
              <a:ext cx="59900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002060"/>
                  </a:solidFill>
                </a:rPr>
                <a:t>서울내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 강남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송파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1400" b="1" dirty="0" err="1" smtClean="0">
                  <a:solidFill>
                    <a:srgbClr val="002060"/>
                  </a:solidFill>
                </a:rPr>
                <a:t>마포쪽에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2060"/>
                  </a:solidFill>
                </a:rPr>
                <a:t>고객이 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많이 분포되어 있음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.</a:t>
              </a:r>
            </a:p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※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백화점위치 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: 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본점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(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압구정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), 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무역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신촌</a:t>
              </a:r>
              <a:r>
                <a:rPr lang="en-US" altLang="ko-KR" sz="1400" b="1" dirty="0" smtClean="0">
                  <a:solidFill>
                    <a:srgbClr val="002060"/>
                  </a:solidFill>
                </a:rPr>
                <a:t>, </a:t>
              </a:r>
              <a:r>
                <a:rPr lang="ko-KR" altLang="en-US" sz="1400" b="1" dirty="0" smtClean="0">
                  <a:solidFill>
                    <a:srgbClr val="002060"/>
                  </a:solidFill>
                </a:rPr>
                <a:t>천호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91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485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기본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Data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환경 설정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772702"/>
            <a:ext cx="7831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library(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dplyr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library(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lubridate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library(ggplot2)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library(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ggmap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library(maps)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library(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stringr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read.delim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("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HDS_Customers.tab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stringsAsFactors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F)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read.delim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("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HDS_Transactions_MG.tab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stringsAsFactors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F)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향후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활용하기 위해 </a:t>
            </a:r>
            <a:r>
              <a:rPr lang="en-US" altLang="ko-KR" dirty="0" err="1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임의 생성</a:t>
            </a:r>
            <a:endParaRPr lang="ko-KR" altLang="en-US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615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고객 등급의 지리적 분포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9884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고객등급 </a:t>
            </a:r>
            <a:r>
              <a:rPr lang="ko-KR" altLang="en-US" b="1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선별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(super : </a:t>
            </a:r>
            <a:r>
              <a:rPr lang="ko-KR" altLang="en-US" sz="1600" dirty="0" err="1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초우량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등급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~</a:t>
            </a:r>
            <a:r>
              <a:rPr lang="ko-KR" altLang="en-US" sz="1600" dirty="0" err="1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초우량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4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등급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/ poor : 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일반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1</a:t>
            </a:r>
            <a:r>
              <a:rPr lang="ko-KR" altLang="en-US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등급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~</a:t>
            </a:r>
            <a:r>
              <a:rPr lang="ko-KR" altLang="en-US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일반</a:t>
            </a:r>
            <a:r>
              <a:rPr lang="en-US" altLang="ko-KR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2</a:t>
            </a:r>
            <a:r>
              <a:rPr lang="ko-KR" altLang="en-US" sz="1600" dirty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등급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  <a:cs typeface="Arial Unicode MS" panose="020B0604020202020204" pitchFamily="50" charset="-127"/>
              </a:rPr>
              <a:t>) </a:t>
            </a:r>
            <a:endParaRPr lang="en-US" altLang="ko-KR" sz="1600" dirty="0">
              <a:solidFill>
                <a:srgbClr val="00B050"/>
              </a:solidFill>
              <a:latin typeface="+mn-ea"/>
              <a:cs typeface="Arial Unicode MS" panose="020B0604020202020204" pitchFamily="50" charset="-127"/>
            </a:endParaRPr>
          </a:p>
          <a:p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zipcode_xy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stype_super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%&gt;%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filter(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cus_stype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&gt;=1 &amp;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cus_stype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&lt;=4)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stype_poor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filter(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cus_stype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&gt;=11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custid.map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get_map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("Seoul", zoom=11,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maptype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="roadmap")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custid.map.stype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ggmap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custid.map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+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geom_point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(data=</a:t>
            </a:r>
            <a:r>
              <a:rPr lang="en-US" altLang="ko-KR" dirty="0" err="1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stype_super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aes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(x=long, y=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lat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size=2, color="</a:t>
            </a:r>
            <a:r>
              <a:rPr lang="en-US" altLang="ko-KR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 +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geom_point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(data=</a:t>
            </a:r>
            <a:r>
              <a:rPr lang="en-US" altLang="ko-KR" dirty="0" err="1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stype_poor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aes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(x=long, y=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lat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size=1, color="</a:t>
            </a:r>
            <a:r>
              <a:rPr lang="en-US" altLang="ko-KR" dirty="0">
                <a:solidFill>
                  <a:srgbClr val="0000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blue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0447" r="3916"/>
          <a:stretch/>
        </p:blipFill>
        <p:spPr>
          <a:xfrm>
            <a:off x="3059120" y="1562926"/>
            <a:ext cx="5835278" cy="46779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010414" y="682267"/>
            <a:ext cx="3201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최종 </a:t>
            </a:r>
            <a:r>
              <a:rPr lang="en-US" altLang="ko-KR" sz="1600" dirty="0">
                <a:solidFill>
                  <a:srgbClr val="00B050"/>
                </a:solidFill>
              </a:rPr>
              <a:t>Customer </a:t>
            </a:r>
            <a:r>
              <a:rPr lang="en-US" altLang="ko-KR" sz="1600" dirty="0" smtClean="0">
                <a:solidFill>
                  <a:srgbClr val="00B050"/>
                </a:solidFill>
              </a:rPr>
              <a:t>Signature</a:t>
            </a:r>
            <a:r>
              <a:rPr lang="ko-KR" altLang="en-US" sz="1600" dirty="0" smtClean="0">
                <a:solidFill>
                  <a:srgbClr val="00B050"/>
                </a:solidFill>
              </a:rPr>
              <a:t>와 별개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7587" y="2630107"/>
            <a:ext cx="615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+mn-ea"/>
              </a:rPr>
              <a:t>감사합니다</a:t>
            </a:r>
            <a:r>
              <a:rPr lang="en-US" altLang="ko-KR" sz="3600" b="1" dirty="0" smtClean="0">
                <a:latin typeface="+mn-ea"/>
              </a:rPr>
              <a:t>.</a:t>
            </a:r>
          </a:p>
          <a:p>
            <a:pPr algn="ctr"/>
            <a:r>
              <a:rPr lang="en-US" altLang="ko-KR" sz="3600" b="1" dirty="0" smtClean="0">
                <a:latin typeface="+mn-ea"/>
                <a:sym typeface="Wingdings" panose="05000000000000000000" pitchFamily="2" charset="2"/>
              </a:rPr>
              <a:t>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80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485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기존 파생변수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(1-7)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1.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환불형태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금액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건수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#</a:t>
            </a: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 &lt;-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filter(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0) %&gt;% </a:t>
            </a: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rf_amt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sum(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rf_cnt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=n())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2.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구매상품 다양성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endParaRPr lang="en-US" altLang="ko-KR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cs.v2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distinct(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custid,brd_nm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buy_brd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=n())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3.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내점일수와 평균구매주기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endParaRPr lang="en-US" altLang="ko-KR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ymd_hms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(min(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tr$sales_date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end_date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ymd_hms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(max(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tr$sales_date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cs.v3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distinct(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summarize(visits=n())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mutate(API = round(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as.integer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end_date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)/visits))</a:t>
            </a:r>
          </a:p>
        </p:txBody>
      </p:sp>
    </p:spTree>
    <p:extLst>
      <p:ext uri="{BB962C8B-B14F-4D97-AF65-F5344CB8AC3E}">
        <p14:creationId xmlns:p14="http://schemas.microsoft.com/office/powerpoint/2010/main" val="32057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485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기존 파생변수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(1-7)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4.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내점 당 구매건수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(Number of Purchases Per Visit) #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summarize(n=n())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cs.v4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inner_join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(cs.v3,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mutate(NPPV = n/visits)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custid,NPPV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5.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주중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•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주말 구매 패턴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wk_amt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wday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%in% 2:6 ,net_amt,0),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wday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%in% c(1,7),net_amt,0)) %&gt;%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summarise_each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(funs(sum),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wk_amt,we_amt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  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cs.v5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mutate(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wk_pat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wk_amt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*1.5,"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주중형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wk_amt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*1.5,"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주말형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      "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유형없음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")))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ggplot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(cs.v5,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aes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wk_pat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 +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geom_bar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aes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(fill=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wk_pat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0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485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기존 파생변수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(1-7)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6.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고객의 생일로부터 특정 시점의 나이와 연령대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cs.v6&lt;-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mutate(age=year('2001-05-01') -year(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ymd_hms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(birth)))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mutate(age=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(age &lt; 10 | age &gt; 100, NA, age))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mutate(age=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(is.na(age),round(mean(age,na.rm=T)),age))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agegrp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=cut(age, c(0,19,29,39,49,59,69,100), labels=F)*10)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age,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agegrp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cs.v6_2 &lt;-</a:t>
            </a:r>
            <a:r>
              <a:rPr lang="en-US" altLang="ko-KR" dirty="0" err="1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%&gt;% #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같은 결과의 다른 표현</a:t>
            </a:r>
          </a:p>
          <a:p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mutate(age=year('2001-05-01') -year(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ymd_hms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(birth)),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age=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(age &lt; 10 | age &gt; 100, NA, age),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age=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(is.na(age),round(mean(age,na.rm=T)),age),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agegrp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=cut(age, c(0,19,29,39,49,59,69,100), labels=F)*10)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age,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agegrp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7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485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기존 파생변수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(1-7)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7. H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백화점 고객의 최근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12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개월 구매 금액 및 구매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횟수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endParaRPr lang="en-US" altLang="ko-KR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end_date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ymd_hms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(max(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tr$sales_date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)))</a:t>
            </a: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('20010501') - months(12)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cs.v7.12 &lt;-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filter(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&amp;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end_date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summarize(amt12=sum(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nop12=n())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8.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최근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개월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6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개월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12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개월 구매 금액 및 </a:t>
            </a:r>
            <a:r>
              <a:rPr lang="ko-KR" altLang="en-US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횟수 후 병합 </a:t>
            </a:r>
            <a:r>
              <a:rPr lang="en-US" altLang="ko-KR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endParaRPr lang="en-US" altLang="ko-KR" dirty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&lt;-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('20010501') -months(6)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cs.v7.06 &lt;-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filter(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&amp;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end_date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summarize(amt6=sum(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nop6=n())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&lt;-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ymd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('20010501') -months(3)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cs.v7.03 &lt;-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filter(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start_date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&amp;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sales_date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&lt;=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end_date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summarize(amt3=sum(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nop3=n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())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485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기존 파생변수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(1-7)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8_1. 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병합 후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amt6, nop6, amt3, nop3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NA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이면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</a:t>
            </a:r>
            <a:r>
              <a:rPr lang="ko-KR" altLang="en-US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으로 대체 </a:t>
            </a:r>
            <a:r>
              <a:rPr lang="en-US" altLang="ko-KR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cs.v7 &lt;-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(cs.v7.12, cs.v7.06) %&gt;%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left_join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(cs.v7.03)</a:t>
            </a:r>
          </a:p>
          <a:p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cs.v7[is.na(cs.v7$amt6),]$amt6 &lt;- 0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cs.v7[is.na(cs.v7$nop6),]$nop6 &lt;- 0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cs.v7[is.na(cs.v7$amt3),]$amt3 &lt;- 0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cs.v7[is.na(cs.v7$nop3),]$nop3 &lt;- 0</a:t>
            </a:r>
          </a:p>
        </p:txBody>
      </p:sp>
    </p:spTree>
    <p:extLst>
      <p:ext uri="{BB962C8B-B14F-4D97-AF65-F5344CB8AC3E}">
        <p14:creationId xmlns:p14="http://schemas.microsoft.com/office/powerpoint/2010/main" val="9138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10" y="164812"/>
            <a:ext cx="778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(9)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가격 선호도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(Price Preference)</a:t>
            </a:r>
            <a:endParaRPr lang="en-US" altLang="ko-KR" sz="10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summary(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tr.input$net_amt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</a:t>
            </a:r>
            <a:r>
              <a:rPr lang="en-US" altLang="ko-KR" sz="16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IQR(</a:t>
            </a:r>
            <a:r>
              <a:rPr lang="ko-KR" altLang="en-US" sz="16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사분위수</a:t>
            </a:r>
            <a:r>
              <a:rPr lang="en-US" altLang="ko-KR" sz="16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r>
              <a:rPr lang="ko-KR" altLang="en-US" sz="16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를 기반으로 </a:t>
            </a:r>
            <a:r>
              <a:rPr lang="en-US" altLang="ko-KR" sz="16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ko-KR" altLang="en-US" sz="1600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등급 </a:t>
            </a:r>
            <a:r>
              <a:rPr lang="ko-KR" altLang="en-US" sz="1600" dirty="0" smtClean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생성</a:t>
            </a:r>
            <a:endParaRPr lang="en-US" altLang="ko-KR" sz="1600" dirty="0" smtClean="0">
              <a:solidFill>
                <a:srgbClr val="00B05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cs.v9 &lt;-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mutate(grade1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[[2]], 1,0),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grade2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&gt;=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[[2]]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&amp;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[[3]], 1,0),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grade3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&gt;=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[[3]]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&amp;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[[5]], 1,0),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grade4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&gt;=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[[5]]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&amp;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[[6]], 1,0),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grade5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&gt;=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summary.value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[[6]]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&amp; is.na(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net_amt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1,0)) %&gt;%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summarize(grade1 = sum(grade1),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grade2 = sum(grade2),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grade3 = sum(grade3),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grade4 = sum(grade4),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grade5 = sum(grade5))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cs.v9 &lt;- cs.v9 %&gt;%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pr_pref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apply(cs.v9[,-1],1,which.max)) %&gt;%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custid,pr_pref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201" y="3854825"/>
            <a:ext cx="4202894" cy="185401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815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8692" b="24058"/>
          <a:stretch/>
        </p:blipFill>
        <p:spPr>
          <a:xfrm>
            <a:off x="-1" y="0"/>
            <a:ext cx="9144001" cy="9144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209" y="164812"/>
            <a:ext cx="785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200" b="1" dirty="0">
                <a:solidFill>
                  <a:srgbClr val="00B050"/>
                </a:solidFill>
              </a:rPr>
              <a:t>파생변수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(10) </a:t>
            </a:r>
            <a:r>
              <a:rPr lang="ko-KR" altLang="en-US" sz="3200" b="1" dirty="0" smtClean="0">
                <a:solidFill>
                  <a:srgbClr val="00B050"/>
                </a:solidFill>
              </a:rPr>
              <a:t>계절 </a:t>
            </a:r>
            <a:r>
              <a:rPr lang="ko-KR" altLang="en-US" sz="3200" b="1" dirty="0">
                <a:solidFill>
                  <a:srgbClr val="00B050"/>
                </a:solidFill>
              </a:rPr>
              <a:t>선호도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(Season </a:t>
            </a:r>
            <a:r>
              <a:rPr lang="en-US" altLang="ko-KR" sz="2000" b="1" dirty="0">
                <a:solidFill>
                  <a:srgbClr val="00B050"/>
                </a:solidFill>
              </a:rPr>
              <a:t>Preference)</a:t>
            </a:r>
            <a:endParaRPr lang="en-US" altLang="ko-KR" sz="10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89" y="1127242"/>
            <a:ext cx="78315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&lt;-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tr.input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cs.v10 &lt;-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tmp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%&gt;% mutate(Spring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(sales_date,6,7)) &lt;= 5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&amp;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(sales_date,6,7)) &gt;= 3,1,0),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Summer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(sales_date,6,7)) &lt;= 8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&amp;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(sales_date,6,7)) &gt;= 6,1,0),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Fall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(sales_date,6,7)) &lt;= 11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&amp;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(sales_date,6,7)) &gt;= 9,1,0),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Winter 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ifelse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(sales_date,6,7)) &lt;= 2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                        &amp;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as.numeric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substr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(sales_date,6,7)) &gt;= 12,1,0)) %&gt;%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group_by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%&gt;%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summarize(Spring = sum(Spring),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Summer = sum(Summer),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Fall = sum(Fall),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Winter = sum(Winter))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cs.v10 &lt;- cs.v10 %&gt;%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mutate(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sea_pref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apply(cs.v10[,-1],1,which.max)) %&gt;% 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select(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custid,sea_pref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806" y="2832848"/>
            <a:ext cx="4055512" cy="317658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109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1651</Words>
  <Application>Microsoft Office PowerPoint</Application>
  <PresentationFormat>화면 슬라이드 쇼(4:3)</PresentationFormat>
  <Paragraphs>316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 Unicode MS</vt:lpstr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Youhee</dc:creator>
  <cp:lastModifiedBy>Hee Eun Kim</cp:lastModifiedBy>
  <cp:revision>24</cp:revision>
  <dcterms:created xsi:type="dcterms:W3CDTF">2016-10-05T13:53:16Z</dcterms:created>
  <dcterms:modified xsi:type="dcterms:W3CDTF">2016-10-07T13:15:01Z</dcterms:modified>
</cp:coreProperties>
</file>