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86" r:id="rId4"/>
    <p:sldId id="287" r:id="rId5"/>
    <p:sldId id="290" r:id="rId6"/>
    <p:sldId id="289" r:id="rId7"/>
    <p:sldId id="297" r:id="rId8"/>
    <p:sldId id="295" r:id="rId9"/>
    <p:sldId id="294" r:id="rId10"/>
    <p:sldId id="296" r:id="rId11"/>
    <p:sldId id="288" r:id="rId12"/>
    <p:sldId id="291" r:id="rId13"/>
    <p:sldId id="284" r:id="rId14"/>
    <p:sldId id="300" r:id="rId15"/>
    <p:sldId id="299" r:id="rId16"/>
    <p:sldId id="292" r:id="rId17"/>
    <p:sldId id="298" r:id="rId18"/>
    <p:sldId id="301" r:id="rId19"/>
    <p:sldId id="302" r:id="rId20"/>
    <p:sldId id="303" r:id="rId21"/>
    <p:sldId id="305" r:id="rId22"/>
    <p:sldId id="306" r:id="rId23"/>
    <p:sldId id="307" r:id="rId24"/>
    <p:sldId id="308" r:id="rId25"/>
    <p:sldId id="309" r:id="rId26"/>
    <p:sldId id="312" r:id="rId27"/>
    <p:sldId id="313" r:id="rId28"/>
    <p:sldId id="311" r:id="rId29"/>
    <p:sldId id="310" r:id="rId30"/>
    <p:sldId id="304" r:id="rId31"/>
    <p:sldId id="314" r:id="rId32"/>
    <p:sldId id="315" r:id="rId33"/>
    <p:sldId id="31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0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9B0B-E55F-4829-A4F1-CC3E84C4ACCA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0B239-7EEF-46ED-A2DD-1AC3752CA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9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B239-7EEF-46ED-A2DD-1AC3752CAD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4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6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2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C6FE-F202-4928-A4F1-F5C722C58820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Neural Networks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0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15914" y="731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547891" y="3344347"/>
            <a:ext cx="415475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625266" y="1168678"/>
            <a:ext cx="0" cy="43513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95130" y="1953087"/>
            <a:ext cx="4900474" cy="258340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156" y="1679645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 = 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2641" y="3159681"/>
            <a:ext cx="8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788241" y="1101212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 rot="2700000">
            <a:off x="2219417" y="3844031"/>
            <a:ext cx="914400" cy="914400"/>
          </a:xfrm>
          <a:prstGeom prst="plus">
            <a:avLst>
              <a:gd name="adj" fmla="val 380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6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 함수</a:t>
            </a:r>
            <a:r>
              <a:rPr lang="en-US" altLang="ko-KR" dirty="0"/>
              <a:t>(step function)</a:t>
            </a:r>
            <a:endParaRPr lang="ko-KR" altLang="en-US" dirty="0"/>
          </a:p>
        </p:txBody>
      </p:sp>
      <p:pic>
        <p:nvPicPr>
          <p:cNvPr id="3074" name="Picture 2" descr="step function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14" y="2116715"/>
            <a:ext cx="5185972" cy="389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8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함수</a:t>
            </a:r>
          </a:p>
        </p:txBody>
      </p:sp>
      <p:pic>
        <p:nvPicPr>
          <p:cNvPr id="5" name="Picture 2" descr="logistic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97" y="2183768"/>
            <a:ext cx="4761641" cy="316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0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endParaRPr lang="en-US" altLang="ko-KR" sz="240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85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02298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3059" y="31049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0995" y="1804379"/>
            <a:ext cx="8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3059" y="43955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07908" y="3100519"/>
            <a:ext cx="8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44681" y="2397199"/>
                <a:ext cx="1802090" cy="146799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2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4681" y="2397199"/>
                <a:ext cx="1802090" cy="14679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2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쌍곡탄젠트</a:t>
            </a:r>
            <a:r>
              <a:rPr lang="en-US" altLang="ko-KR" dirty="0"/>
              <a:t>(hyperbolic tangent)</a:t>
            </a:r>
            <a:endParaRPr lang="ko-KR" altLang="en-US" dirty="0"/>
          </a:p>
        </p:txBody>
      </p:sp>
      <p:pic>
        <p:nvPicPr>
          <p:cNvPr id="4" name="Picture 4" descr="hyperbolic tangent site:wikipedia.or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92" y="1868750"/>
            <a:ext cx="4667250" cy="356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1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모형의 오차를 구한다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오차를 가장 많이 줄일 수 있는 방향을 찾는다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방향으로 일정 폭만큼 계수를 수정한다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이상 오차가 줄어들지 않을 때까지 반복한다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8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인공신경망</a:t>
            </a:r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" idx="6"/>
          </p:cNvCxnSpPr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3"/>
            <a:endCxn id="23" idx="2"/>
          </p:cNvCxnSpPr>
          <p:nvPr/>
        </p:nvCxnSpPr>
        <p:spPr>
          <a:xfrm>
            <a:off x="2121762" y="3749770"/>
            <a:ext cx="1029217" cy="92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1" idx="3"/>
            <a:endCxn id="23" idx="3"/>
          </p:cNvCxnSpPr>
          <p:nvPr/>
        </p:nvCxnSpPr>
        <p:spPr>
          <a:xfrm flipV="1">
            <a:off x="2121762" y="5092038"/>
            <a:ext cx="1201371" cy="51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6"/>
          </p:cNvCxnSpPr>
          <p:nvPr/>
        </p:nvCxnSpPr>
        <p:spPr>
          <a:xfrm flipV="1">
            <a:off x="4326519" y="4182524"/>
            <a:ext cx="852641" cy="493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50979" y="4088651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9" idx="3"/>
            <a:endCxn id="23" idx="1"/>
          </p:cNvCxnSpPr>
          <p:nvPr/>
        </p:nvCxnSpPr>
        <p:spPr>
          <a:xfrm>
            <a:off x="2121762" y="2088320"/>
            <a:ext cx="1201371" cy="217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78156" y="45238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49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ur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6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" idx="6"/>
            <a:endCxn id="53" idx="1"/>
          </p:cNvCxnSpPr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3"/>
            <a:endCxn id="23" idx="2"/>
          </p:cNvCxnSpPr>
          <p:nvPr/>
        </p:nvCxnSpPr>
        <p:spPr>
          <a:xfrm>
            <a:off x="2121762" y="3749770"/>
            <a:ext cx="1029217" cy="92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1" idx="3"/>
            <a:endCxn id="23" idx="3"/>
          </p:cNvCxnSpPr>
          <p:nvPr/>
        </p:nvCxnSpPr>
        <p:spPr>
          <a:xfrm flipV="1">
            <a:off x="2121762" y="5092038"/>
            <a:ext cx="1201371" cy="51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6"/>
            <a:endCxn id="53" idx="3"/>
          </p:cNvCxnSpPr>
          <p:nvPr/>
        </p:nvCxnSpPr>
        <p:spPr>
          <a:xfrm flipV="1">
            <a:off x="4326519" y="4182524"/>
            <a:ext cx="852641" cy="493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50979" y="4088651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9" idx="3"/>
            <a:endCxn id="23" idx="1"/>
          </p:cNvCxnSpPr>
          <p:nvPr/>
        </p:nvCxnSpPr>
        <p:spPr>
          <a:xfrm>
            <a:off x="2121762" y="2088320"/>
            <a:ext cx="1201371" cy="217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78156" y="45238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007006" y="3179137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01227" y="3582241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3" idx="6"/>
          </p:cNvCxnSpPr>
          <p:nvPr/>
        </p:nvCxnSpPr>
        <p:spPr>
          <a:xfrm flipV="1">
            <a:off x="6182546" y="3766907"/>
            <a:ext cx="671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0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cxnSp>
        <p:nvCxnSpPr>
          <p:cNvPr id="4" name="직선 화살표 연결선 3"/>
          <p:cNvCxnSpPr>
            <a:stCxn id="9" idx="3"/>
            <a:endCxn id="12" idx="1"/>
          </p:cNvCxnSpPr>
          <p:nvPr/>
        </p:nvCxnSpPr>
        <p:spPr>
          <a:xfrm>
            <a:off x="2121762" y="2088320"/>
            <a:ext cx="1201371" cy="405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8" idx="3"/>
            <a:endCxn id="12" idx="2"/>
          </p:cNvCxnSpPr>
          <p:nvPr/>
        </p:nvCxnSpPr>
        <p:spPr>
          <a:xfrm flipV="1">
            <a:off x="2121762" y="2909766"/>
            <a:ext cx="1029217" cy="840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2" idx="6"/>
            <a:endCxn id="53" idx="1"/>
          </p:cNvCxnSpPr>
          <p:nvPr/>
        </p:nvCxnSpPr>
        <p:spPr>
          <a:xfrm>
            <a:off x="4326519" y="2909766"/>
            <a:ext cx="852641" cy="441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34665" y="356510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4665" y="190365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50979" y="2321995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3"/>
            <a:endCxn id="23" idx="2"/>
          </p:cNvCxnSpPr>
          <p:nvPr/>
        </p:nvCxnSpPr>
        <p:spPr>
          <a:xfrm>
            <a:off x="2121762" y="3749770"/>
            <a:ext cx="1029217" cy="92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1" idx="3"/>
            <a:endCxn id="12" idx="3"/>
          </p:cNvCxnSpPr>
          <p:nvPr/>
        </p:nvCxnSpPr>
        <p:spPr>
          <a:xfrm flipV="1">
            <a:off x="2121762" y="3325382"/>
            <a:ext cx="1201371" cy="2280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1" idx="3"/>
            <a:endCxn id="23" idx="3"/>
          </p:cNvCxnSpPr>
          <p:nvPr/>
        </p:nvCxnSpPr>
        <p:spPr>
          <a:xfrm flipV="1">
            <a:off x="2121762" y="5092038"/>
            <a:ext cx="1201371" cy="51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6"/>
            <a:endCxn id="53" idx="3"/>
          </p:cNvCxnSpPr>
          <p:nvPr/>
        </p:nvCxnSpPr>
        <p:spPr>
          <a:xfrm flipV="1">
            <a:off x="4326519" y="4182524"/>
            <a:ext cx="852641" cy="493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665" y="5420855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50979" y="4088651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9" idx="3"/>
            <a:endCxn id="23" idx="1"/>
          </p:cNvCxnSpPr>
          <p:nvPr/>
        </p:nvCxnSpPr>
        <p:spPr>
          <a:xfrm>
            <a:off x="2121762" y="2088320"/>
            <a:ext cx="1201371" cy="217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78156" y="45238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78156" y="2731464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007006" y="3179137"/>
            <a:ext cx="1175540" cy="117554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01227" y="3582241"/>
            <a:ext cx="3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3" idx="6"/>
          </p:cNvCxnSpPr>
          <p:nvPr/>
        </p:nvCxnSpPr>
        <p:spPr>
          <a:xfrm flipV="1">
            <a:off x="6182546" y="3766907"/>
            <a:ext cx="6710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81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3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620325" y="356701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/>
              <a:t>입력층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9992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5400000">
            <a:off x="2486461" y="356702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은닉층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1949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4348279" y="356702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츨력층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464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앞먹임</a:t>
            </a:r>
            <a:r>
              <a:rPr lang="ko-KR" altLang="en-US" dirty="0"/>
              <a:t> 네트워크</a:t>
            </a:r>
            <a:r>
              <a:rPr lang="en-US" altLang="ko-KR" dirty="0"/>
              <a:t>(feedforward network)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4348279" y="356702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츨력층</a:t>
            </a:r>
            <a:endParaRPr lang="ko-KR" altLang="en-US" sz="6000" dirty="0"/>
          </a:p>
        </p:txBody>
      </p:sp>
      <p:sp>
        <p:nvSpPr>
          <p:cNvPr id="8" name="직사각형 7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486461" y="356702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은닉층</a:t>
            </a:r>
            <a:endParaRPr lang="ko-KR" altLang="en-US" sz="6000" dirty="0"/>
          </a:p>
        </p:txBody>
      </p:sp>
      <p:sp>
        <p:nvSpPr>
          <p:cNvPr id="10" name="직사각형 9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20325" y="356701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/>
              <a:t>입력층</a:t>
            </a:r>
            <a:endParaRPr lang="ko-KR" altLang="en-US" sz="6000" dirty="0"/>
          </a:p>
        </p:txBody>
      </p:sp>
      <p:sp>
        <p:nvSpPr>
          <p:cNvPr id="4" name="화살표: 오른쪽 3"/>
          <p:cNvSpPr/>
          <p:nvPr/>
        </p:nvSpPr>
        <p:spPr>
          <a:xfrm>
            <a:off x="550415" y="1752100"/>
            <a:ext cx="6640497" cy="1014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164662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22418" y="1589103"/>
            <a:ext cx="1544714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4348279" y="356702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츨력층</a:t>
            </a:r>
            <a:endParaRPr lang="ko-KR" altLang="en-US" sz="6000" dirty="0"/>
          </a:p>
        </p:txBody>
      </p:sp>
      <p:sp>
        <p:nvSpPr>
          <p:cNvPr id="8" name="직사각형 7"/>
          <p:cNvSpPr/>
          <p:nvPr/>
        </p:nvSpPr>
        <p:spPr>
          <a:xfrm>
            <a:off x="2960599" y="1589103"/>
            <a:ext cx="1544714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486461" y="3567021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은닉층</a:t>
            </a:r>
            <a:endParaRPr lang="ko-KR" altLang="en-US" sz="6000" dirty="0"/>
          </a:p>
        </p:txBody>
      </p:sp>
      <p:sp>
        <p:nvSpPr>
          <p:cNvPr id="10" name="직사각형 9"/>
          <p:cNvSpPr/>
          <p:nvPr/>
        </p:nvSpPr>
        <p:spPr>
          <a:xfrm>
            <a:off x="1094464" y="1589103"/>
            <a:ext cx="1544714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20325" y="356701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/>
              <a:t>입력층</a:t>
            </a:r>
            <a:endParaRPr lang="ko-KR" altLang="en-US" sz="6000" dirty="0"/>
          </a:p>
        </p:txBody>
      </p:sp>
      <p:sp>
        <p:nvSpPr>
          <p:cNvPr id="4" name="화살표: 오른쪽 3"/>
          <p:cNvSpPr/>
          <p:nvPr/>
        </p:nvSpPr>
        <p:spPr>
          <a:xfrm flipH="1">
            <a:off x="381740" y="1752100"/>
            <a:ext cx="6578352" cy="1014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오차</a:t>
            </a:r>
          </a:p>
        </p:txBody>
      </p:sp>
    </p:spTree>
    <p:extLst>
      <p:ext uri="{BB962C8B-B14F-4D97-AF65-F5344CB8AC3E}">
        <p14:creationId xmlns:p14="http://schemas.microsoft.com/office/powerpoint/2010/main" val="248305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학습</a:t>
            </a:r>
            <a:r>
              <a:rPr lang="en-US" altLang="ko-KR" dirty="0"/>
              <a:t>(shallow learning)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450251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759884" y="3844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785403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28261" y="1589103"/>
            <a:ext cx="450251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7793682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450823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204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깊은 학습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94464" y="1589103"/>
            <a:ext cx="450251" cy="4971495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759884" y="38440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785403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28261" y="1589103"/>
            <a:ext cx="450251" cy="4971495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7793682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츨력층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450823" y="3844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476342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67281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58220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50704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43188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35672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28156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78208" y="1589103"/>
            <a:ext cx="450251" cy="4971495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153175" y="38440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2834196" y="38440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535054" y="38440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4216124" y="38440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4897193" y="38440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587964" y="3844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6291862" y="38440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7041915" y="38440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은닉층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598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4/4a/Action_potential.svg/491px-Action_potenti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21" y="400096"/>
            <a:ext cx="6138030" cy="606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느린 학습 속도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사라지는 경사 문제</a:t>
            </a:r>
            <a:r>
              <a:rPr lang="en-US" altLang="ko-KR" dirty="0"/>
              <a:t>(vanishing gradient)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과적합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73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성능 향상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GPGPU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정규화</a:t>
            </a:r>
            <a:r>
              <a:rPr lang="en-US" altLang="ko-KR" dirty="0"/>
              <a:t>(L1, L2, Dropout …)</a:t>
            </a:r>
          </a:p>
        </p:txBody>
      </p:sp>
    </p:spTree>
    <p:extLst>
      <p:ext uri="{BB962C8B-B14F-4D97-AF65-F5344CB8AC3E}">
        <p14:creationId xmlns:p14="http://schemas.microsoft.com/office/powerpoint/2010/main" val="375383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GPU: </a:t>
            </a:r>
            <a:r>
              <a:rPr lang="ko-KR" altLang="en-US" dirty="0"/>
              <a:t>그래픽 카드에 들어가는 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 관련 계산에 특화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코어 수</a:t>
            </a:r>
            <a:r>
              <a:rPr lang="en-US" altLang="ko-KR" dirty="0"/>
              <a:t>(GTX 1080</a:t>
            </a:r>
            <a:r>
              <a:rPr lang="ko-KR" altLang="en-US" dirty="0"/>
              <a:t>의 경우 </a:t>
            </a:r>
            <a:r>
              <a:rPr lang="en-US" altLang="ko-KR" dirty="0"/>
              <a:t>2,560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그래픽 외의 대량의 특수 계산을 하는데 써보자</a:t>
            </a:r>
            <a:r>
              <a:rPr lang="en-US" altLang="ko-KR" dirty="0"/>
              <a:t>(GPGPU)</a:t>
            </a:r>
          </a:p>
          <a:p>
            <a:endParaRPr lang="en-US" altLang="ko-KR" dirty="0"/>
          </a:p>
          <a:p>
            <a:r>
              <a:rPr lang="ko-KR" altLang="en-US" dirty="0"/>
              <a:t>엔비디아 그래픽 카드가 사실상 표준</a:t>
            </a:r>
            <a:r>
              <a:rPr lang="en-US" altLang="ko-KR" dirty="0"/>
              <a:t>(CUDA)</a:t>
            </a:r>
          </a:p>
          <a:p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돌파구 마련</a:t>
            </a:r>
          </a:p>
        </p:txBody>
      </p:sp>
    </p:spTree>
    <p:extLst>
      <p:ext uri="{BB962C8B-B14F-4D97-AF65-F5344CB8AC3E}">
        <p14:creationId xmlns:p14="http://schemas.microsoft.com/office/powerpoint/2010/main" val="1482817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/>
              <a:t> 프로그래밍은 매우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를 이용한 </a:t>
            </a:r>
            <a:r>
              <a:rPr lang="ko-KR" altLang="en-US" dirty="0" err="1"/>
              <a:t>딥러닝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lvl="1"/>
            <a:r>
              <a:rPr lang="en-US" altLang="ko-KR" dirty="0"/>
              <a:t>Torch, Caffe, </a:t>
            </a:r>
            <a:r>
              <a:rPr lang="en-US" altLang="ko-KR" dirty="0" err="1"/>
              <a:t>Theano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MXNet</a:t>
            </a:r>
            <a:r>
              <a:rPr lang="en-US" altLang="ko-KR" dirty="0"/>
              <a:t>, CNTK …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: </a:t>
            </a:r>
            <a:r>
              <a:rPr lang="ko-KR" altLang="en-US" dirty="0"/>
              <a:t>구글에서 개발 최근 각광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Keras</a:t>
            </a:r>
            <a:r>
              <a:rPr lang="en-US" altLang="ko-KR" dirty="0"/>
              <a:t>: </a:t>
            </a:r>
            <a:r>
              <a:rPr lang="en-US" altLang="ko-KR" dirty="0" err="1"/>
              <a:t>TensorFlow</a:t>
            </a:r>
            <a:r>
              <a:rPr lang="ko-KR" altLang="en-US" dirty="0"/>
              <a:t>와 </a:t>
            </a:r>
            <a:r>
              <a:rPr lang="en-US" altLang="ko-KR" dirty="0" err="1"/>
              <a:t>Theano</a:t>
            </a:r>
            <a:r>
              <a:rPr lang="ko-KR" altLang="en-US" dirty="0"/>
              <a:t>의 고수준 </a:t>
            </a:r>
            <a:r>
              <a:rPr lang="en-US" altLang="ko-KR" dirty="0"/>
              <a:t>wrapper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41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69056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" name="화살표: 오른쪽 1"/>
          <p:cNvSpPr/>
          <p:nvPr/>
        </p:nvSpPr>
        <p:spPr>
          <a:xfrm rot="1640699">
            <a:off x="2332912" y="2112897"/>
            <a:ext cx="151799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237" y="8181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신호가 </a:t>
            </a:r>
            <a:r>
              <a:rPr lang="ko-KR" altLang="en-US" dirty="0" err="1"/>
              <a:t>역치를</a:t>
            </a:r>
            <a:r>
              <a:rPr lang="ko-KR" altLang="en-US" dirty="0"/>
              <a:t> 넘지 못하면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7216" y="81818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신호를 내보내지 않는다</a:t>
            </a:r>
          </a:p>
        </p:txBody>
      </p:sp>
    </p:spTree>
    <p:extLst>
      <p:ext uri="{BB962C8B-B14F-4D97-AF65-F5344CB8AC3E}">
        <p14:creationId xmlns:p14="http://schemas.microsoft.com/office/powerpoint/2010/main" val="82830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432" y="2423603"/>
            <a:ext cx="1740023" cy="1740023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25" idx="3"/>
            <a:endCxn id="4" idx="1"/>
          </p:cNvCxnSpPr>
          <p:nvPr/>
        </p:nvCxnSpPr>
        <p:spPr>
          <a:xfrm>
            <a:off x="2430740" y="2019165"/>
            <a:ext cx="1348512" cy="659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9" idx="3"/>
            <a:endCxn id="4" idx="2"/>
          </p:cNvCxnSpPr>
          <p:nvPr/>
        </p:nvCxnSpPr>
        <p:spPr>
          <a:xfrm flipV="1">
            <a:off x="2430740" y="3293615"/>
            <a:ext cx="1093692" cy="94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6" idx="3"/>
            <a:endCxn id="4" idx="3"/>
          </p:cNvCxnSpPr>
          <p:nvPr/>
        </p:nvCxnSpPr>
        <p:spPr>
          <a:xfrm flipV="1">
            <a:off x="2430740" y="3908806"/>
            <a:ext cx="1348512" cy="68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2" idx="1"/>
          </p:cNvCxnSpPr>
          <p:nvPr/>
        </p:nvCxnSpPr>
        <p:spPr>
          <a:xfrm flipV="1">
            <a:off x="5264455" y="3303035"/>
            <a:ext cx="158022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4409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44681" y="311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4409" y="18344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4409" y="4412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2" name="화살표: 오른쪽 1"/>
          <p:cNvSpPr/>
          <p:nvPr/>
        </p:nvSpPr>
        <p:spPr>
          <a:xfrm rot="1640699">
            <a:off x="2332912" y="2112897"/>
            <a:ext cx="151799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/>
          <p:cNvSpPr/>
          <p:nvPr/>
        </p:nvSpPr>
        <p:spPr>
          <a:xfrm>
            <a:off x="2411211" y="3047349"/>
            <a:ext cx="1113221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/>
          <p:cNvSpPr/>
          <p:nvPr/>
        </p:nvSpPr>
        <p:spPr>
          <a:xfrm>
            <a:off x="5264455" y="3047349"/>
            <a:ext cx="1580226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16237" y="81818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신호가 </a:t>
            </a:r>
            <a:r>
              <a:rPr lang="ko-KR" altLang="en-US" dirty="0" err="1"/>
              <a:t>역치를</a:t>
            </a:r>
            <a:r>
              <a:rPr lang="ko-KR" altLang="en-US" dirty="0"/>
              <a:t> 넘어서면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7216" y="81818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신호를 내보낸다</a:t>
            </a:r>
          </a:p>
        </p:txBody>
      </p:sp>
    </p:spTree>
    <p:extLst>
      <p:ext uri="{BB962C8B-B14F-4D97-AF65-F5344CB8AC3E}">
        <p14:creationId xmlns:p14="http://schemas.microsoft.com/office/powerpoint/2010/main" val="33760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수식으로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입력의 합계 </a:t>
            </a:r>
            <a:r>
              <a:rPr lang="en-US" altLang="ko-KR" dirty="0"/>
              <a:t>&gt;</a:t>
            </a:r>
            <a:r>
              <a:rPr lang="ko-KR" altLang="en-US" dirty="0"/>
              <a:t> 역치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입력의 합계 </a:t>
            </a:r>
            <a:r>
              <a:rPr lang="en-US" altLang="ko-KR" dirty="0"/>
              <a:t>&lt;</a:t>
            </a:r>
            <a:r>
              <a:rPr lang="ko-KR" altLang="en-US" dirty="0"/>
              <a:t> 역치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3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2547891" y="3344347"/>
            <a:ext cx="415475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625266" y="1168678"/>
            <a:ext cx="0" cy="43513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5914" y="731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2641" y="3159681"/>
            <a:ext cx="8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54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>
          <a:xfrm>
            <a:off x="2547891" y="3344347"/>
            <a:ext cx="415475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625266" y="1168678"/>
            <a:ext cx="0" cy="435133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47891" y="1168678"/>
            <a:ext cx="4154750" cy="435133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1198" y="73188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+x</a:t>
            </a:r>
            <a:r>
              <a:rPr lang="en-US" altLang="ko-KR" baseline="-25000" dirty="0"/>
              <a:t>2</a:t>
            </a:r>
            <a:r>
              <a:rPr lang="en-US" altLang="ko-KR" dirty="0"/>
              <a:t> = 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5914" y="731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2641" y="3159681"/>
            <a:ext cx="8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788241" y="1101212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/>
          <p:nvPr/>
        </p:nvSpPr>
        <p:spPr>
          <a:xfrm rot="2700000">
            <a:off x="2219417" y="3844031"/>
            <a:ext cx="914400" cy="914400"/>
          </a:xfrm>
          <a:prstGeom prst="plus">
            <a:avLst>
              <a:gd name="adj" fmla="val 380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8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354</Words>
  <Application>Microsoft Office PowerPoint</Application>
  <PresentationFormat>화면 슬라이드 쇼(4:3)</PresentationFormat>
  <Paragraphs>148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Cambria Math</vt:lpstr>
      <vt:lpstr>Wingdings</vt:lpstr>
      <vt:lpstr>Office 테마</vt:lpstr>
      <vt:lpstr>Neural Networks &amp; 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수식으로 표현</vt:lpstr>
      <vt:lpstr>PowerPoint 프레젠테이션</vt:lpstr>
      <vt:lpstr>PowerPoint 프레젠테이션</vt:lpstr>
      <vt:lpstr>PowerPoint 프레젠테이션</vt:lpstr>
      <vt:lpstr>계단 함수(step function)</vt:lpstr>
      <vt:lpstr>로지스틱 함수</vt:lpstr>
      <vt:lpstr>Logistic function</vt:lpstr>
      <vt:lpstr>PowerPoint 프레젠테이션</vt:lpstr>
      <vt:lpstr>PowerPoint 프레젠테이션</vt:lpstr>
      <vt:lpstr>쌍곡탄젠트(hyperbolic tangent)</vt:lpstr>
      <vt:lpstr>경사 하강법(gradient descent)</vt:lpstr>
      <vt:lpstr>인공신경망</vt:lpstr>
      <vt:lpstr>인공신경망</vt:lpstr>
      <vt:lpstr>다층 신경망</vt:lpstr>
      <vt:lpstr>다층 신경망</vt:lpstr>
      <vt:lpstr>다층 신경망</vt:lpstr>
      <vt:lpstr>다층 신경망</vt:lpstr>
      <vt:lpstr>다층 신경망</vt:lpstr>
      <vt:lpstr>다층 신경망</vt:lpstr>
      <vt:lpstr>앞먹임 네트워크(feedforward network)</vt:lpstr>
      <vt:lpstr>역전파 (backpropagation)</vt:lpstr>
      <vt:lpstr>얕은 학습(shallow learning)</vt:lpstr>
      <vt:lpstr>깊은 학습(deep learning)</vt:lpstr>
      <vt:lpstr>딥러닝의 어려움</vt:lpstr>
      <vt:lpstr>해결책</vt:lpstr>
      <vt:lpstr>GPU</vt:lpstr>
      <vt:lpstr>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유재명</dc:creator>
  <cp:lastModifiedBy>유재명</cp:lastModifiedBy>
  <cp:revision>21</cp:revision>
  <dcterms:created xsi:type="dcterms:W3CDTF">2016-11-18T14:35:17Z</dcterms:created>
  <dcterms:modified xsi:type="dcterms:W3CDTF">2016-12-02T08:29:20Z</dcterms:modified>
</cp:coreProperties>
</file>