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318" r:id="rId14"/>
    <p:sldId id="319" r:id="rId15"/>
    <p:sldId id="32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14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Latent Semantic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유재명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07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Term-Document Matrix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문서</a:t>
            </a:r>
            <a:r>
              <a:rPr lang="en-US" altLang="ko-KR"/>
              <a:t>1:</a:t>
            </a:r>
            <a:r>
              <a:rPr lang="ko-KR" altLang="en-US"/>
              <a:t> 버락 오바마</a:t>
            </a:r>
            <a:endParaRPr lang="en-US" altLang="ko-KR"/>
          </a:p>
          <a:p>
            <a:r>
              <a:rPr lang="ko-KR" altLang="en-US"/>
              <a:t>문서</a:t>
            </a:r>
            <a:r>
              <a:rPr lang="en-US" altLang="ko-KR"/>
              <a:t>2:</a:t>
            </a:r>
            <a:r>
              <a:rPr lang="ko-KR" altLang="en-US"/>
              <a:t> 오바마 대통령</a:t>
            </a:r>
            <a:endParaRPr lang="en-US" altLang="ko-KR"/>
          </a:p>
          <a:p>
            <a:r>
              <a:rPr lang="ko-KR" altLang="en-US"/>
              <a:t>문서</a:t>
            </a:r>
            <a:r>
              <a:rPr lang="en-US" altLang="ko-KR"/>
              <a:t>3:</a:t>
            </a:r>
            <a:r>
              <a:rPr lang="ko-KR" altLang="en-US"/>
              <a:t> 미국 대통령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243696"/>
              </p:ext>
            </p:extLst>
          </p:nvPr>
        </p:nvGraphicFramePr>
        <p:xfrm>
          <a:off x="3456215" y="3543300"/>
          <a:ext cx="4572000" cy="1409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bg1"/>
                          </a:solidFill>
                        </a:rPr>
                        <a:t>문서</a:t>
                      </a:r>
                      <a:r>
                        <a:rPr lang="en-US" altLang="ko-KR" sz="14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bg1"/>
                          </a:solidFill>
                        </a:rPr>
                        <a:t>문서</a:t>
                      </a:r>
                      <a:r>
                        <a:rPr lang="en-US" altLang="ko-KR" sz="14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bg1"/>
                          </a:solidFill>
                        </a:rPr>
                        <a:t>문서</a:t>
                      </a:r>
                      <a:r>
                        <a:rPr lang="en-US" altLang="ko-KR" sz="14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bg1"/>
                          </a:solidFill>
                        </a:rPr>
                        <a:t>버락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bg1"/>
                          </a:solidFill>
                        </a:rPr>
                        <a:t>오바마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bg1"/>
                          </a:solidFill>
                        </a:rPr>
                        <a:t>미국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bg1"/>
                          </a:solidFill>
                        </a:rPr>
                        <a:t>대통령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817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차원 축소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ko-KR" altLang="en-US"/>
              <a:t>문서</a:t>
            </a:r>
            <a:r>
              <a:rPr lang="en-US" altLang="ko-KR"/>
              <a:t>1:</a:t>
            </a:r>
            <a:r>
              <a:rPr lang="ko-KR" altLang="en-US"/>
              <a:t> 버락 오바마</a:t>
            </a:r>
            <a:endParaRPr lang="en-US" altLang="ko-KR"/>
          </a:p>
          <a:p>
            <a:r>
              <a:rPr lang="ko-KR" altLang="en-US"/>
              <a:t>문서</a:t>
            </a:r>
            <a:r>
              <a:rPr lang="en-US" altLang="ko-KR"/>
              <a:t>2:</a:t>
            </a:r>
            <a:r>
              <a:rPr lang="ko-KR" altLang="en-US"/>
              <a:t> 오바마 대통령</a:t>
            </a:r>
            <a:endParaRPr lang="en-US" altLang="ko-KR"/>
          </a:p>
          <a:p>
            <a:r>
              <a:rPr lang="ko-KR" altLang="en-US"/>
              <a:t>문서</a:t>
            </a:r>
            <a:r>
              <a:rPr lang="en-US" altLang="ko-KR"/>
              <a:t>3:</a:t>
            </a:r>
            <a:r>
              <a:rPr lang="ko-KR" altLang="en-US"/>
              <a:t> 미국 대통령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897266"/>
              </p:ext>
            </p:extLst>
          </p:nvPr>
        </p:nvGraphicFramePr>
        <p:xfrm>
          <a:off x="3456215" y="3543301"/>
          <a:ext cx="4572000" cy="777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bg1"/>
                          </a:solidFill>
                        </a:rPr>
                        <a:t>문서</a:t>
                      </a:r>
                      <a:r>
                        <a:rPr lang="en-US" altLang="ko-KR" sz="14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bg1"/>
                          </a:solidFill>
                        </a:rPr>
                        <a:t>문서</a:t>
                      </a:r>
                      <a:r>
                        <a:rPr lang="en-US" altLang="ko-KR" sz="14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bg1"/>
                          </a:solidFill>
                        </a:rPr>
                        <a:t>문서</a:t>
                      </a:r>
                      <a:r>
                        <a:rPr lang="en-US" altLang="ko-KR" sz="14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bg1"/>
                          </a:solidFill>
                        </a:rPr>
                        <a:t>버락 오바마 미국 대통령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05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차원 축소를 하는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문서들이 단어가 아닌 의미상으로 재배치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동음이의어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ko-KR" altLang="en-US" err="1"/>
              <a:t>오탈자</a:t>
            </a:r>
            <a:r>
              <a:rPr lang="ko-KR" altLang="en-US"/>
              <a:t> 등이 </a:t>
            </a:r>
            <a:r>
              <a:rPr lang="en-US" altLang="ko-KR"/>
              <a:t>(</a:t>
            </a:r>
            <a:r>
              <a:rPr lang="ko-KR" altLang="en-US"/>
              <a:t>어느 정도</a:t>
            </a:r>
            <a:r>
              <a:rPr lang="en-US" altLang="ko-KR"/>
              <a:t>)</a:t>
            </a:r>
            <a:r>
              <a:rPr lang="ko-KR" altLang="en-US"/>
              <a:t> 처리됨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문서에 존재하는 </a:t>
            </a:r>
            <a:r>
              <a:rPr lang="en-US" altLang="ko-KR"/>
              <a:t>noise</a:t>
            </a:r>
            <a:r>
              <a:rPr lang="ko-KR" altLang="en-US"/>
              <a:t>가 줄어 더 잘 분류됨</a:t>
            </a:r>
          </a:p>
        </p:txBody>
      </p:sp>
    </p:spTree>
    <p:extLst>
      <p:ext uri="{BB962C8B-B14F-4D97-AF65-F5344CB8AC3E}">
        <p14:creationId xmlns:p14="http://schemas.microsoft.com/office/powerpoint/2010/main" val="3945407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코사인 유사도</a:t>
            </a:r>
            <a:r>
              <a:rPr lang="en-US" altLang="ko-KR"/>
              <a:t>(Cosine similarity)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rot="21584243">
            <a:off x="2702084" y="2110585"/>
            <a:ext cx="6850703" cy="36411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타원 4"/>
          <p:cNvSpPr/>
          <p:nvPr/>
        </p:nvSpPr>
        <p:spPr>
          <a:xfrm rot="1968449">
            <a:off x="4145905" y="3553079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타원 5"/>
          <p:cNvSpPr/>
          <p:nvPr/>
        </p:nvSpPr>
        <p:spPr>
          <a:xfrm rot="1968449">
            <a:off x="5613233" y="226567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타원 6"/>
          <p:cNvSpPr/>
          <p:nvPr/>
        </p:nvSpPr>
        <p:spPr>
          <a:xfrm rot="1968449">
            <a:off x="5750383" y="395510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타원 7"/>
          <p:cNvSpPr/>
          <p:nvPr/>
        </p:nvSpPr>
        <p:spPr>
          <a:xfrm rot="1968449">
            <a:off x="6214944" y="3280327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타원 8"/>
          <p:cNvSpPr/>
          <p:nvPr/>
        </p:nvSpPr>
        <p:spPr>
          <a:xfrm rot="1968449">
            <a:off x="6193990" y="4023019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타원 9"/>
          <p:cNvSpPr/>
          <p:nvPr/>
        </p:nvSpPr>
        <p:spPr>
          <a:xfrm rot="1968449">
            <a:off x="4759231" y="4020922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타원 10"/>
          <p:cNvSpPr/>
          <p:nvPr/>
        </p:nvSpPr>
        <p:spPr>
          <a:xfrm rot="1968449">
            <a:off x="5935342" y="351404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타원 11"/>
          <p:cNvSpPr/>
          <p:nvPr/>
        </p:nvSpPr>
        <p:spPr>
          <a:xfrm rot="1968449">
            <a:off x="5922376" y="2622082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타원 12"/>
          <p:cNvSpPr/>
          <p:nvPr/>
        </p:nvSpPr>
        <p:spPr>
          <a:xfrm rot="1968449">
            <a:off x="5232901" y="4180249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타원 13"/>
          <p:cNvSpPr/>
          <p:nvPr/>
        </p:nvSpPr>
        <p:spPr>
          <a:xfrm rot="1968449">
            <a:off x="3802256" y="4007203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타원 14"/>
          <p:cNvSpPr/>
          <p:nvPr/>
        </p:nvSpPr>
        <p:spPr>
          <a:xfrm rot="1968449">
            <a:off x="6367151" y="2465601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타원 15"/>
          <p:cNvSpPr/>
          <p:nvPr/>
        </p:nvSpPr>
        <p:spPr>
          <a:xfrm rot="1968449">
            <a:off x="6555645" y="3107280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타원 16"/>
          <p:cNvSpPr/>
          <p:nvPr/>
        </p:nvSpPr>
        <p:spPr>
          <a:xfrm rot="1968449">
            <a:off x="6194341" y="296993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타원 17"/>
          <p:cNvSpPr/>
          <p:nvPr/>
        </p:nvSpPr>
        <p:spPr>
          <a:xfrm rot="1968449">
            <a:off x="4332043" y="3876437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타원 18"/>
          <p:cNvSpPr/>
          <p:nvPr/>
        </p:nvSpPr>
        <p:spPr>
          <a:xfrm rot="1968449">
            <a:off x="4971418" y="3789915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타원 19"/>
          <p:cNvSpPr/>
          <p:nvPr/>
        </p:nvSpPr>
        <p:spPr>
          <a:xfrm rot="1968449">
            <a:off x="5986663" y="4266772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타원 20"/>
          <p:cNvSpPr/>
          <p:nvPr/>
        </p:nvSpPr>
        <p:spPr>
          <a:xfrm rot="1968449">
            <a:off x="5406305" y="383415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23" name="직선 연결선 22"/>
          <p:cNvCxnSpPr>
            <a:stCxn id="4" idx="0"/>
            <a:endCxn id="4" idx="2"/>
          </p:cNvCxnSpPr>
          <p:nvPr/>
        </p:nvCxnSpPr>
        <p:spPr>
          <a:xfrm>
            <a:off x="6119091" y="2110604"/>
            <a:ext cx="16689" cy="36411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4" idx="1"/>
            <a:endCxn id="4" idx="3"/>
          </p:cNvCxnSpPr>
          <p:nvPr/>
        </p:nvCxnSpPr>
        <p:spPr>
          <a:xfrm flipV="1">
            <a:off x="2702120" y="3915480"/>
            <a:ext cx="6850631" cy="3140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12" idx="5"/>
          </p:cNvCxnSpPr>
          <p:nvPr/>
        </p:nvCxnSpPr>
        <p:spPr>
          <a:xfrm flipH="1" flipV="1">
            <a:off x="5998190" y="2745857"/>
            <a:ext cx="137591" cy="118532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17" idx="4"/>
          </p:cNvCxnSpPr>
          <p:nvPr/>
        </p:nvCxnSpPr>
        <p:spPr>
          <a:xfrm flipV="1">
            <a:off x="6135780" y="3085141"/>
            <a:ext cx="87240" cy="83034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696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코사인 유사도</a:t>
            </a:r>
            <a:r>
              <a:rPr lang="en-US" altLang="ko-KR"/>
              <a:t>(Cosine similarity)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rot="21584243">
            <a:off x="2702084" y="2110585"/>
            <a:ext cx="6850703" cy="36411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타원 4"/>
          <p:cNvSpPr/>
          <p:nvPr/>
        </p:nvSpPr>
        <p:spPr>
          <a:xfrm rot="1968449">
            <a:off x="4145905" y="3553079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타원 5"/>
          <p:cNvSpPr/>
          <p:nvPr/>
        </p:nvSpPr>
        <p:spPr>
          <a:xfrm rot="1968449">
            <a:off x="5613233" y="226567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타원 6"/>
          <p:cNvSpPr/>
          <p:nvPr/>
        </p:nvSpPr>
        <p:spPr>
          <a:xfrm rot="1968449">
            <a:off x="5750383" y="395510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타원 7"/>
          <p:cNvSpPr/>
          <p:nvPr/>
        </p:nvSpPr>
        <p:spPr>
          <a:xfrm rot="1968449">
            <a:off x="6214944" y="3280327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타원 8"/>
          <p:cNvSpPr/>
          <p:nvPr/>
        </p:nvSpPr>
        <p:spPr>
          <a:xfrm rot="1968449">
            <a:off x="6193990" y="4023019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타원 9"/>
          <p:cNvSpPr/>
          <p:nvPr/>
        </p:nvSpPr>
        <p:spPr>
          <a:xfrm rot="1968449">
            <a:off x="4759231" y="4020922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타원 10"/>
          <p:cNvSpPr/>
          <p:nvPr/>
        </p:nvSpPr>
        <p:spPr>
          <a:xfrm rot="1968449">
            <a:off x="5935342" y="351404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타원 11"/>
          <p:cNvSpPr/>
          <p:nvPr/>
        </p:nvSpPr>
        <p:spPr>
          <a:xfrm rot="1968449">
            <a:off x="5922376" y="2622082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타원 12"/>
          <p:cNvSpPr/>
          <p:nvPr/>
        </p:nvSpPr>
        <p:spPr>
          <a:xfrm rot="1968449">
            <a:off x="5232901" y="4180249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타원 13"/>
          <p:cNvSpPr/>
          <p:nvPr/>
        </p:nvSpPr>
        <p:spPr>
          <a:xfrm rot="1968449">
            <a:off x="3802256" y="4007203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타원 14"/>
          <p:cNvSpPr/>
          <p:nvPr/>
        </p:nvSpPr>
        <p:spPr>
          <a:xfrm rot="1968449">
            <a:off x="6367151" y="2465601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타원 15"/>
          <p:cNvSpPr/>
          <p:nvPr/>
        </p:nvSpPr>
        <p:spPr>
          <a:xfrm rot="1968449">
            <a:off x="6555645" y="3107280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타원 16"/>
          <p:cNvSpPr/>
          <p:nvPr/>
        </p:nvSpPr>
        <p:spPr>
          <a:xfrm rot="1968449">
            <a:off x="6194341" y="296993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타원 17"/>
          <p:cNvSpPr/>
          <p:nvPr/>
        </p:nvSpPr>
        <p:spPr>
          <a:xfrm rot="1968449">
            <a:off x="4332043" y="3876437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타원 18"/>
          <p:cNvSpPr/>
          <p:nvPr/>
        </p:nvSpPr>
        <p:spPr>
          <a:xfrm rot="1968449">
            <a:off x="4971418" y="3789915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타원 19"/>
          <p:cNvSpPr/>
          <p:nvPr/>
        </p:nvSpPr>
        <p:spPr>
          <a:xfrm rot="1968449">
            <a:off x="5986663" y="4266772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타원 20"/>
          <p:cNvSpPr/>
          <p:nvPr/>
        </p:nvSpPr>
        <p:spPr>
          <a:xfrm rot="1968449">
            <a:off x="5406305" y="383415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23" name="직선 연결선 22"/>
          <p:cNvCxnSpPr>
            <a:stCxn id="4" idx="0"/>
            <a:endCxn id="4" idx="2"/>
          </p:cNvCxnSpPr>
          <p:nvPr/>
        </p:nvCxnSpPr>
        <p:spPr>
          <a:xfrm>
            <a:off x="6119091" y="2110604"/>
            <a:ext cx="16689" cy="36411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4" idx="1"/>
            <a:endCxn id="4" idx="3"/>
          </p:cNvCxnSpPr>
          <p:nvPr/>
        </p:nvCxnSpPr>
        <p:spPr>
          <a:xfrm flipV="1">
            <a:off x="2702120" y="3915480"/>
            <a:ext cx="6850631" cy="3140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5" idx="7"/>
          </p:cNvCxnSpPr>
          <p:nvPr/>
        </p:nvCxnSpPr>
        <p:spPr>
          <a:xfrm flipH="1" flipV="1">
            <a:off x="4269679" y="3602454"/>
            <a:ext cx="1866103" cy="32872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17" idx="4"/>
          </p:cNvCxnSpPr>
          <p:nvPr/>
        </p:nvCxnSpPr>
        <p:spPr>
          <a:xfrm flipV="1">
            <a:off x="6135780" y="3085141"/>
            <a:ext cx="87240" cy="83034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501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410" y="1747106"/>
            <a:ext cx="6519180" cy="406775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코사인 유사도</a:t>
            </a:r>
            <a:r>
              <a:rPr lang="en-US" altLang="ko-KR"/>
              <a:t>(Cosine similarity)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62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잠재 변수</a:t>
            </a:r>
            <a:r>
              <a:rPr lang="en-US" altLang="ko-KR"/>
              <a:t>(latent variable)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종교 시설이 많은 도시가 범죄도 많다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234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잠재 변수</a:t>
            </a:r>
            <a:r>
              <a:rPr lang="en-US" altLang="ko-KR"/>
              <a:t>(latent variable)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종교 시설이 많은 도시가 범죄도 많다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가설</a:t>
            </a:r>
            <a:r>
              <a:rPr lang="en-US" altLang="ko-KR"/>
              <a:t>1:</a:t>
            </a:r>
            <a:r>
              <a:rPr lang="ko-KR" altLang="en-US"/>
              <a:t> 종교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 범죄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가설</a:t>
            </a:r>
            <a:r>
              <a:rPr lang="en-US" altLang="ko-KR"/>
              <a:t>2:</a:t>
            </a:r>
            <a:r>
              <a:rPr lang="ko-KR" altLang="en-US"/>
              <a:t> 범죄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종교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926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잠재 변수</a:t>
            </a:r>
            <a:r>
              <a:rPr lang="en-US" altLang="ko-KR"/>
              <a:t>(latent variable)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종교 시설이 많은 도시가 범죄도 많다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가설</a:t>
            </a:r>
            <a:r>
              <a:rPr lang="en-US" altLang="ko-KR"/>
              <a:t>1:</a:t>
            </a:r>
            <a:r>
              <a:rPr lang="ko-KR" altLang="en-US"/>
              <a:t> 종교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 범죄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가설</a:t>
            </a:r>
            <a:r>
              <a:rPr lang="en-US" altLang="ko-KR"/>
              <a:t>2:</a:t>
            </a:r>
            <a:r>
              <a:rPr lang="ko-KR" altLang="en-US"/>
              <a:t> 범죄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종교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가설</a:t>
            </a:r>
            <a:r>
              <a:rPr lang="en-US" altLang="ko-KR"/>
              <a:t>3: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제</a:t>
            </a:r>
            <a:r>
              <a:rPr lang="en-US" altLang="ko-KR"/>
              <a:t>3</a:t>
            </a:r>
            <a:r>
              <a:rPr lang="ko-KR" altLang="en-US"/>
              <a:t>의 변수</a:t>
            </a:r>
            <a:r>
              <a:rPr lang="en-US" altLang="ko-KR"/>
              <a:t>)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종교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  </a:t>
            </a:r>
            <a:r>
              <a:rPr lang="en-US" altLang="ko-KR"/>
              <a:t>				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범죄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66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잠재 변수</a:t>
            </a:r>
            <a:r>
              <a:rPr lang="en-US" altLang="ko-KR"/>
              <a:t>(latent variable)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종교 시설이 많은 도시가 범죄도 많다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가설</a:t>
            </a:r>
            <a:r>
              <a:rPr lang="en-US" altLang="ko-KR"/>
              <a:t>1:</a:t>
            </a:r>
            <a:r>
              <a:rPr lang="ko-KR" altLang="en-US"/>
              <a:t> 종교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 범죄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가설</a:t>
            </a:r>
            <a:r>
              <a:rPr lang="en-US" altLang="ko-KR"/>
              <a:t>2:</a:t>
            </a:r>
            <a:r>
              <a:rPr lang="ko-KR" altLang="en-US"/>
              <a:t> 범죄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종교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가설</a:t>
            </a:r>
            <a:r>
              <a:rPr lang="en-US" altLang="ko-KR"/>
              <a:t>3:</a:t>
            </a:r>
            <a:r>
              <a:rPr lang="ko-KR" altLang="en-US"/>
              <a:t> 인구</a:t>
            </a:r>
            <a:r>
              <a:rPr lang="en-US" altLang="ko-KR"/>
              <a:t>		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종교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  </a:t>
            </a:r>
            <a:r>
              <a:rPr lang="en-US" altLang="ko-KR"/>
              <a:t>				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범죄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152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잠재 의미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의미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단어</a:t>
            </a:r>
          </a:p>
        </p:txBody>
      </p:sp>
    </p:spTree>
    <p:extLst>
      <p:ext uri="{BB962C8B-B14F-4D97-AF65-F5344CB8AC3E}">
        <p14:creationId xmlns:p14="http://schemas.microsoft.com/office/powerpoint/2010/main" val="303606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차원 축소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663045" y="2751368"/>
            <a:ext cx="4599215" cy="2786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타원 6"/>
          <p:cNvSpPr/>
          <p:nvPr/>
        </p:nvSpPr>
        <p:spPr>
          <a:xfrm>
            <a:off x="4697185" y="4786993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타원 7"/>
          <p:cNvSpPr/>
          <p:nvPr/>
        </p:nvSpPr>
        <p:spPr>
          <a:xfrm>
            <a:off x="5116287" y="4661807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타원 8"/>
          <p:cNvSpPr/>
          <p:nvPr/>
        </p:nvSpPr>
        <p:spPr>
          <a:xfrm>
            <a:off x="5655129" y="4384222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타원 9"/>
          <p:cNvSpPr/>
          <p:nvPr/>
        </p:nvSpPr>
        <p:spPr>
          <a:xfrm>
            <a:off x="5592535" y="4150179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타원 10"/>
          <p:cNvSpPr/>
          <p:nvPr/>
        </p:nvSpPr>
        <p:spPr>
          <a:xfrm>
            <a:off x="5241472" y="433795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타원 11"/>
          <p:cNvSpPr/>
          <p:nvPr/>
        </p:nvSpPr>
        <p:spPr>
          <a:xfrm>
            <a:off x="6030685" y="407125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타원 12"/>
          <p:cNvSpPr/>
          <p:nvPr/>
        </p:nvSpPr>
        <p:spPr>
          <a:xfrm>
            <a:off x="5780314" y="4150179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타원 13"/>
          <p:cNvSpPr/>
          <p:nvPr/>
        </p:nvSpPr>
        <p:spPr>
          <a:xfrm>
            <a:off x="6177643" y="3872593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타원 14"/>
          <p:cNvSpPr/>
          <p:nvPr/>
        </p:nvSpPr>
        <p:spPr>
          <a:xfrm>
            <a:off x="6615793" y="374740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타원 15"/>
          <p:cNvSpPr/>
          <p:nvPr/>
        </p:nvSpPr>
        <p:spPr>
          <a:xfrm>
            <a:off x="6860722" y="347798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타원 16"/>
          <p:cNvSpPr/>
          <p:nvPr/>
        </p:nvSpPr>
        <p:spPr>
          <a:xfrm>
            <a:off x="6395358" y="3684815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타원 17"/>
          <p:cNvSpPr/>
          <p:nvPr/>
        </p:nvSpPr>
        <p:spPr>
          <a:xfrm>
            <a:off x="7113814" y="3434444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536945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663045" y="2751368"/>
            <a:ext cx="4599215" cy="2786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3663045" y="2860223"/>
            <a:ext cx="4599215" cy="260712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차원 축소</a:t>
            </a:r>
          </a:p>
        </p:txBody>
      </p:sp>
      <p:sp>
        <p:nvSpPr>
          <p:cNvPr id="7" name="타원 6"/>
          <p:cNvSpPr/>
          <p:nvPr/>
        </p:nvSpPr>
        <p:spPr>
          <a:xfrm>
            <a:off x="4697185" y="4786993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타원 7"/>
          <p:cNvSpPr/>
          <p:nvPr/>
        </p:nvSpPr>
        <p:spPr>
          <a:xfrm>
            <a:off x="5116287" y="4661807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타원 8"/>
          <p:cNvSpPr/>
          <p:nvPr/>
        </p:nvSpPr>
        <p:spPr>
          <a:xfrm>
            <a:off x="5655129" y="4384222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타원 9"/>
          <p:cNvSpPr/>
          <p:nvPr/>
        </p:nvSpPr>
        <p:spPr>
          <a:xfrm>
            <a:off x="5592535" y="4150179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타원 10"/>
          <p:cNvSpPr/>
          <p:nvPr/>
        </p:nvSpPr>
        <p:spPr>
          <a:xfrm>
            <a:off x="5241472" y="433795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타원 11"/>
          <p:cNvSpPr/>
          <p:nvPr/>
        </p:nvSpPr>
        <p:spPr>
          <a:xfrm>
            <a:off x="6030685" y="407125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타원 12"/>
          <p:cNvSpPr/>
          <p:nvPr/>
        </p:nvSpPr>
        <p:spPr>
          <a:xfrm>
            <a:off x="5780314" y="4150179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타원 13"/>
          <p:cNvSpPr/>
          <p:nvPr/>
        </p:nvSpPr>
        <p:spPr>
          <a:xfrm>
            <a:off x="6177643" y="3872593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타원 14"/>
          <p:cNvSpPr/>
          <p:nvPr/>
        </p:nvSpPr>
        <p:spPr>
          <a:xfrm>
            <a:off x="6615793" y="374740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타원 15"/>
          <p:cNvSpPr/>
          <p:nvPr/>
        </p:nvSpPr>
        <p:spPr>
          <a:xfrm>
            <a:off x="6860722" y="347798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타원 16"/>
          <p:cNvSpPr/>
          <p:nvPr/>
        </p:nvSpPr>
        <p:spPr>
          <a:xfrm>
            <a:off x="6395358" y="3684815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타원 17"/>
          <p:cNvSpPr/>
          <p:nvPr/>
        </p:nvSpPr>
        <p:spPr>
          <a:xfrm>
            <a:off x="7113814" y="3434444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730115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663045" y="2751368"/>
            <a:ext cx="4599215" cy="2786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3663045" y="2860223"/>
            <a:ext cx="4599215" cy="260712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차원 축소</a:t>
            </a:r>
          </a:p>
        </p:txBody>
      </p:sp>
      <p:sp>
        <p:nvSpPr>
          <p:cNvPr id="7" name="타원 6"/>
          <p:cNvSpPr/>
          <p:nvPr/>
        </p:nvSpPr>
        <p:spPr>
          <a:xfrm>
            <a:off x="4697185" y="4786993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타원 7"/>
          <p:cNvSpPr/>
          <p:nvPr/>
        </p:nvSpPr>
        <p:spPr>
          <a:xfrm>
            <a:off x="5072743" y="4572001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타원 8"/>
          <p:cNvSpPr/>
          <p:nvPr/>
        </p:nvSpPr>
        <p:spPr>
          <a:xfrm>
            <a:off x="5584372" y="4275364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타원 9"/>
          <p:cNvSpPr/>
          <p:nvPr/>
        </p:nvSpPr>
        <p:spPr>
          <a:xfrm>
            <a:off x="5646964" y="4245429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타원 10"/>
          <p:cNvSpPr/>
          <p:nvPr/>
        </p:nvSpPr>
        <p:spPr>
          <a:xfrm>
            <a:off x="5301343" y="4441372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타원 11"/>
          <p:cNvSpPr/>
          <p:nvPr/>
        </p:nvSpPr>
        <p:spPr>
          <a:xfrm>
            <a:off x="6033408" y="4038601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타원 12"/>
          <p:cNvSpPr/>
          <p:nvPr/>
        </p:nvSpPr>
        <p:spPr>
          <a:xfrm>
            <a:off x="5780314" y="4150179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타원 13"/>
          <p:cNvSpPr/>
          <p:nvPr/>
        </p:nvSpPr>
        <p:spPr>
          <a:xfrm>
            <a:off x="6221185" y="3913415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타원 14"/>
          <p:cNvSpPr/>
          <p:nvPr/>
        </p:nvSpPr>
        <p:spPr>
          <a:xfrm>
            <a:off x="6585856" y="3725637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타원 15"/>
          <p:cNvSpPr/>
          <p:nvPr/>
        </p:nvSpPr>
        <p:spPr>
          <a:xfrm>
            <a:off x="6898822" y="3559631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타원 16"/>
          <p:cNvSpPr/>
          <p:nvPr/>
        </p:nvSpPr>
        <p:spPr>
          <a:xfrm>
            <a:off x="6444343" y="3788230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타원 17"/>
          <p:cNvSpPr/>
          <p:nvPr/>
        </p:nvSpPr>
        <p:spPr>
          <a:xfrm>
            <a:off x="7113814" y="3434444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521690321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 cmpd="sng">
          <a:solidFill>
            <a:schemeClr val="tx1"/>
          </a:solidFill>
        </a:ln>
      </a:spPr>
      <a:bodyPr rtlCol="0" anchor="ctr"/>
      <a:lstStyle>
        <a:defPPr algn="ctr">
          <a:defRPr sz="440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FFFF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585</TotalTime>
  <Words>229</Words>
  <Application>Microsoft Office PowerPoint</Application>
  <PresentationFormat>와이드스크린</PresentationFormat>
  <Paragraphs>76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Wingdings</vt:lpstr>
      <vt:lpstr> Black </vt:lpstr>
      <vt:lpstr>Latent Semantic Analysis</vt:lpstr>
      <vt:lpstr>잠재 변수(latent variable)</vt:lpstr>
      <vt:lpstr>잠재 변수(latent variable)</vt:lpstr>
      <vt:lpstr>잠재 변수(latent variable)</vt:lpstr>
      <vt:lpstr>잠재 변수(latent variable)</vt:lpstr>
      <vt:lpstr>잠재 의미 분석</vt:lpstr>
      <vt:lpstr>차원 축소</vt:lpstr>
      <vt:lpstr>차원 축소</vt:lpstr>
      <vt:lpstr>차원 축소</vt:lpstr>
      <vt:lpstr>Term-Document Matrix</vt:lpstr>
      <vt:lpstr>차원 축소</vt:lpstr>
      <vt:lpstr>차원 축소를 하는 이유</vt:lpstr>
      <vt:lpstr>코사인 유사도(Cosine similarity)</vt:lpstr>
      <vt:lpstr>코사인 유사도(Cosine similarity)</vt:lpstr>
      <vt:lpstr>코사인 유사도(Cosine similarity)</vt:lpstr>
    </vt:vector>
  </TitlesOfParts>
  <Company>euphoris@gmail.com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비정형 데이터 분석</dc:title>
  <dc:creator>Jae-Myoung Yu</dc:creator>
  <cp:lastModifiedBy>유재명</cp:lastModifiedBy>
  <cp:revision>49</cp:revision>
  <dcterms:created xsi:type="dcterms:W3CDTF">2016-03-03T05:04:19Z</dcterms:created>
  <dcterms:modified xsi:type="dcterms:W3CDTF">2017-04-13T13:16:31Z</dcterms:modified>
</cp:coreProperties>
</file>