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61" r:id="rId4"/>
    <p:sldId id="266" r:id="rId5"/>
    <p:sldId id="267" r:id="rId6"/>
    <p:sldId id="269" r:id="rId7"/>
    <p:sldId id="268" r:id="rId8"/>
    <p:sldId id="271" r:id="rId9"/>
    <p:sldId id="273" r:id="rId10"/>
    <p:sldId id="270" r:id="rId11"/>
    <p:sldId id="272" r:id="rId12"/>
    <p:sldId id="274" r:id="rId13"/>
    <p:sldId id="276" r:id="rId14"/>
    <p:sldId id="275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7" r:id="rId25"/>
    <p:sldId id="286" r:id="rId26"/>
    <p:sldId id="289" r:id="rId27"/>
    <p:sldId id="290" r:id="rId28"/>
    <p:sldId id="292" r:id="rId29"/>
    <p:sldId id="293" r:id="rId30"/>
    <p:sldId id="294" r:id="rId31"/>
    <p:sldId id="291" r:id="rId32"/>
    <p:sldId id="295" r:id="rId33"/>
    <p:sldId id="296" r:id="rId34"/>
    <p:sldId id="28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12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텍스트</a:t>
            </a:r>
            <a:r>
              <a:rPr lang="en-US" altLang="ko-KR"/>
              <a:t> </a:t>
            </a:r>
            <a:r>
              <a:rPr lang="ko-KR" altLang="en-US"/>
              <a:t>분석의</a:t>
            </a:r>
            <a:r>
              <a:rPr lang="en-US" altLang="ko-KR"/>
              <a:t> </a:t>
            </a:r>
            <a:r>
              <a:rPr lang="ko-KR" altLang="en-US"/>
              <a:t>최근</a:t>
            </a:r>
            <a:r>
              <a:rPr lang="en-US" altLang="ko-KR"/>
              <a:t> </a:t>
            </a:r>
            <a:r>
              <a:rPr lang="ko-KR" altLang="en-US"/>
              <a:t>동향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유재명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Gensim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Word2vec</a:t>
            </a:r>
            <a:r>
              <a:rPr lang="ko-KR" altLang="en-US"/>
              <a:t>과</a:t>
            </a:r>
            <a:r>
              <a:rPr lang="en-US" altLang="ko-KR"/>
              <a:t> doc2vec </a:t>
            </a:r>
            <a:r>
              <a:rPr lang="ko-KR" altLang="en-US"/>
              <a:t>모두</a:t>
            </a:r>
            <a:r>
              <a:rPr lang="en-US" altLang="ko-KR"/>
              <a:t> gensim</a:t>
            </a:r>
            <a:r>
              <a:rPr lang="ko-KR" altLang="en-US"/>
              <a:t>에서</a:t>
            </a:r>
            <a:r>
              <a:rPr lang="en-US" altLang="ko-KR"/>
              <a:t> </a:t>
            </a:r>
            <a:r>
              <a:rPr lang="ko-KR" altLang="en-US"/>
              <a:t>할</a:t>
            </a:r>
            <a:r>
              <a:rPr lang="en-US" altLang="ko-KR"/>
              <a:t> </a:t>
            </a:r>
            <a:r>
              <a:rPr lang="ko-KR" altLang="en-US"/>
              <a:t>수</a:t>
            </a:r>
            <a:r>
              <a:rPr lang="en-US" altLang="ko-KR"/>
              <a:t> </a:t>
            </a:r>
            <a:r>
              <a:rPr lang="ko-KR" altLang="en-US"/>
              <a:t>있음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33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1452298"/>
            <a:ext cx="9144000" cy="4313501"/>
            <a:chOff x="101600" y="1452298"/>
            <a:chExt cx="8826910" cy="4085722"/>
          </a:xfrm>
        </p:grpSpPr>
        <p:pic>
          <p:nvPicPr>
            <p:cNvPr id="4" name="Picture 16" descr="https://cdn1.vox-cdn.com/thumbor/6Cwcz-XQ_u1f4AivcwAwMd-m0Gs=/0x0:1200x800/1280x854/cdn0.vox-cdn.com/uploads/chorus_image/image/49082519/___.0.0.jp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7749" y="1452298"/>
              <a:ext cx="5870761" cy="4085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10" descr="http://www.ultimaratioregum.co.uk/game/files/2016/03/alphagonature.jp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00" y="1452299"/>
              <a:ext cx="2956149" cy="4085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11220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/>
              <a:t>P</a:t>
            </a:r>
            <a:r>
              <a:rPr lang="en-US" altLang="ko-KR"/>
              <a:t>erceptron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962400" y="3073400"/>
            <a:ext cx="1549400" cy="1549400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cxnSp>
        <p:nvCxnSpPr>
          <p:cNvPr id="6" name="Straight Connector 5"/>
          <p:cNvCxnSpPr>
            <a:stCxn id="4" idx="6"/>
          </p:cNvCxnSpPr>
          <p:nvPr/>
        </p:nvCxnSpPr>
        <p:spPr>
          <a:xfrm>
            <a:off x="5511800" y="3848100"/>
            <a:ext cx="2282304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4" idx="3"/>
          </p:cNvCxnSpPr>
          <p:nvPr/>
        </p:nvCxnSpPr>
        <p:spPr>
          <a:xfrm flipV="1">
            <a:off x="1828800" y="4395896"/>
            <a:ext cx="2360504" cy="23960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4" idx="1"/>
          </p:cNvCxnSpPr>
          <p:nvPr/>
        </p:nvCxnSpPr>
        <p:spPr>
          <a:xfrm>
            <a:off x="1981200" y="3073400"/>
            <a:ext cx="2208104" cy="22690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3886448"/>
            <a:ext cx="2286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76400" y="2190234"/>
            <a:ext cx="8946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입력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99300" y="2190234"/>
            <a:ext cx="8946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출</a:t>
            </a:r>
            <a:r>
              <a:rPr lang="en-US" sz="3200"/>
              <a:t>력</a:t>
            </a:r>
          </a:p>
        </p:txBody>
      </p:sp>
    </p:spTree>
    <p:extLst>
      <p:ext uri="{BB962C8B-B14F-4D97-AF65-F5344CB8AC3E}">
        <p14:creationId xmlns:p14="http://schemas.microsoft.com/office/powerpoint/2010/main" val="1539248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Perceptron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입력값들에</a:t>
            </a:r>
            <a:r>
              <a:rPr lang="en-US" altLang="ko-KR"/>
              <a:t> </a:t>
            </a:r>
            <a:r>
              <a:rPr lang="ko-KR" altLang="en-US"/>
              <a:t>각각</a:t>
            </a:r>
            <a:r>
              <a:rPr lang="en-US" altLang="ko-KR"/>
              <a:t> </a:t>
            </a:r>
            <a:r>
              <a:rPr lang="ko-KR" altLang="en-US"/>
              <a:t>가중치를</a:t>
            </a:r>
            <a:r>
              <a:rPr lang="en-US" altLang="ko-KR"/>
              <a:t> </a:t>
            </a:r>
            <a:r>
              <a:rPr lang="ko-KR" altLang="en-US"/>
              <a:t>곱하여</a:t>
            </a:r>
            <a:r>
              <a:rPr lang="en-US" altLang="ko-KR"/>
              <a:t> </a:t>
            </a:r>
            <a:r>
              <a:rPr lang="ko-KR" altLang="en-US"/>
              <a:t>더한</a:t>
            </a:r>
            <a:r>
              <a:rPr lang="en-US" altLang="ko-KR"/>
              <a:t> </a:t>
            </a:r>
            <a:r>
              <a:rPr lang="ko-KR" altLang="en-US"/>
              <a:t>후</a:t>
            </a:r>
            <a:endParaRPr lang="en-US" altLang="ko-KR"/>
          </a:p>
          <a:p>
            <a:endParaRPr lang="en-US"/>
          </a:p>
          <a:p>
            <a:r>
              <a:rPr lang="ko-KR" altLang="en-US"/>
              <a:t>그</a:t>
            </a:r>
            <a:r>
              <a:rPr lang="en-US" altLang="ko-KR"/>
              <a:t> </a:t>
            </a:r>
            <a:r>
              <a:rPr lang="ko-KR" altLang="en-US"/>
              <a:t>합을</a:t>
            </a:r>
            <a:r>
              <a:rPr lang="en-US" altLang="ko-KR"/>
              <a:t> </a:t>
            </a:r>
            <a:r>
              <a:rPr lang="ko-KR" altLang="en-US"/>
              <a:t>활성화</a:t>
            </a:r>
            <a:r>
              <a:rPr lang="en-US" altLang="ko-KR"/>
              <a:t>(activation) </a:t>
            </a:r>
            <a:r>
              <a:rPr lang="ko-KR" altLang="en-US"/>
              <a:t>함수에</a:t>
            </a:r>
            <a:r>
              <a:rPr lang="en-US" altLang="ko-KR"/>
              <a:t> </a:t>
            </a:r>
            <a:r>
              <a:rPr lang="ko-KR" altLang="en-US"/>
              <a:t>넣어</a:t>
            </a:r>
            <a:r>
              <a:rPr lang="en-US" altLang="ko-KR"/>
              <a:t> </a:t>
            </a:r>
            <a:r>
              <a:rPr lang="ko-KR" altLang="en-US"/>
              <a:t>출력</a:t>
            </a:r>
            <a:r>
              <a:rPr lang="en-US" altLang="ko-KR"/>
              <a:t> </a:t>
            </a:r>
          </a:p>
          <a:p>
            <a:endParaRPr lang="en-US"/>
          </a:p>
          <a:p>
            <a:r>
              <a:rPr lang="ko-KR" altLang="en-US"/>
              <a:t>생물의</a:t>
            </a:r>
            <a:r>
              <a:rPr lang="en-US" altLang="ko-KR"/>
              <a:t> </a:t>
            </a:r>
            <a:r>
              <a:rPr lang="ko-KR" altLang="en-US"/>
              <a:t>신경세포</a:t>
            </a:r>
            <a:r>
              <a:rPr lang="en-US" altLang="ko-KR"/>
              <a:t>(neuron)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흉내낸</a:t>
            </a:r>
            <a:r>
              <a:rPr lang="en-US" altLang="ko-KR"/>
              <a:t> </a:t>
            </a:r>
            <a:r>
              <a:rPr lang="ko-KR" altLang="en-US"/>
              <a:t>것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75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Artificial Neural Network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438400" y="3391148"/>
            <a:ext cx="813048" cy="813048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cxnSp>
        <p:nvCxnSpPr>
          <p:cNvPr id="7" name="Straight Connector 6"/>
          <p:cNvCxnSpPr>
            <a:stCxn id="13" idx="7"/>
            <a:endCxn id="17" idx="3"/>
          </p:cNvCxnSpPr>
          <p:nvPr/>
        </p:nvCxnSpPr>
        <p:spPr>
          <a:xfrm flipV="1">
            <a:off x="3132380" y="4085128"/>
            <a:ext cx="2726840" cy="119038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6"/>
            <a:endCxn id="17" idx="2"/>
          </p:cNvCxnSpPr>
          <p:nvPr/>
        </p:nvCxnSpPr>
        <p:spPr>
          <a:xfrm>
            <a:off x="3251448" y="3797672"/>
            <a:ext cx="2488704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6"/>
            <a:endCxn id="14" idx="2"/>
          </p:cNvCxnSpPr>
          <p:nvPr/>
        </p:nvCxnSpPr>
        <p:spPr>
          <a:xfrm>
            <a:off x="3251448" y="5562972"/>
            <a:ext cx="2488704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76400" y="2190234"/>
            <a:ext cx="8946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입력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99300" y="2190234"/>
            <a:ext cx="8946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출</a:t>
            </a:r>
            <a:r>
              <a:rPr lang="en-US" sz="3200"/>
              <a:t>력</a:t>
            </a:r>
          </a:p>
        </p:txBody>
      </p:sp>
      <p:sp>
        <p:nvSpPr>
          <p:cNvPr id="13" name="Oval 12"/>
          <p:cNvSpPr/>
          <p:nvPr/>
        </p:nvSpPr>
        <p:spPr>
          <a:xfrm>
            <a:off x="2438400" y="5156448"/>
            <a:ext cx="813048" cy="813048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14" name="Oval 13"/>
          <p:cNvSpPr/>
          <p:nvPr/>
        </p:nvSpPr>
        <p:spPr>
          <a:xfrm>
            <a:off x="5740152" y="5156448"/>
            <a:ext cx="813048" cy="813048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17" name="Oval 16"/>
          <p:cNvSpPr/>
          <p:nvPr/>
        </p:nvSpPr>
        <p:spPr>
          <a:xfrm>
            <a:off x="5740152" y="3391148"/>
            <a:ext cx="813048" cy="813048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cxnSp>
        <p:nvCxnSpPr>
          <p:cNvPr id="23" name="Straight Connector 22"/>
          <p:cNvCxnSpPr>
            <a:stCxn id="4" idx="5"/>
            <a:endCxn id="14" idx="1"/>
          </p:cNvCxnSpPr>
          <p:nvPr/>
        </p:nvCxnSpPr>
        <p:spPr>
          <a:xfrm>
            <a:off x="3132380" y="4085128"/>
            <a:ext cx="2726840" cy="119038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7" idx="6"/>
          </p:cNvCxnSpPr>
          <p:nvPr/>
        </p:nvCxnSpPr>
        <p:spPr>
          <a:xfrm>
            <a:off x="6553200" y="3797672"/>
            <a:ext cx="7747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6"/>
          </p:cNvCxnSpPr>
          <p:nvPr/>
        </p:nvCxnSpPr>
        <p:spPr>
          <a:xfrm>
            <a:off x="6553200" y="5562972"/>
            <a:ext cx="7747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4" idx="1"/>
          </p:cNvCxnSpPr>
          <p:nvPr/>
        </p:nvCxnSpPr>
        <p:spPr>
          <a:xfrm>
            <a:off x="2171700" y="3391148"/>
            <a:ext cx="385768" cy="11906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4" idx="3"/>
          </p:cNvCxnSpPr>
          <p:nvPr/>
        </p:nvCxnSpPr>
        <p:spPr>
          <a:xfrm flipV="1">
            <a:off x="2171700" y="4085128"/>
            <a:ext cx="385768" cy="11906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171700" y="5156448"/>
            <a:ext cx="385768" cy="11906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171700" y="5850428"/>
            <a:ext cx="385768" cy="11906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171700" y="3797672"/>
            <a:ext cx="2667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171700" y="5562972"/>
            <a:ext cx="2667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999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Artificial Neural Network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퍼셉트론을</a:t>
            </a:r>
            <a:r>
              <a:rPr lang="en-US" altLang="ko-KR"/>
              <a:t> </a:t>
            </a:r>
            <a:r>
              <a:rPr lang="ko-KR" altLang="en-US"/>
              <a:t>여러</a:t>
            </a:r>
            <a:r>
              <a:rPr lang="en-US" altLang="ko-KR"/>
              <a:t> </a:t>
            </a:r>
            <a:r>
              <a:rPr lang="ko-KR" altLang="en-US"/>
              <a:t>층</a:t>
            </a:r>
            <a:r>
              <a:rPr lang="en-US" altLang="ko-KR"/>
              <a:t>(layer)</a:t>
            </a:r>
            <a:r>
              <a:rPr lang="ko-KR" altLang="en-US"/>
              <a:t>으로</a:t>
            </a:r>
            <a:r>
              <a:rPr lang="en-US" altLang="ko-KR"/>
              <a:t> </a:t>
            </a:r>
            <a:r>
              <a:rPr lang="ko-KR" altLang="en-US"/>
              <a:t>쌓음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생물의</a:t>
            </a:r>
            <a:r>
              <a:rPr lang="en-US" altLang="ko-KR"/>
              <a:t> </a:t>
            </a:r>
            <a:r>
              <a:rPr lang="ko-KR" altLang="en-US"/>
              <a:t>신경망을</a:t>
            </a:r>
            <a:r>
              <a:rPr lang="en-US" altLang="ko-KR"/>
              <a:t> </a:t>
            </a:r>
            <a:r>
              <a:rPr lang="ko-KR" altLang="en-US"/>
              <a:t>흉내낸</a:t>
            </a:r>
            <a:r>
              <a:rPr lang="en-US" altLang="ko-KR"/>
              <a:t> </a:t>
            </a:r>
            <a:r>
              <a:rPr lang="ko-KR" altLang="en-US"/>
              <a:t>것</a:t>
            </a:r>
            <a:endParaRPr lang="en-US"/>
          </a:p>
          <a:p>
            <a:endParaRPr lang="en-US"/>
          </a:p>
          <a:p>
            <a:r>
              <a:rPr lang="ko-KR" altLang="en-US"/>
              <a:t>다층</a:t>
            </a:r>
            <a:r>
              <a:rPr lang="en-US" altLang="ko-KR"/>
              <a:t> </a:t>
            </a:r>
            <a:r>
              <a:rPr lang="ko-KR" altLang="en-US"/>
              <a:t>퍼셉트론</a:t>
            </a:r>
            <a:r>
              <a:rPr lang="en-US" altLang="ko-KR"/>
              <a:t>(Multi-Layer Perceptron)</a:t>
            </a:r>
          </a:p>
          <a:p>
            <a:endParaRPr lang="en-US" altLang="ko-KR"/>
          </a:p>
          <a:p>
            <a:r>
              <a:rPr lang="en-US" altLang="ko-KR"/>
              <a:t>http://playground.tensorflow.org/​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32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신경망을</a:t>
            </a:r>
            <a:r>
              <a:rPr lang="en-US" altLang="ko-KR"/>
              <a:t> 2</a:t>
            </a:r>
            <a:r>
              <a:rPr lang="ko-KR" altLang="en-US"/>
              <a:t>층</a:t>
            </a:r>
            <a:r>
              <a:rPr lang="en-US" altLang="ko-KR"/>
              <a:t> </a:t>
            </a:r>
            <a:r>
              <a:rPr lang="ko-KR" altLang="en-US"/>
              <a:t>이상</a:t>
            </a:r>
            <a:r>
              <a:rPr lang="en-US" altLang="ko-KR"/>
              <a:t> </a:t>
            </a:r>
            <a:r>
              <a:rPr lang="ko-KR" altLang="en-US"/>
              <a:t>쌓기</a:t>
            </a:r>
            <a:r>
              <a:rPr lang="en-US" altLang="ko-KR"/>
              <a:t> </a:t>
            </a:r>
            <a:r>
              <a:rPr lang="ko-KR" altLang="en-US"/>
              <a:t>어려움</a:t>
            </a:r>
            <a:endParaRPr lang="en-US" altLang="ko-KR"/>
          </a:p>
          <a:p>
            <a:pPr lvl="1"/>
            <a:r>
              <a:rPr lang="ko-KR" altLang="en-US"/>
              <a:t>컴퓨터</a:t>
            </a:r>
            <a:r>
              <a:rPr lang="en-US" altLang="ko-KR"/>
              <a:t> </a:t>
            </a:r>
            <a:r>
              <a:rPr lang="ko-KR" altLang="en-US"/>
              <a:t>계산</a:t>
            </a:r>
            <a:r>
              <a:rPr lang="en-US" altLang="ko-KR"/>
              <a:t> </a:t>
            </a:r>
            <a:r>
              <a:rPr lang="ko-KR" altLang="en-US"/>
              <a:t>속도의</a:t>
            </a:r>
            <a:r>
              <a:rPr lang="en-US" altLang="ko-KR"/>
              <a:t> </a:t>
            </a:r>
            <a:r>
              <a:rPr lang="ko-KR" altLang="en-US"/>
              <a:t>한계</a:t>
            </a:r>
            <a:endParaRPr lang="en-US" altLang="ko-KR"/>
          </a:p>
          <a:p>
            <a:pPr lvl="1"/>
            <a:r>
              <a:rPr lang="ko-KR" altLang="en-US"/>
              <a:t>데이터의</a:t>
            </a:r>
            <a:r>
              <a:rPr lang="en-US" altLang="ko-KR"/>
              <a:t> </a:t>
            </a:r>
            <a:r>
              <a:rPr lang="ko-KR" altLang="en-US"/>
              <a:t>부족</a:t>
            </a:r>
            <a:endParaRPr lang="en-US" altLang="ko-KR"/>
          </a:p>
          <a:p>
            <a:endParaRPr lang="en-US"/>
          </a:p>
          <a:p>
            <a:r>
              <a:rPr lang="ko-KR" altLang="en-US"/>
              <a:t>층이</a:t>
            </a:r>
            <a:r>
              <a:rPr lang="en-US" altLang="ko-KR"/>
              <a:t> </a:t>
            </a:r>
            <a:r>
              <a:rPr lang="ko-KR" altLang="en-US"/>
              <a:t>많다</a:t>
            </a:r>
            <a:r>
              <a:rPr lang="en-US" altLang="ko-KR"/>
              <a:t> </a:t>
            </a:r>
            <a:r>
              <a:rPr lang="en-US" altLang="ko-KR">
                <a:sym typeface="Wingdings"/>
              </a:rPr>
              <a:t> </a:t>
            </a:r>
            <a:r>
              <a:rPr lang="ko-KR" altLang="en-US">
                <a:sym typeface="Wingdings"/>
              </a:rPr>
              <a:t>깊다</a:t>
            </a:r>
            <a:r>
              <a:rPr lang="en-US" altLang="ko-KR">
                <a:sym typeface="Wingdings"/>
              </a:rPr>
              <a:t>  Deep Learning</a:t>
            </a:r>
          </a:p>
          <a:p>
            <a:endParaRPr lang="en-US">
              <a:sym typeface="Wingdings"/>
            </a:endParaRPr>
          </a:p>
          <a:p>
            <a:r>
              <a:rPr lang="en-US">
                <a:sym typeface="Wingdings"/>
              </a:rPr>
              <a:t>Perceptron = ANN = Deep Learning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12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/>
              <a:t>층을</a:t>
            </a:r>
            <a:r>
              <a:rPr lang="en-US" altLang="ko-KR"/>
              <a:t> </a:t>
            </a:r>
            <a:r>
              <a:rPr lang="ko-KR" altLang="en-US"/>
              <a:t>많이</a:t>
            </a:r>
            <a:r>
              <a:rPr lang="en-US" altLang="ko-KR"/>
              <a:t> </a:t>
            </a:r>
            <a:r>
              <a:rPr lang="ko-KR" altLang="en-US"/>
              <a:t>쌓을</a:t>
            </a:r>
            <a:r>
              <a:rPr lang="en-US" altLang="ko-KR"/>
              <a:t> </a:t>
            </a:r>
            <a:r>
              <a:rPr lang="ko-KR" altLang="en-US"/>
              <a:t>수록</a:t>
            </a:r>
            <a:r>
              <a:rPr lang="en-US" altLang="ko-KR"/>
              <a:t> </a:t>
            </a:r>
            <a:r>
              <a:rPr lang="ko-KR" altLang="en-US"/>
              <a:t>더</a:t>
            </a:r>
            <a:r>
              <a:rPr lang="en-US" altLang="ko-KR"/>
              <a:t> </a:t>
            </a:r>
            <a:r>
              <a:rPr lang="ko-KR" altLang="en-US"/>
              <a:t>복잡한</a:t>
            </a:r>
            <a:r>
              <a:rPr lang="en-US" altLang="ko-KR"/>
              <a:t> </a:t>
            </a:r>
            <a:r>
              <a:rPr lang="ko-KR" altLang="en-US"/>
              <a:t>패턴</a:t>
            </a:r>
            <a:r>
              <a:rPr lang="en-US" altLang="ko-KR"/>
              <a:t> </a:t>
            </a:r>
            <a:r>
              <a:rPr lang="ko-KR" altLang="en-US"/>
              <a:t>인식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2</a:t>
            </a:r>
            <a:r>
              <a:rPr lang="ko-KR" altLang="en-US"/>
              <a:t>층</a:t>
            </a:r>
            <a:r>
              <a:rPr lang="en-US" altLang="ko-KR"/>
              <a:t> </a:t>
            </a:r>
            <a:r>
              <a:rPr lang="ko-KR" altLang="en-US"/>
              <a:t>이상</a:t>
            </a:r>
            <a:r>
              <a:rPr lang="en-US" altLang="ko-KR"/>
              <a:t> </a:t>
            </a:r>
            <a:r>
              <a:rPr lang="ko-KR" altLang="en-US"/>
              <a:t>쌓기</a:t>
            </a:r>
            <a:r>
              <a:rPr lang="en-US" altLang="ko-KR"/>
              <a:t> </a:t>
            </a:r>
            <a:r>
              <a:rPr lang="ko-KR" altLang="en-US"/>
              <a:t>어려움</a:t>
            </a:r>
            <a:endParaRPr lang="en-US" altLang="ko-KR"/>
          </a:p>
          <a:p>
            <a:pPr lvl="1"/>
            <a:r>
              <a:rPr lang="ko-KR" altLang="en-US"/>
              <a:t>컴퓨터</a:t>
            </a:r>
            <a:r>
              <a:rPr lang="en-US" altLang="ko-KR"/>
              <a:t> </a:t>
            </a:r>
            <a:r>
              <a:rPr lang="ko-KR" altLang="en-US"/>
              <a:t>계산</a:t>
            </a:r>
            <a:r>
              <a:rPr lang="en-US" altLang="ko-KR"/>
              <a:t> </a:t>
            </a:r>
            <a:r>
              <a:rPr lang="ko-KR" altLang="en-US"/>
              <a:t>속도의</a:t>
            </a:r>
            <a:r>
              <a:rPr lang="en-US" altLang="ko-KR"/>
              <a:t> </a:t>
            </a:r>
            <a:r>
              <a:rPr lang="ko-KR" altLang="en-US"/>
              <a:t>한계</a:t>
            </a:r>
            <a:endParaRPr lang="en-US" altLang="ko-KR"/>
          </a:p>
          <a:p>
            <a:pPr lvl="1"/>
            <a:r>
              <a:rPr lang="ko-KR" altLang="en-US"/>
              <a:t>데이터의</a:t>
            </a:r>
            <a:r>
              <a:rPr lang="en-US" altLang="ko-KR"/>
              <a:t> </a:t>
            </a:r>
            <a:r>
              <a:rPr lang="ko-KR" altLang="en-US"/>
              <a:t>부족</a:t>
            </a:r>
            <a:endParaRPr lang="en-US" altLang="ko-KR"/>
          </a:p>
          <a:p>
            <a:endParaRPr lang="en-US"/>
          </a:p>
          <a:p>
            <a:r>
              <a:rPr lang="ko-KR" altLang="en-US"/>
              <a:t>층이</a:t>
            </a:r>
            <a:r>
              <a:rPr lang="en-US" altLang="ko-KR"/>
              <a:t> </a:t>
            </a:r>
            <a:r>
              <a:rPr lang="ko-KR" altLang="en-US"/>
              <a:t>많다</a:t>
            </a:r>
            <a:r>
              <a:rPr lang="en-US" altLang="ko-KR"/>
              <a:t> </a:t>
            </a:r>
            <a:r>
              <a:rPr lang="en-US" altLang="ko-KR">
                <a:sym typeface="Wingdings"/>
              </a:rPr>
              <a:t> </a:t>
            </a:r>
            <a:r>
              <a:rPr lang="ko-KR" altLang="en-US">
                <a:sym typeface="Wingdings"/>
              </a:rPr>
              <a:t>깊다</a:t>
            </a:r>
            <a:r>
              <a:rPr lang="en-US" altLang="ko-KR">
                <a:sym typeface="Wingdings"/>
              </a:rPr>
              <a:t>  Deep Learning</a:t>
            </a:r>
          </a:p>
          <a:p>
            <a:endParaRPr lang="en-US">
              <a:sym typeface="Wingdings"/>
            </a:endParaRPr>
          </a:p>
          <a:p>
            <a:r>
              <a:rPr lang="en-US">
                <a:sym typeface="Wingdings"/>
              </a:rPr>
              <a:t>Perceptron = ANN = Deep Learning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40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Library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Low-level: Tensorflow, Theano</a:t>
            </a:r>
          </a:p>
          <a:p>
            <a:endParaRPr lang="en-US"/>
          </a:p>
          <a:p>
            <a:r>
              <a:rPr lang="en-US"/>
              <a:t>High-level: Keras, TFLearn</a:t>
            </a:r>
          </a:p>
        </p:txBody>
      </p:sp>
    </p:spTree>
    <p:extLst>
      <p:ext uri="{BB962C8B-B14F-4D97-AF65-F5344CB8AC3E}">
        <p14:creationId xmlns:p14="http://schemas.microsoft.com/office/powerpoint/2010/main" val="125905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AutoEncoder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78000"/>
            <a:ext cx="68580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7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퀴즈 </a:t>
            </a:r>
            <a:r>
              <a:rPr lang="en-US" altLang="ko-KR"/>
              <a:t>&amp;</a:t>
            </a:r>
            <a:r>
              <a:rPr lang="ko-KR" altLang="en-US"/>
              <a:t> 슬라이드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198"/>
          <a:ext cx="8229600" cy="283779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88021">
                  <a:extLst>
                    <a:ext uri="{9D8B030D-6E8A-4147-A177-3AD203B41FA5}">
                      <a16:colId xmlns:a16="http://schemas.microsoft.com/office/drawing/2014/main" val="2473457181"/>
                    </a:ext>
                  </a:extLst>
                </a:gridCol>
                <a:gridCol w="5541579">
                  <a:extLst>
                    <a:ext uri="{9D8B030D-6E8A-4147-A177-3AD203B41FA5}">
                      <a16:colId xmlns:a16="http://schemas.microsoft.com/office/drawing/2014/main" val="1966076922"/>
                    </a:ext>
                  </a:extLst>
                </a:gridCol>
              </a:tblGrid>
              <a:tr h="1418897">
                <a:tc>
                  <a:txBody>
                    <a:bodyPr/>
                    <a:lstStyle/>
                    <a:p>
                      <a:r>
                        <a:rPr lang="ko-KR" altLang="en-US" sz="4400"/>
                        <a:t>퀴즈</a:t>
                      </a:r>
                      <a:endParaRPr lang="en-US" altLang="ko-KR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/>
                        <a:t>j.mp/km-txt-quiz</a:t>
                      </a:r>
                      <a:endParaRPr lang="ko-KR" altLang="en-US" sz="4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255249"/>
                  </a:ext>
                </a:extLst>
              </a:tr>
              <a:tr h="14188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/>
                        <a:t>슬라이드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400"/>
                        <a:t>j.mp/km-txt-slide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705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470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AutoEncoder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Auto- : </a:t>
            </a:r>
            <a:r>
              <a:rPr lang="ko-KR" altLang="en-US"/>
              <a:t>자신의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자기</a:t>
            </a:r>
            <a:r>
              <a:rPr lang="en-US" altLang="ko-KR"/>
              <a:t> </a:t>
            </a:r>
            <a:r>
              <a:rPr lang="ko-KR" altLang="en-US"/>
              <a:t>자신을</a:t>
            </a:r>
            <a:r>
              <a:rPr lang="en-US" altLang="ko-KR"/>
              <a:t> </a:t>
            </a:r>
            <a:r>
              <a:rPr lang="ko-KR" altLang="en-US"/>
              <a:t>예측하는</a:t>
            </a:r>
            <a:r>
              <a:rPr lang="en-US" altLang="ko-KR"/>
              <a:t> </a:t>
            </a:r>
            <a:r>
              <a:rPr lang="ko-KR" altLang="en-US"/>
              <a:t>신경망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중간의</a:t>
            </a:r>
            <a:r>
              <a:rPr lang="en-US" altLang="ko-KR"/>
              <a:t> </a:t>
            </a:r>
            <a:r>
              <a:rPr lang="ko-KR" altLang="en-US"/>
              <a:t>층이</a:t>
            </a:r>
            <a:r>
              <a:rPr lang="en-US" altLang="ko-KR"/>
              <a:t> </a:t>
            </a:r>
            <a:r>
              <a:rPr lang="ko-KR" altLang="en-US"/>
              <a:t>문서의</a:t>
            </a:r>
            <a:r>
              <a:rPr lang="en-US" altLang="ko-KR"/>
              <a:t> </a:t>
            </a:r>
            <a:r>
              <a:rPr lang="ko-KR" altLang="en-US"/>
              <a:t>정보를</a:t>
            </a:r>
            <a:r>
              <a:rPr lang="en-US" altLang="ko-KR"/>
              <a:t> </a:t>
            </a:r>
            <a:r>
              <a:rPr lang="ko-KR" altLang="en-US"/>
              <a:t>압축적으로</a:t>
            </a:r>
            <a:r>
              <a:rPr lang="en-US" altLang="ko-KR"/>
              <a:t> </a:t>
            </a:r>
            <a:r>
              <a:rPr lang="ko-KR" altLang="en-US"/>
              <a:t>담음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문서의</a:t>
            </a:r>
            <a:r>
              <a:rPr lang="en-US" altLang="ko-KR"/>
              <a:t> </a:t>
            </a:r>
            <a:r>
              <a:rPr lang="ko-KR" altLang="en-US"/>
              <a:t>의미를</a:t>
            </a:r>
            <a:r>
              <a:rPr lang="en-US" altLang="ko-KR"/>
              <a:t> </a:t>
            </a:r>
            <a:r>
              <a:rPr lang="ko-KR" altLang="en-US"/>
              <a:t>적은</a:t>
            </a:r>
            <a:r>
              <a:rPr lang="en-US" altLang="ko-KR"/>
              <a:t> </a:t>
            </a:r>
            <a:r>
              <a:rPr lang="ko-KR" altLang="en-US"/>
              <a:t>수의</a:t>
            </a:r>
            <a:r>
              <a:rPr lang="en-US" altLang="ko-KR"/>
              <a:t> </a:t>
            </a:r>
            <a:r>
              <a:rPr lang="ko-KR" altLang="en-US"/>
              <a:t>벡터로</a:t>
            </a:r>
            <a:r>
              <a:rPr lang="en-US" altLang="ko-KR"/>
              <a:t> </a:t>
            </a:r>
            <a:r>
              <a:rPr lang="ko-KR" altLang="en-US"/>
              <a:t>표현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해석이</a:t>
            </a:r>
            <a:r>
              <a:rPr lang="en-US" altLang="ko-KR"/>
              <a:t> </a:t>
            </a:r>
            <a:r>
              <a:rPr lang="ko-KR" altLang="en-US"/>
              <a:t>어려움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65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59100" y="1943100"/>
            <a:ext cx="2518620" cy="4292600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/>
              <a:t>R</a:t>
            </a:r>
            <a:r>
              <a:rPr lang="en-US" altLang="ko-KR"/>
              <a:t>ecurrent Neural Network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48001" y="2120900"/>
            <a:ext cx="2429719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63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43100"/>
            <a:ext cx="9144000" cy="4292600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/>
              <a:t>R</a:t>
            </a:r>
            <a:r>
              <a:rPr lang="en-US" altLang="ko-KR"/>
              <a:t>ecurrent Neural Network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2500"/>
            <a:ext cx="9144000" cy="240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21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Recurent Neural Network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단어들의 순서 관계를 파악</a:t>
            </a:r>
          </a:p>
          <a:p>
            <a:endParaRPr lang="en-US"/>
          </a:p>
          <a:p>
            <a:r>
              <a:rPr lang="ko-KR" altLang="en-US"/>
              <a:t>인접하지</a:t>
            </a:r>
            <a:r>
              <a:rPr lang="en-US" altLang="ko-KR"/>
              <a:t> </a:t>
            </a:r>
            <a:r>
              <a:rPr lang="ko-KR" altLang="en-US"/>
              <a:t>않은</a:t>
            </a:r>
            <a:r>
              <a:rPr lang="en-US" altLang="ko-KR"/>
              <a:t> </a:t>
            </a:r>
            <a:r>
              <a:rPr lang="ko-KR" altLang="en-US"/>
              <a:t>단어들의</a:t>
            </a:r>
            <a:r>
              <a:rPr lang="en-US" altLang="ko-KR"/>
              <a:t> </a:t>
            </a:r>
            <a:r>
              <a:rPr lang="ko-KR" altLang="en-US"/>
              <a:t>관계도</a:t>
            </a:r>
            <a:r>
              <a:rPr lang="en-US" altLang="ko-KR"/>
              <a:t> </a:t>
            </a:r>
            <a:r>
              <a:rPr lang="ko-KR" altLang="en-US"/>
              <a:t>파악</a:t>
            </a:r>
            <a:endParaRPr lang="en-US" altLang="ko-KR"/>
          </a:p>
          <a:p>
            <a:endParaRPr lang="en-US"/>
          </a:p>
          <a:p>
            <a:r>
              <a:rPr lang="ko-KR" altLang="en-US"/>
              <a:t>트레이닝이</a:t>
            </a:r>
            <a:r>
              <a:rPr lang="en-US" altLang="ko-KR"/>
              <a:t> </a:t>
            </a:r>
            <a:r>
              <a:rPr lang="ko-KR" altLang="en-US"/>
              <a:t>매우</a:t>
            </a:r>
            <a:r>
              <a:rPr lang="en-US" altLang="ko-KR"/>
              <a:t> </a:t>
            </a:r>
            <a:r>
              <a:rPr lang="ko-KR" altLang="en-US"/>
              <a:t>어려움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76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05000"/>
            <a:ext cx="9144000" cy="4292600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Recurrent Neural Network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1862"/>
            <a:ext cx="9144000" cy="342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05000"/>
            <a:ext cx="9144000" cy="4292600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Long Short Term Memory</a:t>
            </a:r>
            <a:endParaRPr lang="en-US"/>
          </a:p>
        </p:txBody>
      </p:sp>
      <p:pic>
        <p:nvPicPr>
          <p:cNvPr id="9" name="Picture 8" descr="LSTM3-chain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4073"/>
            <a:ext cx="9144000" cy="343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88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05000"/>
            <a:ext cx="9144000" cy="4292600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Long Short Term Memory</a:t>
            </a:r>
            <a:endParaRPr lang="en-US"/>
          </a:p>
        </p:txBody>
      </p:sp>
      <p:pic>
        <p:nvPicPr>
          <p:cNvPr id="9" name="Picture 8" descr="LSTM3-chain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4073"/>
            <a:ext cx="9144000" cy="343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79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3148"/>
          <a:stretch/>
        </p:blipFill>
        <p:spPr>
          <a:xfrm>
            <a:off x="0" y="0"/>
            <a:ext cx="9144000" cy="214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39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6296" b="55000"/>
          <a:stretch/>
        </p:blipFill>
        <p:spPr>
          <a:xfrm>
            <a:off x="0" y="0"/>
            <a:ext cx="9144001" cy="149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14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4259" b="21852"/>
          <a:stretch/>
        </p:blipFill>
        <p:spPr>
          <a:xfrm>
            <a:off x="2417" y="0"/>
            <a:ext cx="9141583" cy="270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1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텍스트 데이터 분석의 과정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1047" y="1804612"/>
            <a:ext cx="2320314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Web Scraping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3151047" y="2654403"/>
            <a:ext cx="2320314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Content Extraction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151047" y="3523290"/>
            <a:ext cx="2320314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Tokenization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2022" y="3523290"/>
            <a:ext cx="2320314" cy="61108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Sequential</a:t>
            </a:r>
          </a:p>
          <a:p>
            <a:pPr algn="ctr"/>
            <a:r>
              <a:rPr lang="en-US"/>
              <a:t>Data Analysis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51047" y="4430370"/>
            <a:ext cx="2320314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Term-Document</a:t>
            </a:r>
          </a:p>
          <a:p>
            <a:pPr algn="ctr"/>
            <a:r>
              <a:rPr lang="en-US"/>
              <a:t>Matrix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2278" y="5576155"/>
            <a:ext cx="1570746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Regression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40197" y="5576155"/>
            <a:ext cx="1570746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Classification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02179" y="5576155"/>
            <a:ext cx="1570746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Clustering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54612" y="5576155"/>
            <a:ext cx="1570746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Dimensionality</a:t>
            </a:r>
          </a:p>
          <a:p>
            <a:pPr algn="ctr"/>
            <a:r>
              <a:rPr lang="en-US"/>
              <a:t>Reduction</a:t>
            </a:r>
          </a:p>
        </p:txBody>
      </p:sp>
      <p:cxnSp>
        <p:nvCxnSpPr>
          <p:cNvPr id="16" name="Elbow Connector 15"/>
          <p:cNvCxnSpPr>
            <a:stCxn id="10" idx="2"/>
            <a:endCxn id="11" idx="0"/>
          </p:cNvCxnSpPr>
          <p:nvPr/>
        </p:nvCxnSpPr>
        <p:spPr>
          <a:xfrm rot="5400000">
            <a:off x="2627078" y="3892028"/>
            <a:ext cx="534701" cy="2833553"/>
          </a:xfrm>
          <a:prstGeom prst="bentConnector3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2"/>
            <a:endCxn id="12" idx="0"/>
          </p:cNvCxnSpPr>
          <p:nvPr/>
        </p:nvCxnSpPr>
        <p:spPr>
          <a:xfrm rot="5400000">
            <a:off x="3601037" y="4865987"/>
            <a:ext cx="534701" cy="885634"/>
          </a:xfrm>
          <a:prstGeom prst="bentConnector3">
            <a:avLst>
              <a:gd name="adj1" fmla="val 50000"/>
            </a:avLst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2"/>
            <a:endCxn id="13" idx="0"/>
          </p:cNvCxnSpPr>
          <p:nvPr/>
        </p:nvCxnSpPr>
        <p:spPr>
          <a:xfrm rot="16200000" flipH="1">
            <a:off x="4532028" y="4820630"/>
            <a:ext cx="534701" cy="976348"/>
          </a:xfrm>
          <a:prstGeom prst="bentConnector3">
            <a:avLst>
              <a:gd name="adj1" fmla="val 50000"/>
            </a:avLst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2"/>
            <a:endCxn id="14" idx="0"/>
          </p:cNvCxnSpPr>
          <p:nvPr/>
        </p:nvCxnSpPr>
        <p:spPr>
          <a:xfrm rot="16200000" flipH="1">
            <a:off x="5458244" y="3894413"/>
            <a:ext cx="534701" cy="2828781"/>
          </a:xfrm>
          <a:prstGeom prst="bentConnector3">
            <a:avLst>
              <a:gd name="adj1" fmla="val 50000"/>
            </a:avLst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7" idx="0"/>
          </p:cNvCxnSpPr>
          <p:nvPr/>
        </p:nvCxnSpPr>
        <p:spPr>
          <a:xfrm>
            <a:off x="4311204" y="2415696"/>
            <a:ext cx="0" cy="23870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8" idx="0"/>
          </p:cNvCxnSpPr>
          <p:nvPr/>
        </p:nvCxnSpPr>
        <p:spPr>
          <a:xfrm>
            <a:off x="4311204" y="3265487"/>
            <a:ext cx="0" cy="257803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10" idx="0"/>
          </p:cNvCxnSpPr>
          <p:nvPr/>
        </p:nvCxnSpPr>
        <p:spPr>
          <a:xfrm>
            <a:off x="4311204" y="4134374"/>
            <a:ext cx="0" cy="29599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  <a:endCxn id="9" idx="1"/>
          </p:cNvCxnSpPr>
          <p:nvPr/>
        </p:nvCxnSpPr>
        <p:spPr>
          <a:xfrm>
            <a:off x="5471361" y="3828832"/>
            <a:ext cx="620661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614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7963"/>
          <a:stretch/>
        </p:blipFill>
        <p:spPr>
          <a:xfrm>
            <a:off x="0" y="0"/>
            <a:ext cx="9096655" cy="175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14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8192"/>
          <a:stretch/>
        </p:blipFill>
        <p:spPr>
          <a:xfrm>
            <a:off x="0" y="0"/>
            <a:ext cx="9126060" cy="430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64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1582" b="37288"/>
          <a:stretch/>
        </p:blipFill>
        <p:spPr>
          <a:xfrm>
            <a:off x="0" y="0"/>
            <a:ext cx="9125884" cy="217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88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3277"/>
          <a:stretch/>
        </p:blipFill>
        <p:spPr>
          <a:xfrm>
            <a:off x="0" y="0"/>
            <a:ext cx="9156362" cy="379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88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/>
              <a:t>요약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의미 분석</a:t>
            </a:r>
            <a:r>
              <a:rPr lang="en-US" altLang="ko-KR"/>
              <a:t>(semantic parsing)</a:t>
            </a:r>
          </a:p>
          <a:p>
            <a:endParaRPr lang="en-US"/>
          </a:p>
          <a:p>
            <a:r>
              <a:rPr lang="en-US"/>
              <a:t>번역</a:t>
            </a:r>
          </a:p>
          <a:p>
            <a:endParaRPr lang="en-US"/>
          </a:p>
          <a:p>
            <a:r>
              <a:rPr lang="en-US"/>
              <a:t>Q&amp;A</a:t>
            </a:r>
          </a:p>
          <a:p>
            <a:endParaRPr lang="en-US"/>
          </a:p>
          <a:p>
            <a:r>
              <a:rPr lang="ko-KR" altLang="en-US"/>
              <a:t>문서</a:t>
            </a:r>
            <a:r>
              <a:rPr lang="en-US" altLang="ko-KR"/>
              <a:t> </a:t>
            </a:r>
            <a:r>
              <a:rPr lang="ko-KR" altLang="en-US"/>
              <a:t>분류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Bag-of-words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글이나</a:t>
            </a:r>
            <a:r>
              <a:rPr lang="en-US" altLang="ko-KR"/>
              <a:t> </a:t>
            </a:r>
            <a:r>
              <a:rPr lang="ko-KR" altLang="en-US"/>
              <a:t>문장에서</a:t>
            </a:r>
            <a:r>
              <a:rPr lang="en-US" altLang="ko-KR"/>
              <a:t> </a:t>
            </a:r>
            <a:r>
              <a:rPr lang="ko-KR" altLang="en-US"/>
              <a:t>단어의</a:t>
            </a:r>
            <a:r>
              <a:rPr lang="en-US" altLang="ko-KR"/>
              <a:t> </a:t>
            </a:r>
            <a:r>
              <a:rPr lang="ko-KR" altLang="en-US"/>
              <a:t>순서를</a:t>
            </a:r>
            <a:r>
              <a:rPr lang="en-US" altLang="ko-KR"/>
              <a:t> </a:t>
            </a:r>
            <a:r>
              <a:rPr lang="ko-KR" altLang="en-US"/>
              <a:t>무시</a:t>
            </a:r>
            <a:endParaRPr lang="en-US" altLang="ko-KR"/>
          </a:p>
          <a:p>
            <a:endParaRPr lang="en-US"/>
          </a:p>
          <a:p>
            <a:r>
              <a:rPr lang="ko-KR" altLang="en-US"/>
              <a:t>단어의</a:t>
            </a:r>
            <a:r>
              <a:rPr lang="en-US" altLang="ko-KR"/>
              <a:t> </a:t>
            </a:r>
            <a:r>
              <a:rPr lang="ko-KR" altLang="en-US"/>
              <a:t>수만</a:t>
            </a:r>
            <a:r>
              <a:rPr lang="en-US" altLang="ko-KR"/>
              <a:t> </a:t>
            </a:r>
            <a:r>
              <a:rPr lang="ko-KR" altLang="en-US"/>
              <a:t>분석</a:t>
            </a:r>
            <a:endParaRPr lang="en-US" altLang="ko-KR"/>
          </a:p>
          <a:p>
            <a:endParaRPr lang="en-US"/>
          </a:p>
          <a:p>
            <a:r>
              <a:rPr lang="ko-KR" altLang="en-US"/>
              <a:t>글의</a:t>
            </a:r>
            <a:r>
              <a:rPr lang="en-US" altLang="ko-KR"/>
              <a:t> </a:t>
            </a:r>
            <a:r>
              <a:rPr lang="ko-KR" altLang="en-US"/>
              <a:t>의미는</a:t>
            </a:r>
            <a:r>
              <a:rPr lang="en-US" altLang="ko-KR"/>
              <a:t> </a:t>
            </a:r>
            <a:r>
              <a:rPr lang="ko-KR" altLang="en-US"/>
              <a:t>순서가</a:t>
            </a:r>
            <a:r>
              <a:rPr lang="en-US" altLang="ko-KR"/>
              <a:t> </a:t>
            </a:r>
            <a:r>
              <a:rPr lang="ko-KR" altLang="en-US"/>
              <a:t>중요</a:t>
            </a:r>
            <a:endParaRPr lang="en-US" altLang="ko-KR"/>
          </a:p>
          <a:p>
            <a:pPr lvl="1"/>
            <a:r>
              <a:rPr lang="en-US" altLang="ko-KR"/>
              <a:t> </a:t>
            </a:r>
            <a:r>
              <a:rPr lang="ko-KR" altLang="en-US">
                <a:solidFill>
                  <a:srgbClr val="F79646"/>
                </a:solidFill>
              </a:rPr>
              <a:t>개</a:t>
            </a:r>
            <a:r>
              <a:rPr lang="ko-KR" altLang="en-US"/>
              <a:t>가</a:t>
            </a:r>
            <a:r>
              <a:rPr lang="en-US" altLang="ko-KR"/>
              <a:t> </a:t>
            </a:r>
            <a:r>
              <a:rPr lang="ko-KR" altLang="en-US">
                <a:solidFill>
                  <a:schemeClr val="accent3"/>
                </a:solidFill>
              </a:rPr>
              <a:t>사람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물었다</a:t>
            </a:r>
            <a:endParaRPr lang="en-US"/>
          </a:p>
          <a:p>
            <a:pPr lvl="1"/>
            <a:r>
              <a:rPr lang="en-US" altLang="ko-KR"/>
              <a:t> </a:t>
            </a:r>
            <a:r>
              <a:rPr lang="ko-KR" altLang="en-US">
                <a:solidFill>
                  <a:srgbClr val="9BBB59"/>
                </a:solidFill>
              </a:rPr>
              <a:t>사람</a:t>
            </a:r>
            <a:r>
              <a:rPr lang="ko-KR" altLang="en-US"/>
              <a:t>이</a:t>
            </a:r>
            <a:r>
              <a:rPr lang="en-US" altLang="ko-KR"/>
              <a:t> </a:t>
            </a:r>
            <a:r>
              <a:rPr lang="ko-KR" altLang="en-US">
                <a:solidFill>
                  <a:srgbClr val="F79646"/>
                </a:solidFill>
              </a:rPr>
              <a:t>개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물었다</a:t>
            </a:r>
            <a:endParaRPr lang="en-US" altLang="ko-K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1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N-gram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/>
              <a:t>Unigram </a:t>
            </a:r>
            <a:r>
              <a:rPr lang="en-US" altLang="ko-KR"/>
              <a:t>(N=1)</a:t>
            </a:r>
          </a:p>
          <a:p>
            <a:pPr lvl="1"/>
            <a:r>
              <a:rPr lang="ko-KR" altLang="en-US"/>
              <a:t>각</a:t>
            </a:r>
            <a:r>
              <a:rPr lang="en-US" altLang="ko-KR"/>
              <a:t> </a:t>
            </a:r>
            <a:r>
              <a:rPr lang="ko-KR" altLang="en-US"/>
              <a:t>단어가</a:t>
            </a:r>
            <a:r>
              <a:rPr lang="en-US" altLang="ko-KR"/>
              <a:t> </a:t>
            </a:r>
            <a:r>
              <a:rPr lang="ko-KR" altLang="en-US"/>
              <a:t>출현할</a:t>
            </a:r>
            <a:r>
              <a:rPr lang="en-US" altLang="ko-KR"/>
              <a:t> </a:t>
            </a:r>
            <a:r>
              <a:rPr lang="ko-KR" altLang="en-US"/>
              <a:t>확률</a:t>
            </a:r>
            <a:endParaRPr lang="en-US" altLang="ko-KR"/>
          </a:p>
          <a:p>
            <a:pPr lvl="1"/>
            <a:r>
              <a:rPr lang="ko-KR" altLang="en-US"/>
              <a:t>이제까지</a:t>
            </a:r>
            <a:r>
              <a:rPr lang="en-US" altLang="ko-KR"/>
              <a:t> </a:t>
            </a:r>
            <a:r>
              <a:rPr lang="ko-KR" altLang="en-US"/>
              <a:t>우리가</a:t>
            </a:r>
            <a:r>
              <a:rPr lang="en-US" altLang="ko-KR"/>
              <a:t> </a:t>
            </a:r>
            <a:r>
              <a:rPr lang="ko-KR" altLang="en-US"/>
              <a:t>해온</a:t>
            </a:r>
            <a:r>
              <a:rPr lang="en-US" altLang="ko-KR"/>
              <a:t> </a:t>
            </a:r>
            <a:r>
              <a:rPr lang="ko-KR" altLang="en-US"/>
              <a:t>것</a:t>
            </a:r>
            <a:endParaRPr lang="en-US" altLang="ko-KR"/>
          </a:p>
          <a:p>
            <a:pPr lvl="1"/>
            <a:endParaRPr lang="en-US"/>
          </a:p>
          <a:p>
            <a:r>
              <a:rPr lang="en-US"/>
              <a:t>Bigram </a:t>
            </a:r>
            <a:r>
              <a:rPr lang="en-US" altLang="ko-KR"/>
              <a:t>(N=2)</a:t>
            </a:r>
          </a:p>
          <a:p>
            <a:pPr lvl="1"/>
            <a:r>
              <a:rPr lang="ko-KR" altLang="en-US"/>
              <a:t>특정</a:t>
            </a:r>
            <a:r>
              <a:rPr lang="en-US" altLang="ko-KR"/>
              <a:t> </a:t>
            </a:r>
            <a:r>
              <a:rPr lang="ko-KR" altLang="en-US"/>
              <a:t>단어</a:t>
            </a:r>
            <a:r>
              <a:rPr lang="en-US" altLang="ko-KR"/>
              <a:t> </a:t>
            </a:r>
            <a:r>
              <a:rPr lang="ko-KR" altLang="en-US"/>
              <a:t>뒤에</a:t>
            </a:r>
            <a:r>
              <a:rPr lang="en-US" altLang="ko-KR"/>
              <a:t> </a:t>
            </a:r>
            <a:r>
              <a:rPr lang="ko-KR" altLang="en-US"/>
              <a:t>각</a:t>
            </a:r>
            <a:r>
              <a:rPr lang="en-US" altLang="ko-KR"/>
              <a:t> </a:t>
            </a:r>
            <a:r>
              <a:rPr lang="ko-KR" altLang="en-US"/>
              <a:t>단어가</a:t>
            </a:r>
            <a:r>
              <a:rPr lang="en-US" altLang="ko-KR"/>
              <a:t> </a:t>
            </a:r>
            <a:r>
              <a:rPr lang="ko-KR" altLang="en-US"/>
              <a:t>출현할</a:t>
            </a:r>
            <a:r>
              <a:rPr lang="en-US" altLang="ko-KR"/>
              <a:t> </a:t>
            </a:r>
            <a:r>
              <a:rPr lang="ko-KR" altLang="en-US"/>
              <a:t>확률</a:t>
            </a:r>
            <a:endParaRPr lang="en-US" altLang="ko-KR"/>
          </a:p>
          <a:p>
            <a:pPr lvl="1"/>
            <a:r>
              <a:rPr lang="ko-KR" altLang="en-US"/>
              <a:t>예</a:t>
            </a:r>
            <a:r>
              <a:rPr lang="en-US" altLang="ko-KR"/>
              <a:t>: </a:t>
            </a:r>
            <a:r>
              <a:rPr lang="ko-KR" altLang="en-US">
                <a:solidFill>
                  <a:srgbClr val="9BBB59"/>
                </a:solidFill>
              </a:rPr>
              <a:t>밥</a:t>
            </a:r>
            <a:r>
              <a:rPr lang="ko-KR" altLang="en-US">
                <a:solidFill>
                  <a:srgbClr val="F79646"/>
                </a:solidFill>
              </a:rPr>
              <a:t>을</a:t>
            </a:r>
            <a:r>
              <a:rPr lang="en-US" altLang="ko-KR"/>
              <a:t>, </a:t>
            </a:r>
            <a:r>
              <a:rPr lang="ko-KR" altLang="en-US">
                <a:solidFill>
                  <a:srgbClr val="9BBB59"/>
                </a:solidFill>
              </a:rPr>
              <a:t>밥</a:t>
            </a:r>
            <a:r>
              <a:rPr lang="ko-KR" altLang="en-US">
                <a:solidFill>
                  <a:schemeClr val="accent6"/>
                </a:solidFill>
              </a:rPr>
              <a:t>이</a:t>
            </a:r>
            <a:r>
              <a:rPr lang="en-US" altLang="ko-KR"/>
              <a:t>, </a:t>
            </a:r>
            <a:r>
              <a:rPr lang="ko-KR" altLang="en-US">
                <a:solidFill>
                  <a:srgbClr val="9BBB59"/>
                </a:solidFill>
              </a:rPr>
              <a:t>밥</a:t>
            </a:r>
            <a:r>
              <a:rPr lang="ko-KR" altLang="en-US">
                <a:solidFill>
                  <a:srgbClr val="F79646"/>
                </a:solidFill>
              </a:rPr>
              <a:t>은</a:t>
            </a:r>
            <a:r>
              <a:rPr lang="en-US" altLang="ko-KR"/>
              <a:t>, </a:t>
            </a:r>
            <a:r>
              <a:rPr lang="ko-KR" altLang="en-US">
                <a:solidFill>
                  <a:srgbClr val="9BBB59"/>
                </a:solidFill>
              </a:rPr>
              <a:t>밥</a:t>
            </a:r>
            <a:r>
              <a:rPr lang="ko-KR" altLang="en-US">
                <a:solidFill>
                  <a:srgbClr val="F79646"/>
                </a:solidFill>
              </a:rPr>
              <a:t>도</a:t>
            </a:r>
            <a:r>
              <a:rPr lang="en-US" altLang="ko-KR"/>
              <a:t>, </a:t>
            </a:r>
            <a:r>
              <a:rPr lang="ko-KR" altLang="en-US">
                <a:solidFill>
                  <a:srgbClr val="9BBB59"/>
                </a:solidFill>
              </a:rPr>
              <a:t>밥</a:t>
            </a:r>
            <a:r>
              <a:rPr lang="en-US" altLang="ko-KR"/>
              <a:t> </a:t>
            </a:r>
            <a:r>
              <a:rPr lang="ko-KR" altLang="en-US">
                <a:solidFill>
                  <a:srgbClr val="F79646"/>
                </a:solidFill>
              </a:rPr>
              <a:t>먹었다</a:t>
            </a:r>
            <a:endParaRPr lang="en-US" altLang="ko-KR">
              <a:solidFill>
                <a:srgbClr val="F79646"/>
              </a:solidFill>
            </a:endParaRPr>
          </a:p>
          <a:p>
            <a:pPr lvl="1"/>
            <a:endParaRPr lang="en-US" altLang="ko-KR"/>
          </a:p>
          <a:p>
            <a:r>
              <a:rPr lang="en-US" altLang="ko-KR"/>
              <a:t>Trigram (N=3)</a:t>
            </a:r>
          </a:p>
          <a:p>
            <a:pPr lvl="1"/>
            <a:r>
              <a:rPr lang="ko-KR" altLang="en-US"/>
              <a:t>특정</a:t>
            </a:r>
            <a:r>
              <a:rPr lang="en-US" altLang="ko-KR"/>
              <a:t> 2</a:t>
            </a:r>
            <a:r>
              <a:rPr lang="ko-KR" altLang="en-US"/>
              <a:t>단어</a:t>
            </a:r>
            <a:r>
              <a:rPr lang="en-US" altLang="ko-KR"/>
              <a:t> </a:t>
            </a:r>
            <a:r>
              <a:rPr lang="ko-KR" altLang="en-US"/>
              <a:t>뒤에</a:t>
            </a:r>
            <a:r>
              <a:rPr lang="en-US" altLang="ko-KR"/>
              <a:t> </a:t>
            </a:r>
            <a:r>
              <a:rPr lang="ko-KR" altLang="en-US"/>
              <a:t>각</a:t>
            </a:r>
            <a:r>
              <a:rPr lang="en-US" altLang="ko-KR"/>
              <a:t> </a:t>
            </a:r>
            <a:r>
              <a:rPr lang="ko-KR" altLang="en-US"/>
              <a:t>단어가</a:t>
            </a:r>
            <a:r>
              <a:rPr lang="en-US" altLang="ko-KR"/>
              <a:t> </a:t>
            </a:r>
            <a:r>
              <a:rPr lang="ko-KR" altLang="en-US"/>
              <a:t>출현할</a:t>
            </a:r>
            <a:r>
              <a:rPr lang="en-US" altLang="ko-KR"/>
              <a:t> </a:t>
            </a:r>
            <a:r>
              <a:rPr lang="ko-KR" altLang="en-US"/>
              <a:t>확률</a:t>
            </a:r>
            <a:endParaRPr lang="en-US" altLang="ko-KR"/>
          </a:p>
          <a:p>
            <a:pPr lvl="1"/>
            <a:r>
              <a:rPr lang="ko-KR" altLang="en-US"/>
              <a:t>예</a:t>
            </a:r>
            <a:r>
              <a:rPr lang="en-US" altLang="ko-KR"/>
              <a:t>: </a:t>
            </a:r>
            <a:r>
              <a:rPr lang="ko-KR" altLang="en-US">
                <a:solidFill>
                  <a:srgbClr val="9BBB59"/>
                </a:solidFill>
              </a:rPr>
              <a:t>밥</a:t>
            </a:r>
            <a:r>
              <a:rPr lang="ko-KR" altLang="en-US">
                <a:solidFill>
                  <a:schemeClr val="accent3"/>
                </a:solidFill>
              </a:rPr>
              <a:t>을</a:t>
            </a:r>
            <a:r>
              <a:rPr lang="en-US" altLang="ko-KR"/>
              <a:t> </a:t>
            </a:r>
            <a:r>
              <a:rPr lang="ko-KR" altLang="en-US">
                <a:solidFill>
                  <a:srgbClr val="F79646"/>
                </a:solidFill>
              </a:rPr>
              <a:t>먹었다</a:t>
            </a:r>
            <a:r>
              <a:rPr lang="en-US" altLang="ko-KR"/>
              <a:t>, </a:t>
            </a:r>
            <a:r>
              <a:rPr lang="ko-KR" altLang="en-US">
                <a:solidFill>
                  <a:schemeClr val="accent3"/>
                </a:solidFill>
              </a:rPr>
              <a:t>밥을</a:t>
            </a:r>
            <a:r>
              <a:rPr lang="en-US" altLang="ko-KR"/>
              <a:t> </a:t>
            </a:r>
            <a:r>
              <a:rPr lang="ko-KR" altLang="en-US">
                <a:solidFill>
                  <a:srgbClr val="F79646"/>
                </a:solidFill>
              </a:rPr>
              <a:t>했다</a:t>
            </a:r>
            <a:r>
              <a:rPr lang="en-US" altLang="ko-KR"/>
              <a:t>, </a:t>
            </a:r>
            <a:r>
              <a:rPr lang="ko-KR" altLang="en-US">
                <a:solidFill>
                  <a:schemeClr val="accent3"/>
                </a:solidFill>
              </a:rPr>
              <a:t>밥</a:t>
            </a:r>
            <a:r>
              <a:rPr lang="ko-KR" altLang="en-US">
                <a:solidFill>
                  <a:srgbClr val="9BBB59"/>
                </a:solidFill>
              </a:rPr>
              <a:t>을</a:t>
            </a:r>
            <a:r>
              <a:rPr lang="en-US" altLang="ko-KR"/>
              <a:t> </a:t>
            </a:r>
            <a:r>
              <a:rPr lang="ko-KR" altLang="en-US">
                <a:solidFill>
                  <a:srgbClr val="F79646"/>
                </a:solidFill>
              </a:rPr>
              <a:t>샀다</a:t>
            </a:r>
            <a:endParaRPr lang="en-US" altLang="ko-KR">
              <a:solidFill>
                <a:srgbClr val="F79646"/>
              </a:solidFill>
            </a:endParaRP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2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한</a:t>
            </a:r>
            <a:r>
              <a:rPr lang="en-US" altLang="ko-KR"/>
              <a:t> </a:t>
            </a:r>
            <a:r>
              <a:rPr lang="ko-KR" altLang="en-US"/>
              <a:t>문서는</a:t>
            </a:r>
            <a:r>
              <a:rPr lang="en-US" altLang="ko-KR"/>
              <a:t> </a:t>
            </a:r>
            <a:r>
              <a:rPr lang="ko-KR" altLang="en-US"/>
              <a:t>한</a:t>
            </a:r>
            <a:r>
              <a:rPr lang="en-US" altLang="ko-KR"/>
              <a:t> </a:t>
            </a:r>
            <a:r>
              <a:rPr lang="ko-KR" altLang="en-US"/>
              <a:t>행</a:t>
            </a:r>
            <a:r>
              <a:rPr lang="en-US" altLang="ko-KR"/>
              <a:t>(row)</a:t>
            </a:r>
          </a:p>
          <a:p>
            <a:endParaRPr lang="en-US" altLang="ko-KR"/>
          </a:p>
          <a:p>
            <a:r>
              <a:rPr lang="ko-KR" altLang="en-US"/>
              <a:t>한</a:t>
            </a:r>
            <a:r>
              <a:rPr lang="en-US" altLang="ko-KR"/>
              <a:t> </a:t>
            </a:r>
            <a:r>
              <a:rPr lang="ko-KR" altLang="en-US"/>
              <a:t>단어는</a:t>
            </a:r>
            <a:r>
              <a:rPr lang="en-US" altLang="ko-KR"/>
              <a:t> </a:t>
            </a:r>
            <a:r>
              <a:rPr lang="ko-KR" altLang="en-US"/>
              <a:t>한</a:t>
            </a:r>
            <a:r>
              <a:rPr lang="en-US" altLang="ko-KR"/>
              <a:t> </a:t>
            </a:r>
            <a:r>
              <a:rPr lang="ko-KR" altLang="en-US"/>
              <a:t>열</a:t>
            </a:r>
            <a:r>
              <a:rPr lang="en-US" altLang="ko-KR"/>
              <a:t>(column)</a:t>
            </a:r>
          </a:p>
          <a:p>
            <a:endParaRPr lang="en-US" altLang="ko-KR"/>
          </a:p>
          <a:p>
            <a:r>
              <a:rPr lang="ko-KR" altLang="en-US"/>
              <a:t>비슷한</a:t>
            </a:r>
            <a:r>
              <a:rPr lang="en-US" altLang="ko-KR"/>
              <a:t> </a:t>
            </a:r>
            <a:r>
              <a:rPr lang="ko-KR" altLang="en-US"/>
              <a:t>단어도</a:t>
            </a:r>
            <a:r>
              <a:rPr lang="en-US" altLang="ko-KR"/>
              <a:t> </a:t>
            </a:r>
            <a:r>
              <a:rPr lang="ko-KR" altLang="en-US"/>
              <a:t>다른</a:t>
            </a:r>
            <a:r>
              <a:rPr lang="en-US" altLang="ko-KR"/>
              <a:t> </a:t>
            </a:r>
            <a:r>
              <a:rPr lang="ko-KR" altLang="en-US"/>
              <a:t>열로</a:t>
            </a:r>
            <a:r>
              <a:rPr lang="en-US" altLang="ko-KR"/>
              <a:t> </a:t>
            </a:r>
            <a:r>
              <a:rPr lang="ko-KR" altLang="en-US"/>
              <a:t>표시</a:t>
            </a:r>
            <a:endParaRPr lang="en-US" altLang="ko-KR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7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Word2Vec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/>
              <a:t>지난</a:t>
            </a:r>
            <a:r>
              <a:rPr lang="en-US" altLang="ko-KR"/>
              <a:t> </a:t>
            </a:r>
            <a:r>
              <a:rPr lang="ko-KR" altLang="en-US">
                <a:solidFill>
                  <a:srgbClr val="9BBB59"/>
                </a:solidFill>
              </a:rPr>
              <a:t>토요일에</a:t>
            </a:r>
            <a:r>
              <a:rPr lang="en-US" altLang="ko-KR"/>
              <a:t> </a:t>
            </a:r>
            <a:r>
              <a:rPr lang="ko-KR" altLang="en-US">
                <a:solidFill>
                  <a:schemeClr val="accent6"/>
                </a:solidFill>
              </a:rPr>
              <a:t>철수</a:t>
            </a:r>
            <a:r>
              <a:rPr lang="ko-KR" altLang="en-US">
                <a:solidFill>
                  <a:schemeClr val="accent3"/>
                </a:solidFill>
              </a:rPr>
              <a:t>와</a:t>
            </a:r>
            <a:r>
              <a:rPr lang="en-US" altLang="ko-KR"/>
              <a:t> </a:t>
            </a:r>
            <a:r>
              <a:rPr lang="ko-KR" altLang="en-US">
                <a:solidFill>
                  <a:srgbClr val="9BBB59"/>
                </a:solidFill>
              </a:rPr>
              <a:t>밥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먹었다</a:t>
            </a:r>
            <a:endParaRPr lang="en-US" altLang="ko-KR"/>
          </a:p>
          <a:p>
            <a:endParaRPr lang="en-US"/>
          </a:p>
          <a:p>
            <a:r>
              <a:rPr lang="ko-KR" altLang="en-US"/>
              <a:t>단어의</a:t>
            </a:r>
            <a:r>
              <a:rPr lang="en-US" altLang="ko-KR"/>
              <a:t> </a:t>
            </a:r>
            <a:r>
              <a:rPr lang="ko-KR" altLang="en-US"/>
              <a:t>특성을</a:t>
            </a:r>
            <a:r>
              <a:rPr lang="en-US" altLang="ko-KR"/>
              <a:t> </a:t>
            </a:r>
            <a:r>
              <a:rPr lang="ko-KR" altLang="en-US"/>
              <a:t>벡터</a:t>
            </a:r>
            <a:r>
              <a:rPr lang="en-US" altLang="ko-KR"/>
              <a:t>(vector)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표현</a:t>
            </a:r>
            <a:endParaRPr lang="en-US" altLang="ko-KR"/>
          </a:p>
          <a:p>
            <a:r>
              <a:rPr lang="ko-KR" altLang="en-US"/>
              <a:t>벡터를</a:t>
            </a:r>
            <a:r>
              <a:rPr lang="en-US" altLang="ko-KR"/>
              <a:t> </a:t>
            </a:r>
            <a:r>
              <a:rPr lang="ko-KR" altLang="en-US"/>
              <a:t>이용해</a:t>
            </a:r>
            <a:r>
              <a:rPr lang="en-US" altLang="ko-KR"/>
              <a:t> </a:t>
            </a:r>
            <a:r>
              <a:rPr lang="ko-KR" altLang="en-US"/>
              <a:t>앞뒤로</a:t>
            </a:r>
            <a:r>
              <a:rPr lang="en-US" altLang="ko-KR"/>
              <a:t> </a:t>
            </a:r>
            <a:r>
              <a:rPr lang="ko-KR" altLang="en-US"/>
              <a:t>나타나는</a:t>
            </a:r>
            <a:r>
              <a:rPr lang="en-US" altLang="ko-KR"/>
              <a:t> </a:t>
            </a:r>
            <a:r>
              <a:rPr lang="ko-KR" altLang="en-US"/>
              <a:t>단어를</a:t>
            </a:r>
            <a:r>
              <a:rPr lang="en-US" altLang="ko-KR"/>
              <a:t> </a:t>
            </a:r>
            <a:r>
              <a:rPr lang="ko-KR" altLang="en-US"/>
              <a:t>예측</a:t>
            </a:r>
            <a:endParaRPr lang="en-US" altLang="ko-KR"/>
          </a:p>
          <a:p>
            <a:r>
              <a:rPr lang="ko-KR" altLang="en-US"/>
              <a:t>벡터가</a:t>
            </a:r>
            <a:r>
              <a:rPr lang="en-US" altLang="ko-KR"/>
              <a:t> </a:t>
            </a:r>
            <a:r>
              <a:rPr lang="ko-KR" altLang="en-US"/>
              <a:t>비슷하면</a:t>
            </a:r>
            <a:r>
              <a:rPr lang="en-US" altLang="ko-KR"/>
              <a:t> </a:t>
            </a:r>
            <a:r>
              <a:rPr lang="ko-KR" altLang="en-US"/>
              <a:t>예측도</a:t>
            </a:r>
            <a:r>
              <a:rPr lang="en-US" altLang="ko-KR"/>
              <a:t> </a:t>
            </a:r>
            <a:r>
              <a:rPr lang="ko-KR" altLang="en-US"/>
              <a:t>비슷</a:t>
            </a:r>
            <a:endParaRPr lang="en-US" altLang="ko-KR"/>
          </a:p>
          <a:p>
            <a:r>
              <a:rPr lang="ko-KR" altLang="en-US"/>
              <a:t>벡터</a:t>
            </a:r>
            <a:r>
              <a:rPr lang="en-US" altLang="ko-KR"/>
              <a:t> = </a:t>
            </a:r>
            <a:r>
              <a:rPr lang="ko-KR" altLang="en-US"/>
              <a:t>단어의</a:t>
            </a:r>
            <a:r>
              <a:rPr lang="en-US" altLang="ko-KR"/>
              <a:t> </a:t>
            </a:r>
            <a:r>
              <a:rPr lang="ko-KR" altLang="en-US"/>
              <a:t>의미</a:t>
            </a:r>
            <a:endParaRPr lang="en-US" altLang="ko-KR"/>
          </a:p>
          <a:p>
            <a:r>
              <a:rPr lang="ko-KR" altLang="en-US"/>
              <a:t>예</a:t>
            </a:r>
            <a:r>
              <a:rPr lang="en-US" altLang="ko-KR"/>
              <a:t>: http://w.elnn.kr/search/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4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Doc2Vec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>
                <a:solidFill>
                  <a:srgbClr val="9BBB59"/>
                </a:solidFill>
              </a:rPr>
              <a:t>(</a:t>
            </a:r>
            <a:r>
              <a:rPr lang="ko-KR" altLang="en-US">
                <a:solidFill>
                  <a:srgbClr val="9BBB59"/>
                </a:solidFill>
              </a:rPr>
              <a:t>문서</a:t>
            </a:r>
            <a:r>
              <a:rPr lang="en-US" altLang="ko-KR">
                <a:solidFill>
                  <a:srgbClr val="9BBB59"/>
                </a:solidFill>
              </a:rPr>
              <a:t>1)</a:t>
            </a:r>
            <a:r>
              <a:rPr lang="en-US" altLang="ko-KR"/>
              <a:t> </a:t>
            </a:r>
            <a:r>
              <a:rPr lang="ko-KR" altLang="en-US"/>
              <a:t>지난</a:t>
            </a:r>
            <a:r>
              <a:rPr lang="en-US" altLang="ko-KR"/>
              <a:t> </a:t>
            </a:r>
            <a:r>
              <a:rPr lang="ko-KR" altLang="en-US">
                <a:solidFill>
                  <a:srgbClr val="9BBB59"/>
                </a:solidFill>
              </a:rPr>
              <a:t>토요일에</a:t>
            </a:r>
            <a:r>
              <a:rPr lang="en-US" altLang="ko-KR"/>
              <a:t> </a:t>
            </a:r>
            <a:r>
              <a:rPr lang="ko-KR" altLang="en-US">
                <a:solidFill>
                  <a:schemeClr val="accent6"/>
                </a:solidFill>
              </a:rPr>
              <a:t>철수</a:t>
            </a:r>
            <a:r>
              <a:rPr lang="ko-KR" altLang="en-US">
                <a:solidFill>
                  <a:schemeClr val="accent3"/>
                </a:solidFill>
              </a:rPr>
              <a:t>와</a:t>
            </a:r>
            <a:r>
              <a:rPr lang="en-US" altLang="ko-KR"/>
              <a:t> </a:t>
            </a:r>
            <a:r>
              <a:rPr lang="ko-KR" altLang="en-US">
                <a:solidFill>
                  <a:srgbClr val="9BBB59"/>
                </a:solidFill>
              </a:rPr>
              <a:t>밥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먹었다</a:t>
            </a:r>
            <a:endParaRPr lang="en-US" altLang="ko-KR"/>
          </a:p>
          <a:p>
            <a:endParaRPr lang="en-US"/>
          </a:p>
          <a:p>
            <a:r>
              <a:rPr lang="en-US" altLang="ko-KR"/>
              <a:t>Word2vec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확장</a:t>
            </a:r>
            <a:endParaRPr lang="en-US" altLang="ko-KR"/>
          </a:p>
          <a:p>
            <a:r>
              <a:rPr lang="ko-KR" altLang="en-US"/>
              <a:t>문서의</a:t>
            </a:r>
            <a:r>
              <a:rPr lang="en-US" altLang="ko-KR"/>
              <a:t> </a:t>
            </a:r>
            <a:r>
              <a:rPr lang="ko-KR" altLang="en-US"/>
              <a:t>특성도</a:t>
            </a:r>
            <a:r>
              <a:rPr lang="en-US" altLang="ko-KR"/>
              <a:t> </a:t>
            </a:r>
            <a:r>
              <a:rPr lang="ko-KR" altLang="en-US"/>
              <a:t>벡터</a:t>
            </a:r>
            <a:r>
              <a:rPr lang="en-US" altLang="ko-KR"/>
              <a:t>(vector)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표현</a:t>
            </a:r>
            <a:endParaRPr lang="en-US" altLang="ko-KR"/>
          </a:p>
          <a:p>
            <a:r>
              <a:rPr lang="ko-KR" altLang="en-US"/>
              <a:t>마치</a:t>
            </a:r>
            <a:r>
              <a:rPr lang="en-US" altLang="ko-KR"/>
              <a:t> </a:t>
            </a:r>
            <a:r>
              <a:rPr lang="ko-KR" altLang="en-US"/>
              <a:t>문서를</a:t>
            </a:r>
            <a:r>
              <a:rPr lang="en-US" altLang="ko-KR"/>
              <a:t> </a:t>
            </a:r>
            <a:r>
              <a:rPr lang="ko-KR" altLang="en-US"/>
              <a:t>앞뒤에</a:t>
            </a:r>
            <a:r>
              <a:rPr lang="en-US" altLang="ko-KR"/>
              <a:t> </a:t>
            </a:r>
            <a:r>
              <a:rPr lang="ko-KR" altLang="en-US"/>
              <a:t>나오는</a:t>
            </a:r>
            <a:r>
              <a:rPr lang="en-US" altLang="ko-KR"/>
              <a:t> </a:t>
            </a:r>
            <a:r>
              <a:rPr lang="ko-KR" altLang="en-US"/>
              <a:t>단어처럼</a:t>
            </a:r>
            <a:r>
              <a:rPr lang="en-US" altLang="ko-KR"/>
              <a:t> </a:t>
            </a:r>
            <a:r>
              <a:rPr lang="ko-KR" altLang="en-US"/>
              <a:t>취급</a:t>
            </a:r>
            <a:endParaRPr lang="en-US" altLang="ko-KR"/>
          </a:p>
          <a:p>
            <a:r>
              <a:rPr lang="ko-KR" altLang="en-US"/>
              <a:t>문서</a:t>
            </a:r>
            <a:r>
              <a:rPr lang="en-US" altLang="ko-KR"/>
              <a:t> </a:t>
            </a:r>
            <a:r>
              <a:rPr lang="ko-KR" altLang="en-US"/>
              <a:t>벡터</a:t>
            </a:r>
            <a:r>
              <a:rPr lang="en-US" altLang="ko-KR"/>
              <a:t> = </a:t>
            </a:r>
            <a:r>
              <a:rPr lang="ko-KR" altLang="en-US"/>
              <a:t>문서의</a:t>
            </a:r>
            <a:r>
              <a:rPr lang="en-US" altLang="ko-KR"/>
              <a:t> </a:t>
            </a:r>
            <a:r>
              <a:rPr lang="ko-KR" altLang="en-US"/>
              <a:t>의미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5692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Doc2Vec vs. LDA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LDA</a:t>
            </a:r>
          </a:p>
          <a:p>
            <a:pPr lvl="1"/>
            <a:r>
              <a:rPr lang="ko-KR" altLang="en-US"/>
              <a:t>문서의</a:t>
            </a:r>
            <a:r>
              <a:rPr lang="en-US" altLang="ko-KR"/>
              <a:t> </a:t>
            </a:r>
            <a:r>
              <a:rPr lang="ko-KR" altLang="en-US"/>
              <a:t>의미</a:t>
            </a:r>
            <a:r>
              <a:rPr lang="en-US" altLang="ko-KR"/>
              <a:t>: </a:t>
            </a:r>
            <a:r>
              <a:rPr lang="ko-KR" altLang="en-US"/>
              <a:t>주제</a:t>
            </a:r>
            <a:r>
              <a:rPr lang="en-US" altLang="ko-KR"/>
              <a:t>(topic)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비율</a:t>
            </a:r>
            <a:endParaRPr lang="en-US" altLang="ko-KR"/>
          </a:p>
          <a:p>
            <a:pPr lvl="1"/>
            <a:r>
              <a:rPr lang="ko-KR" altLang="en-US"/>
              <a:t>주제</a:t>
            </a:r>
            <a:r>
              <a:rPr lang="en-US" altLang="ko-KR"/>
              <a:t>: </a:t>
            </a:r>
            <a:r>
              <a:rPr lang="ko-KR" altLang="en-US"/>
              <a:t>단어의</a:t>
            </a:r>
            <a:r>
              <a:rPr lang="en-US" altLang="ko-KR"/>
              <a:t> </a:t>
            </a:r>
            <a:r>
              <a:rPr lang="ko-KR" altLang="en-US"/>
              <a:t>비율</a:t>
            </a:r>
            <a:endParaRPr lang="en-US" altLang="ko-KR"/>
          </a:p>
          <a:p>
            <a:pPr lvl="1"/>
            <a:r>
              <a:rPr lang="ko-KR" altLang="en-US"/>
              <a:t>각</a:t>
            </a:r>
            <a:r>
              <a:rPr lang="en-US" altLang="ko-KR"/>
              <a:t> </a:t>
            </a:r>
            <a:r>
              <a:rPr lang="ko-KR" altLang="en-US"/>
              <a:t>주제에</a:t>
            </a:r>
            <a:r>
              <a:rPr lang="en-US" altLang="ko-KR"/>
              <a:t> </a:t>
            </a:r>
            <a:r>
              <a:rPr lang="ko-KR" altLang="en-US"/>
              <a:t>많이</a:t>
            </a:r>
            <a:r>
              <a:rPr lang="en-US" altLang="ko-KR"/>
              <a:t> </a:t>
            </a:r>
            <a:r>
              <a:rPr lang="ko-KR" altLang="en-US"/>
              <a:t>나오는</a:t>
            </a:r>
            <a:r>
              <a:rPr lang="en-US" altLang="ko-KR"/>
              <a:t> </a:t>
            </a:r>
            <a:r>
              <a:rPr lang="ko-KR" altLang="en-US"/>
              <a:t>단어들의</a:t>
            </a:r>
            <a:r>
              <a:rPr lang="en-US" altLang="ko-KR"/>
              <a:t> </a:t>
            </a:r>
            <a:r>
              <a:rPr lang="ko-KR" altLang="en-US"/>
              <a:t>비율로</a:t>
            </a:r>
            <a:r>
              <a:rPr lang="en-US" altLang="ko-KR"/>
              <a:t> </a:t>
            </a:r>
            <a:r>
              <a:rPr lang="ko-KR" altLang="en-US"/>
              <a:t>해석</a:t>
            </a:r>
            <a:endParaRPr lang="en-US" altLang="ko-KR"/>
          </a:p>
          <a:p>
            <a:pPr lvl="1"/>
            <a:endParaRPr lang="en-US"/>
          </a:p>
          <a:p>
            <a:r>
              <a:rPr lang="en-US"/>
              <a:t>Doc2Vec</a:t>
            </a:r>
          </a:p>
          <a:p>
            <a:pPr lvl="1"/>
            <a:r>
              <a:rPr lang="ko-KR" altLang="en-US"/>
              <a:t>문서</a:t>
            </a:r>
            <a:r>
              <a:rPr lang="en-US" altLang="ko-KR"/>
              <a:t> </a:t>
            </a:r>
            <a:r>
              <a:rPr lang="ko-KR" altLang="en-US"/>
              <a:t>벡터와</a:t>
            </a:r>
            <a:r>
              <a:rPr lang="en-US" altLang="ko-KR"/>
              <a:t> </a:t>
            </a:r>
            <a:r>
              <a:rPr lang="ko-KR" altLang="en-US"/>
              <a:t>비슷한</a:t>
            </a:r>
            <a:r>
              <a:rPr lang="en-US" altLang="ko-KR"/>
              <a:t> </a:t>
            </a:r>
            <a:r>
              <a:rPr lang="ko-KR" altLang="en-US"/>
              <a:t>벡터의</a:t>
            </a:r>
            <a:r>
              <a:rPr lang="en-US" altLang="ko-KR"/>
              <a:t> </a:t>
            </a:r>
            <a:r>
              <a:rPr lang="ko-KR" altLang="en-US"/>
              <a:t>단어들로</a:t>
            </a:r>
            <a:r>
              <a:rPr lang="en-US" altLang="ko-KR"/>
              <a:t> </a:t>
            </a:r>
            <a:r>
              <a:rPr lang="ko-KR" altLang="en-US"/>
              <a:t>해석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03475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 cmpd="sng">
          <a:solidFill>
            <a:schemeClr val="tx1"/>
          </a:solidFill>
        </a:ln>
      </a:spPr>
      <a:bodyPr rtlCol="0" anchor="ctr"/>
      <a:lstStyle>
        <a:defPPr algn="ctr">
          <a:defRPr sz="440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FFFF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1282</TotalTime>
  <Words>442</Words>
  <Application>Microsoft Office PowerPoint</Application>
  <PresentationFormat>화면 슬라이드 쇼(4:3)</PresentationFormat>
  <Paragraphs>147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맑은 고딕</vt:lpstr>
      <vt:lpstr>Arial</vt:lpstr>
      <vt:lpstr>Calibri</vt:lpstr>
      <vt:lpstr>Wingdings</vt:lpstr>
      <vt:lpstr> Black </vt:lpstr>
      <vt:lpstr>텍스트 분석의 최근 동향</vt:lpstr>
      <vt:lpstr>퀴즈 &amp; 슬라이드</vt:lpstr>
      <vt:lpstr>텍스트 데이터 분석의 과정</vt:lpstr>
      <vt:lpstr>Bag-of-words</vt:lpstr>
      <vt:lpstr>N-gram</vt:lpstr>
      <vt:lpstr>TDM</vt:lpstr>
      <vt:lpstr>Word2Vec</vt:lpstr>
      <vt:lpstr>Doc2Vec</vt:lpstr>
      <vt:lpstr>Doc2Vec vs. LDA</vt:lpstr>
      <vt:lpstr>Gensim</vt:lpstr>
      <vt:lpstr>Deep Learning</vt:lpstr>
      <vt:lpstr>Perceptron</vt:lpstr>
      <vt:lpstr>Perceptron</vt:lpstr>
      <vt:lpstr>Artificial Neural Network</vt:lpstr>
      <vt:lpstr>Artificial Neural Network</vt:lpstr>
      <vt:lpstr>Deep Learning</vt:lpstr>
      <vt:lpstr>Deep Learning</vt:lpstr>
      <vt:lpstr>Library</vt:lpstr>
      <vt:lpstr>AutoEncoder</vt:lpstr>
      <vt:lpstr>AutoEncoder</vt:lpstr>
      <vt:lpstr>Recurrent Neural Network</vt:lpstr>
      <vt:lpstr>Recurrent Neural Network</vt:lpstr>
      <vt:lpstr>Recurent Neural Network</vt:lpstr>
      <vt:lpstr>Recurrent Neural Network</vt:lpstr>
      <vt:lpstr>Long Short Term Memory</vt:lpstr>
      <vt:lpstr>Long Short Term Memory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LSTM</vt:lpstr>
    </vt:vector>
  </TitlesOfParts>
  <Company>euphoris@gmail.com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비정형 데이터 분석</dc:title>
  <dc:creator>Jae-Myoung Yu</dc:creator>
  <cp:lastModifiedBy>유재명</cp:lastModifiedBy>
  <cp:revision>70</cp:revision>
  <dcterms:created xsi:type="dcterms:W3CDTF">2016-03-03T05:04:19Z</dcterms:created>
  <dcterms:modified xsi:type="dcterms:W3CDTF">2016-06-09T11:34:54Z</dcterms:modified>
</cp:coreProperties>
</file>