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3" r:id="rId3"/>
    <p:sldId id="264" r:id="rId4"/>
    <p:sldId id="261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23" r:id="rId62"/>
    <p:sldId id="324" r:id="rId63"/>
    <p:sldId id="325" r:id="rId64"/>
    <p:sldId id="260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125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Latent Semantic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유재명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07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차원 축소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139044" y="2751367"/>
            <a:ext cx="4599215" cy="27867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타원 6"/>
          <p:cNvSpPr/>
          <p:nvPr/>
        </p:nvSpPr>
        <p:spPr>
          <a:xfrm>
            <a:off x="3173185" y="4786993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타원 7"/>
          <p:cNvSpPr/>
          <p:nvPr/>
        </p:nvSpPr>
        <p:spPr>
          <a:xfrm>
            <a:off x="3592287" y="4661807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타원 8"/>
          <p:cNvSpPr/>
          <p:nvPr/>
        </p:nvSpPr>
        <p:spPr>
          <a:xfrm>
            <a:off x="4131129" y="4384222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타원 9"/>
          <p:cNvSpPr/>
          <p:nvPr/>
        </p:nvSpPr>
        <p:spPr>
          <a:xfrm>
            <a:off x="4068535" y="4150179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타원 10"/>
          <p:cNvSpPr/>
          <p:nvPr/>
        </p:nvSpPr>
        <p:spPr>
          <a:xfrm>
            <a:off x="3717472" y="4337958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" name="타원 11"/>
          <p:cNvSpPr/>
          <p:nvPr/>
        </p:nvSpPr>
        <p:spPr>
          <a:xfrm>
            <a:off x="4506685" y="4071258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타원 12"/>
          <p:cNvSpPr/>
          <p:nvPr/>
        </p:nvSpPr>
        <p:spPr>
          <a:xfrm>
            <a:off x="4256314" y="4150179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4" name="타원 13"/>
          <p:cNvSpPr/>
          <p:nvPr/>
        </p:nvSpPr>
        <p:spPr>
          <a:xfrm>
            <a:off x="4653643" y="3872593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5" name="타원 14"/>
          <p:cNvSpPr/>
          <p:nvPr/>
        </p:nvSpPr>
        <p:spPr>
          <a:xfrm>
            <a:off x="5091793" y="3747408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6" name="타원 15"/>
          <p:cNvSpPr/>
          <p:nvPr/>
        </p:nvSpPr>
        <p:spPr>
          <a:xfrm>
            <a:off x="5336722" y="3477988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" name="타원 16"/>
          <p:cNvSpPr/>
          <p:nvPr/>
        </p:nvSpPr>
        <p:spPr>
          <a:xfrm>
            <a:off x="4871358" y="3684815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" name="타원 17"/>
          <p:cNvSpPr/>
          <p:nvPr/>
        </p:nvSpPr>
        <p:spPr>
          <a:xfrm>
            <a:off x="5589814" y="3434444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2536945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139044" y="2751367"/>
            <a:ext cx="4599215" cy="27867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2139044" y="2860222"/>
            <a:ext cx="4599215" cy="260712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차원 축소</a:t>
            </a:r>
          </a:p>
        </p:txBody>
      </p:sp>
      <p:sp>
        <p:nvSpPr>
          <p:cNvPr id="7" name="타원 6"/>
          <p:cNvSpPr/>
          <p:nvPr/>
        </p:nvSpPr>
        <p:spPr>
          <a:xfrm>
            <a:off x="3173185" y="4786993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타원 7"/>
          <p:cNvSpPr/>
          <p:nvPr/>
        </p:nvSpPr>
        <p:spPr>
          <a:xfrm>
            <a:off x="3592287" y="4661807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타원 8"/>
          <p:cNvSpPr/>
          <p:nvPr/>
        </p:nvSpPr>
        <p:spPr>
          <a:xfrm>
            <a:off x="4131129" y="4384222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타원 9"/>
          <p:cNvSpPr/>
          <p:nvPr/>
        </p:nvSpPr>
        <p:spPr>
          <a:xfrm>
            <a:off x="4068535" y="4150179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타원 10"/>
          <p:cNvSpPr/>
          <p:nvPr/>
        </p:nvSpPr>
        <p:spPr>
          <a:xfrm>
            <a:off x="3717472" y="4337958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" name="타원 11"/>
          <p:cNvSpPr/>
          <p:nvPr/>
        </p:nvSpPr>
        <p:spPr>
          <a:xfrm>
            <a:off x="4506685" y="4071258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타원 12"/>
          <p:cNvSpPr/>
          <p:nvPr/>
        </p:nvSpPr>
        <p:spPr>
          <a:xfrm>
            <a:off x="4256314" y="4150179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4" name="타원 13"/>
          <p:cNvSpPr/>
          <p:nvPr/>
        </p:nvSpPr>
        <p:spPr>
          <a:xfrm>
            <a:off x="4653643" y="3872593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5" name="타원 14"/>
          <p:cNvSpPr/>
          <p:nvPr/>
        </p:nvSpPr>
        <p:spPr>
          <a:xfrm>
            <a:off x="5091793" y="3747408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6" name="타원 15"/>
          <p:cNvSpPr/>
          <p:nvPr/>
        </p:nvSpPr>
        <p:spPr>
          <a:xfrm>
            <a:off x="5336722" y="3477988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" name="타원 16"/>
          <p:cNvSpPr/>
          <p:nvPr/>
        </p:nvSpPr>
        <p:spPr>
          <a:xfrm>
            <a:off x="4871358" y="3684815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" name="타원 17"/>
          <p:cNvSpPr/>
          <p:nvPr/>
        </p:nvSpPr>
        <p:spPr>
          <a:xfrm>
            <a:off x="5589814" y="3434444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2730115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139044" y="2751367"/>
            <a:ext cx="4599215" cy="27867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2139044" y="2860222"/>
            <a:ext cx="4599215" cy="260712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차원 축소</a:t>
            </a:r>
          </a:p>
        </p:txBody>
      </p:sp>
      <p:sp>
        <p:nvSpPr>
          <p:cNvPr id="7" name="타원 6"/>
          <p:cNvSpPr/>
          <p:nvPr/>
        </p:nvSpPr>
        <p:spPr>
          <a:xfrm>
            <a:off x="3173185" y="4786993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타원 7"/>
          <p:cNvSpPr/>
          <p:nvPr/>
        </p:nvSpPr>
        <p:spPr>
          <a:xfrm>
            <a:off x="3548743" y="4572001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타원 8"/>
          <p:cNvSpPr/>
          <p:nvPr/>
        </p:nvSpPr>
        <p:spPr>
          <a:xfrm>
            <a:off x="4060372" y="4275364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타원 9"/>
          <p:cNvSpPr/>
          <p:nvPr/>
        </p:nvSpPr>
        <p:spPr>
          <a:xfrm>
            <a:off x="4122964" y="4245429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타원 10"/>
          <p:cNvSpPr/>
          <p:nvPr/>
        </p:nvSpPr>
        <p:spPr>
          <a:xfrm>
            <a:off x="3777343" y="4441372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" name="타원 11"/>
          <p:cNvSpPr/>
          <p:nvPr/>
        </p:nvSpPr>
        <p:spPr>
          <a:xfrm>
            <a:off x="4509408" y="4038601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타원 12"/>
          <p:cNvSpPr/>
          <p:nvPr/>
        </p:nvSpPr>
        <p:spPr>
          <a:xfrm>
            <a:off x="4256314" y="4150179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4" name="타원 13"/>
          <p:cNvSpPr/>
          <p:nvPr/>
        </p:nvSpPr>
        <p:spPr>
          <a:xfrm>
            <a:off x="4697185" y="3913415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5" name="타원 14"/>
          <p:cNvSpPr/>
          <p:nvPr/>
        </p:nvSpPr>
        <p:spPr>
          <a:xfrm>
            <a:off x="5061856" y="3725637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6" name="타원 15"/>
          <p:cNvSpPr/>
          <p:nvPr/>
        </p:nvSpPr>
        <p:spPr>
          <a:xfrm>
            <a:off x="5374822" y="3559631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" name="타원 16"/>
          <p:cNvSpPr/>
          <p:nvPr/>
        </p:nvSpPr>
        <p:spPr>
          <a:xfrm>
            <a:off x="4920343" y="3788230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" name="타원 17"/>
          <p:cNvSpPr/>
          <p:nvPr/>
        </p:nvSpPr>
        <p:spPr>
          <a:xfrm>
            <a:off x="5589814" y="3434444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521690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Term-Document Matrix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문서</a:t>
            </a:r>
            <a:r>
              <a:rPr lang="en-US" altLang="ko-KR"/>
              <a:t>1:</a:t>
            </a:r>
            <a:r>
              <a:rPr lang="ko-KR" altLang="en-US"/>
              <a:t> 버락 오바마</a:t>
            </a:r>
            <a:endParaRPr lang="en-US" altLang="ko-KR"/>
          </a:p>
          <a:p>
            <a:r>
              <a:rPr lang="ko-KR" altLang="en-US"/>
              <a:t>문서</a:t>
            </a:r>
            <a:r>
              <a:rPr lang="en-US" altLang="ko-KR"/>
              <a:t>2:</a:t>
            </a:r>
            <a:r>
              <a:rPr lang="ko-KR" altLang="en-US"/>
              <a:t> 오바마 대통령</a:t>
            </a:r>
            <a:endParaRPr lang="en-US" altLang="ko-KR"/>
          </a:p>
          <a:p>
            <a:r>
              <a:rPr lang="ko-KR" altLang="en-US"/>
              <a:t>문서</a:t>
            </a:r>
            <a:r>
              <a:rPr lang="en-US" altLang="ko-KR"/>
              <a:t>3:</a:t>
            </a:r>
            <a:r>
              <a:rPr lang="ko-KR" altLang="en-US"/>
              <a:t> 미국 대통령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932215" y="3543300"/>
          <a:ext cx="4572000" cy="1409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문서</a:t>
                      </a:r>
                      <a:r>
                        <a:rPr lang="en-US" altLang="ko-KR" sz="1400"/>
                        <a:t>1</a:t>
                      </a:r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문서</a:t>
                      </a:r>
                      <a:r>
                        <a:rPr lang="en-US" altLang="ko-KR" sz="1400"/>
                        <a:t>2</a:t>
                      </a:r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문서</a:t>
                      </a:r>
                      <a:r>
                        <a:rPr lang="en-US" altLang="ko-KR" sz="1400"/>
                        <a:t>3</a:t>
                      </a:r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버락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</a:t>
                      </a:r>
                      <a:endParaRPr lang="ko-KR" altLang="en-US" sz="1400"/>
                    </a:p>
                  </a:txBody>
                  <a:tcPr marL="68580" marR="6858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</a:t>
                      </a:r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</a:t>
                      </a:r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오바마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</a:t>
                      </a:r>
                      <a:endParaRPr lang="ko-KR" altLang="en-US" sz="1400"/>
                    </a:p>
                  </a:txBody>
                  <a:tcPr marL="68580" marR="6858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</a:t>
                      </a:r>
                      <a:endParaRPr lang="ko-KR" altLang="en-US" sz="1400"/>
                    </a:p>
                  </a:txBody>
                  <a:tcPr marL="68580" marR="6858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</a:t>
                      </a:r>
                      <a:endParaRPr lang="ko-KR" altLang="en-US" sz="1400"/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미국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</a:t>
                      </a:r>
                      <a:endParaRPr lang="ko-KR" altLang="en-US" sz="1400"/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</a:t>
                      </a:r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</a:t>
                      </a:r>
                      <a:endParaRPr lang="ko-KR" altLang="en-US" sz="1400"/>
                    </a:p>
                  </a:txBody>
                  <a:tcPr marL="68580" marR="6858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대통령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</a:t>
                      </a:r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</a:t>
                      </a:r>
                      <a:endParaRPr lang="ko-KR" altLang="en-US" sz="1400"/>
                    </a:p>
                  </a:txBody>
                  <a:tcPr marL="68580" marR="6858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</a:t>
                      </a:r>
                      <a:endParaRPr lang="ko-KR" altLang="en-US" sz="1400"/>
                    </a:p>
                  </a:txBody>
                  <a:tcPr marL="68580" marR="6858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1817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차원 축소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문서</a:t>
            </a:r>
            <a:r>
              <a:rPr lang="en-US" altLang="ko-KR"/>
              <a:t>1:</a:t>
            </a:r>
            <a:r>
              <a:rPr lang="ko-KR" altLang="en-US"/>
              <a:t> 버락 오바마</a:t>
            </a:r>
            <a:endParaRPr lang="en-US" altLang="ko-KR"/>
          </a:p>
          <a:p>
            <a:r>
              <a:rPr lang="ko-KR" altLang="en-US"/>
              <a:t>문서</a:t>
            </a:r>
            <a:r>
              <a:rPr lang="en-US" altLang="ko-KR"/>
              <a:t>2:</a:t>
            </a:r>
            <a:r>
              <a:rPr lang="ko-KR" altLang="en-US"/>
              <a:t> 오바마 대통령</a:t>
            </a:r>
            <a:endParaRPr lang="en-US" altLang="ko-KR"/>
          </a:p>
          <a:p>
            <a:r>
              <a:rPr lang="ko-KR" altLang="en-US"/>
              <a:t>문서</a:t>
            </a:r>
            <a:r>
              <a:rPr lang="en-US" altLang="ko-KR"/>
              <a:t>3:</a:t>
            </a:r>
            <a:r>
              <a:rPr lang="ko-KR" altLang="en-US"/>
              <a:t> 미국 대통령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932215" y="3543301"/>
          <a:ext cx="4572000" cy="777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문서</a:t>
                      </a:r>
                      <a:r>
                        <a:rPr lang="en-US" altLang="ko-KR" sz="1400"/>
                        <a:t>1</a:t>
                      </a:r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문서</a:t>
                      </a:r>
                      <a:r>
                        <a:rPr lang="en-US" altLang="ko-KR" sz="1400"/>
                        <a:t>2</a:t>
                      </a:r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문서</a:t>
                      </a:r>
                      <a:r>
                        <a:rPr lang="en-US" altLang="ko-KR" sz="1400"/>
                        <a:t>3</a:t>
                      </a:r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버락 오바마 미국 대통령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</a:t>
                      </a:r>
                      <a:endParaRPr lang="ko-KR" altLang="en-US" sz="1400"/>
                    </a:p>
                  </a:txBody>
                  <a:tcPr marL="68580" marR="6858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</a:t>
                      </a:r>
                      <a:endParaRPr lang="ko-KR" altLang="en-US" sz="1400"/>
                    </a:p>
                  </a:txBody>
                  <a:tcPr marL="68580" marR="6858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</a:t>
                      </a:r>
                      <a:endParaRPr lang="ko-KR" altLang="en-US" sz="1400"/>
                    </a:p>
                  </a:txBody>
                  <a:tcPr marL="68580" marR="6858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053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차원 축소를 하는 이유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문서들이 단어가 아닌 의미상으로 재배치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동음이의어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ko-KR" altLang="en-US" err="1"/>
              <a:t>오탈자</a:t>
            </a:r>
            <a:r>
              <a:rPr lang="ko-KR" altLang="en-US"/>
              <a:t> 등이 </a:t>
            </a:r>
            <a:r>
              <a:rPr lang="en-US" altLang="ko-KR"/>
              <a:t>(</a:t>
            </a:r>
            <a:r>
              <a:rPr lang="ko-KR" altLang="en-US"/>
              <a:t>어느 정도</a:t>
            </a:r>
            <a:r>
              <a:rPr lang="en-US" altLang="ko-KR"/>
              <a:t>)</a:t>
            </a:r>
            <a:r>
              <a:rPr lang="ko-KR" altLang="en-US"/>
              <a:t> 처리됨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문서에 존재하는 </a:t>
            </a:r>
            <a:r>
              <a:rPr lang="en-US" altLang="ko-KR"/>
              <a:t>noise</a:t>
            </a:r>
            <a:r>
              <a:rPr lang="ko-KR" altLang="en-US"/>
              <a:t>가 줄어 더 잘 분류됨</a:t>
            </a:r>
          </a:p>
        </p:txBody>
      </p:sp>
    </p:spTree>
    <p:extLst>
      <p:ext uri="{BB962C8B-B14F-4D97-AF65-F5344CB8AC3E}">
        <p14:creationId xmlns:p14="http://schemas.microsoft.com/office/powerpoint/2010/main" val="3945407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SVD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 = TSD’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377046" y="3020786"/>
          <a:ext cx="2122713" cy="1691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문서</a:t>
                      </a:r>
                      <a:r>
                        <a:rPr lang="en-US" altLang="ko-KR" sz="1400"/>
                        <a:t>1</a:t>
                      </a:r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문서</a:t>
                      </a:r>
                      <a:r>
                        <a:rPr lang="en-US" altLang="ko-KR" sz="1400"/>
                        <a:t>2</a:t>
                      </a:r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오늘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</a:t>
                      </a:r>
                      <a:endParaRPr lang="ko-KR" altLang="en-US" sz="1400"/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</a:t>
                      </a:r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내일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</a:t>
                      </a:r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</a:t>
                      </a:r>
                      <a:endParaRPr lang="ko-KR" altLang="en-US" sz="1400"/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바나나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</a:t>
                      </a:r>
                      <a:endParaRPr lang="ko-KR" altLang="en-US" sz="1400"/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</a:t>
                      </a:r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콜라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</a:t>
                      </a:r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</a:t>
                      </a:r>
                      <a:endParaRPr lang="ko-KR" altLang="en-US" sz="1400"/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먹다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</a:t>
                      </a:r>
                      <a:endParaRPr lang="ko-KR" altLang="en-US" sz="1400"/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</a:t>
                      </a:r>
                      <a:endParaRPr lang="ko-KR" altLang="en-US" sz="1400"/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3978730" y="3271157"/>
          <a:ext cx="1143000" cy="1409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98141" y="3624943"/>
          <a:ext cx="457200" cy="56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5693230" y="3271157"/>
          <a:ext cx="457200" cy="1409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408975" y="2794907"/>
            <a:ext cx="3722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T</a:t>
            </a:r>
            <a:endParaRPr lang="ko-KR" altLang="en-US" sz="3000"/>
          </a:p>
        </p:txBody>
      </p:sp>
      <p:sp>
        <p:nvSpPr>
          <p:cNvPr id="9" name="TextBox 8"/>
          <p:cNvSpPr txBox="1"/>
          <p:nvPr/>
        </p:nvSpPr>
        <p:spPr>
          <a:xfrm>
            <a:off x="5753360" y="2794907"/>
            <a:ext cx="3609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S</a:t>
            </a:r>
            <a:endParaRPr lang="ko-KR" altLang="en-US" sz="3000"/>
          </a:p>
        </p:txBody>
      </p:sp>
      <p:sp>
        <p:nvSpPr>
          <p:cNvPr id="10" name="TextBox 9"/>
          <p:cNvSpPr txBox="1"/>
          <p:nvPr/>
        </p:nvSpPr>
        <p:spPr>
          <a:xfrm>
            <a:off x="6978005" y="2794907"/>
            <a:ext cx="5186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D’</a:t>
            </a:r>
            <a:endParaRPr lang="ko-KR" altLang="en-US" sz="3000"/>
          </a:p>
        </p:txBody>
      </p:sp>
    </p:spTree>
    <p:extLst>
      <p:ext uri="{BB962C8B-B14F-4D97-AF65-F5344CB8AC3E}">
        <p14:creationId xmlns:p14="http://schemas.microsoft.com/office/powerpoint/2010/main" val="1000549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SVD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 = </a:t>
            </a:r>
            <a:r>
              <a:rPr lang="en-US" altLang="ko-KR" err="1"/>
              <a:t>T</a:t>
            </a:r>
            <a:r>
              <a:rPr lang="en-US" altLang="ko-KR" baseline="-25000" err="1"/>
              <a:t>k</a:t>
            </a:r>
            <a:r>
              <a:rPr lang="en-US" altLang="ko-KR" err="1"/>
              <a:t>S</a:t>
            </a:r>
            <a:r>
              <a:rPr lang="en-US" altLang="ko-KR" baseline="-25000" err="1"/>
              <a:t>k</a:t>
            </a:r>
            <a:r>
              <a:rPr lang="en-US" altLang="ko-KR" err="1"/>
              <a:t>D</a:t>
            </a:r>
            <a:r>
              <a:rPr lang="en-US" altLang="ko-KR" baseline="-25000" err="1"/>
              <a:t>k</a:t>
            </a:r>
            <a:r>
              <a:rPr lang="en-US" altLang="ko-KR"/>
              <a:t>’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377046" y="3020786"/>
          <a:ext cx="2122713" cy="1691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문서</a:t>
                      </a:r>
                      <a:r>
                        <a:rPr lang="en-US" altLang="ko-KR" sz="1400"/>
                        <a:t>1</a:t>
                      </a:r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문서</a:t>
                      </a:r>
                      <a:r>
                        <a:rPr lang="en-US" altLang="ko-KR" sz="1400"/>
                        <a:t>2</a:t>
                      </a:r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오늘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</a:t>
                      </a:r>
                      <a:endParaRPr lang="ko-KR" altLang="en-US" sz="1400"/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</a:t>
                      </a:r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내일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</a:t>
                      </a:r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</a:t>
                      </a:r>
                      <a:endParaRPr lang="ko-KR" altLang="en-US" sz="1400"/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바나나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</a:t>
                      </a:r>
                      <a:endParaRPr lang="ko-KR" altLang="en-US" sz="1400"/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</a:t>
                      </a:r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콜라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</a:t>
                      </a:r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</a:t>
                      </a:r>
                      <a:endParaRPr lang="ko-KR" altLang="en-US" sz="1400"/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먹다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</a:t>
                      </a:r>
                      <a:endParaRPr lang="ko-KR" altLang="en-US" sz="1400"/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</a:t>
                      </a:r>
                      <a:endParaRPr lang="ko-KR" altLang="en-US" sz="1400"/>
                    </a:p>
                  </a:txBody>
                  <a:tcPr marL="68580" marR="68580" marT="34290" marB="3429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3978730" y="3271157"/>
          <a:ext cx="1143000" cy="1409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98141" y="3624943"/>
          <a:ext cx="457200" cy="56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5693230" y="3271157"/>
          <a:ext cx="457200" cy="1409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408976" y="2794907"/>
            <a:ext cx="4892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err="1"/>
              <a:t>T</a:t>
            </a:r>
            <a:r>
              <a:rPr lang="en-US" altLang="ko-KR" sz="3000" baseline="-25000" err="1"/>
              <a:t>k</a:t>
            </a:r>
            <a:endParaRPr lang="ko-KR" altLang="en-US" sz="3000" baseline="-25000"/>
          </a:p>
        </p:txBody>
      </p:sp>
      <p:sp>
        <p:nvSpPr>
          <p:cNvPr id="9" name="TextBox 8"/>
          <p:cNvSpPr txBox="1"/>
          <p:nvPr/>
        </p:nvSpPr>
        <p:spPr>
          <a:xfrm>
            <a:off x="5753363" y="2794907"/>
            <a:ext cx="4780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err="1"/>
              <a:t>S</a:t>
            </a:r>
            <a:r>
              <a:rPr lang="en-US" altLang="ko-KR" sz="3000" baseline="-25000" err="1"/>
              <a:t>k</a:t>
            </a:r>
            <a:endParaRPr lang="ko-KR" altLang="en-US" sz="3000" baseline="-25000"/>
          </a:p>
        </p:txBody>
      </p:sp>
      <p:sp>
        <p:nvSpPr>
          <p:cNvPr id="10" name="TextBox 9"/>
          <p:cNvSpPr txBox="1"/>
          <p:nvPr/>
        </p:nvSpPr>
        <p:spPr>
          <a:xfrm>
            <a:off x="6978005" y="2794907"/>
            <a:ext cx="6351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err="1"/>
              <a:t>D</a:t>
            </a:r>
            <a:r>
              <a:rPr lang="en-US" altLang="ko-KR" sz="3000" baseline="-25000" err="1"/>
              <a:t>k</a:t>
            </a:r>
            <a:r>
              <a:rPr lang="en-US" altLang="ko-KR" sz="3000"/>
              <a:t>’</a:t>
            </a:r>
            <a:endParaRPr lang="ko-KR" altLang="en-US" sz="3000"/>
          </a:p>
        </p:txBody>
      </p:sp>
    </p:spTree>
    <p:extLst>
      <p:ext uri="{BB962C8B-B14F-4D97-AF65-F5344CB8AC3E}">
        <p14:creationId xmlns:p14="http://schemas.microsoft.com/office/powerpoint/2010/main" val="1992850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Space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Document Space: T’M = SD’</a:t>
            </a:r>
          </a:p>
          <a:p>
            <a:endParaRPr lang="en-US" altLang="ko-KR"/>
          </a:p>
          <a:p>
            <a:r>
              <a:rPr lang="en-US" altLang="ko-KR"/>
              <a:t>Term Space: MD = TS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202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Rotation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256064" y="2764974"/>
            <a:ext cx="4599215" cy="27867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타원 4"/>
          <p:cNvSpPr/>
          <p:nvPr/>
        </p:nvSpPr>
        <p:spPr>
          <a:xfrm>
            <a:off x="3162298" y="3556907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" name="타원 5"/>
          <p:cNvSpPr/>
          <p:nvPr/>
        </p:nvSpPr>
        <p:spPr>
          <a:xfrm>
            <a:off x="3467097" y="3543299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타원 6"/>
          <p:cNvSpPr/>
          <p:nvPr/>
        </p:nvSpPr>
        <p:spPr>
          <a:xfrm>
            <a:off x="4928490" y="4570636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타원 7"/>
          <p:cNvSpPr/>
          <p:nvPr/>
        </p:nvSpPr>
        <p:spPr>
          <a:xfrm>
            <a:off x="5255064" y="4256314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타원 8"/>
          <p:cNvSpPr/>
          <p:nvPr/>
        </p:nvSpPr>
        <p:spPr>
          <a:xfrm>
            <a:off x="4950265" y="4324351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타원 9"/>
          <p:cNvSpPr/>
          <p:nvPr/>
        </p:nvSpPr>
        <p:spPr>
          <a:xfrm>
            <a:off x="4139286" y="4295530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타원 10"/>
          <p:cNvSpPr/>
          <p:nvPr/>
        </p:nvSpPr>
        <p:spPr>
          <a:xfrm>
            <a:off x="4220932" y="4628100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" name="타원 11"/>
          <p:cNvSpPr/>
          <p:nvPr/>
        </p:nvSpPr>
        <p:spPr>
          <a:xfrm>
            <a:off x="4604647" y="4750482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타원 12"/>
          <p:cNvSpPr/>
          <p:nvPr/>
        </p:nvSpPr>
        <p:spPr>
          <a:xfrm>
            <a:off x="3804555" y="4459453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4" name="타원 13"/>
          <p:cNvSpPr/>
          <p:nvPr/>
        </p:nvSpPr>
        <p:spPr>
          <a:xfrm>
            <a:off x="3469816" y="3824968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5" name="타원 14"/>
          <p:cNvSpPr/>
          <p:nvPr/>
        </p:nvSpPr>
        <p:spPr>
          <a:xfrm>
            <a:off x="3709303" y="4170344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6" name="타원 15"/>
          <p:cNvSpPr/>
          <p:nvPr/>
        </p:nvSpPr>
        <p:spPr>
          <a:xfrm>
            <a:off x="3845376" y="3929744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" name="타원 16"/>
          <p:cNvSpPr/>
          <p:nvPr/>
        </p:nvSpPr>
        <p:spPr>
          <a:xfrm>
            <a:off x="5516322" y="3881779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" name="타원 17"/>
          <p:cNvSpPr/>
          <p:nvPr/>
        </p:nvSpPr>
        <p:spPr>
          <a:xfrm>
            <a:off x="5725876" y="4199166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" name="타원 18"/>
          <p:cNvSpPr/>
          <p:nvPr/>
        </p:nvSpPr>
        <p:spPr>
          <a:xfrm>
            <a:off x="5897320" y="3944371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0" name="타원 19"/>
          <p:cNvSpPr/>
          <p:nvPr/>
        </p:nvSpPr>
        <p:spPr>
          <a:xfrm>
            <a:off x="5793907" y="3706413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1" name="타원 20"/>
          <p:cNvSpPr/>
          <p:nvPr/>
        </p:nvSpPr>
        <p:spPr>
          <a:xfrm>
            <a:off x="6068772" y="3682093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3414464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퀴즈 </a:t>
            </a:r>
            <a:r>
              <a:rPr lang="en-US" altLang="ko-KR"/>
              <a:t>&amp;</a:t>
            </a:r>
            <a:r>
              <a:rPr lang="ko-KR" altLang="en-US"/>
              <a:t> 슬라이드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198"/>
          <a:ext cx="8229600" cy="283779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688021">
                  <a:extLst>
                    <a:ext uri="{9D8B030D-6E8A-4147-A177-3AD203B41FA5}">
                      <a16:colId xmlns:a16="http://schemas.microsoft.com/office/drawing/2014/main" val="2473457181"/>
                    </a:ext>
                  </a:extLst>
                </a:gridCol>
                <a:gridCol w="5541579">
                  <a:extLst>
                    <a:ext uri="{9D8B030D-6E8A-4147-A177-3AD203B41FA5}">
                      <a16:colId xmlns:a16="http://schemas.microsoft.com/office/drawing/2014/main" val="1966076922"/>
                    </a:ext>
                  </a:extLst>
                </a:gridCol>
              </a:tblGrid>
              <a:tr h="1418897">
                <a:tc>
                  <a:txBody>
                    <a:bodyPr/>
                    <a:lstStyle/>
                    <a:p>
                      <a:r>
                        <a:rPr lang="ko-KR" altLang="en-US" sz="4400"/>
                        <a:t>퀴즈</a:t>
                      </a:r>
                      <a:endParaRPr lang="en-US" altLang="ko-KR" sz="4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/>
                        <a:t>j.mp/km-txt-quiz</a:t>
                      </a:r>
                      <a:endParaRPr lang="ko-KR" altLang="en-US" sz="4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255249"/>
                  </a:ext>
                </a:extLst>
              </a:tr>
              <a:tr h="14188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/>
                        <a:t>슬라이드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400"/>
                        <a:t>j.mp/km-txt-slide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705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470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Rotation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 rot="19615794">
            <a:off x="2367633" y="2212523"/>
            <a:ext cx="4599215" cy="27867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타원 4"/>
          <p:cNvSpPr/>
          <p:nvPr/>
        </p:nvSpPr>
        <p:spPr>
          <a:xfrm>
            <a:off x="3162298" y="3556907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" name="타원 5"/>
          <p:cNvSpPr/>
          <p:nvPr/>
        </p:nvSpPr>
        <p:spPr>
          <a:xfrm>
            <a:off x="3467097" y="3543299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타원 6"/>
          <p:cNvSpPr/>
          <p:nvPr/>
        </p:nvSpPr>
        <p:spPr>
          <a:xfrm>
            <a:off x="4928490" y="4570636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타원 7"/>
          <p:cNvSpPr/>
          <p:nvPr/>
        </p:nvSpPr>
        <p:spPr>
          <a:xfrm>
            <a:off x="5255064" y="4256314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타원 8"/>
          <p:cNvSpPr/>
          <p:nvPr/>
        </p:nvSpPr>
        <p:spPr>
          <a:xfrm>
            <a:off x="4950265" y="4324351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타원 9"/>
          <p:cNvSpPr/>
          <p:nvPr/>
        </p:nvSpPr>
        <p:spPr>
          <a:xfrm>
            <a:off x="4139286" y="4295530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타원 10"/>
          <p:cNvSpPr/>
          <p:nvPr/>
        </p:nvSpPr>
        <p:spPr>
          <a:xfrm>
            <a:off x="4220932" y="4628100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" name="타원 11"/>
          <p:cNvSpPr/>
          <p:nvPr/>
        </p:nvSpPr>
        <p:spPr>
          <a:xfrm>
            <a:off x="4604647" y="4750482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타원 12"/>
          <p:cNvSpPr/>
          <p:nvPr/>
        </p:nvSpPr>
        <p:spPr>
          <a:xfrm>
            <a:off x="3804555" y="4459453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4" name="타원 13"/>
          <p:cNvSpPr/>
          <p:nvPr/>
        </p:nvSpPr>
        <p:spPr>
          <a:xfrm>
            <a:off x="3469816" y="3824968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5" name="타원 14"/>
          <p:cNvSpPr/>
          <p:nvPr/>
        </p:nvSpPr>
        <p:spPr>
          <a:xfrm>
            <a:off x="3709303" y="4170344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6" name="타원 15"/>
          <p:cNvSpPr/>
          <p:nvPr/>
        </p:nvSpPr>
        <p:spPr>
          <a:xfrm>
            <a:off x="3845376" y="3929744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" name="타원 16"/>
          <p:cNvSpPr/>
          <p:nvPr/>
        </p:nvSpPr>
        <p:spPr>
          <a:xfrm>
            <a:off x="5516322" y="3881779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" name="타원 17"/>
          <p:cNvSpPr/>
          <p:nvPr/>
        </p:nvSpPr>
        <p:spPr>
          <a:xfrm>
            <a:off x="5725876" y="4199166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" name="타원 18"/>
          <p:cNvSpPr/>
          <p:nvPr/>
        </p:nvSpPr>
        <p:spPr>
          <a:xfrm>
            <a:off x="5897320" y="3944371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0" name="타원 19"/>
          <p:cNvSpPr/>
          <p:nvPr/>
        </p:nvSpPr>
        <p:spPr>
          <a:xfrm>
            <a:off x="5793907" y="3706413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1" name="타원 20"/>
          <p:cNvSpPr/>
          <p:nvPr/>
        </p:nvSpPr>
        <p:spPr>
          <a:xfrm>
            <a:off x="6068772" y="3682093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3737809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Rotation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 rot="1968449">
            <a:off x="2272393" y="2773138"/>
            <a:ext cx="4599215" cy="2786743"/>
            <a:chOff x="1632843" y="1807027"/>
            <a:chExt cx="6132286" cy="3715657"/>
          </a:xfrm>
        </p:grpSpPr>
        <p:sp>
          <p:nvSpPr>
            <p:cNvPr id="4" name="직사각형 3"/>
            <p:cNvSpPr/>
            <p:nvPr/>
          </p:nvSpPr>
          <p:spPr>
            <a:xfrm rot="19615794">
              <a:off x="1632843" y="1807027"/>
              <a:ext cx="6132286" cy="3715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" name="타원 4"/>
            <p:cNvSpPr/>
            <p:nvPr/>
          </p:nvSpPr>
          <p:spPr>
            <a:xfrm>
              <a:off x="2692397" y="3599543"/>
              <a:ext cx="166914" cy="1669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" name="타원 5"/>
            <p:cNvSpPr/>
            <p:nvPr/>
          </p:nvSpPr>
          <p:spPr>
            <a:xfrm>
              <a:off x="3098795" y="3581399"/>
              <a:ext cx="166914" cy="1669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" name="타원 6"/>
            <p:cNvSpPr/>
            <p:nvPr/>
          </p:nvSpPr>
          <p:spPr>
            <a:xfrm>
              <a:off x="5047319" y="4951181"/>
              <a:ext cx="166914" cy="1669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타원 7"/>
            <p:cNvSpPr/>
            <p:nvPr/>
          </p:nvSpPr>
          <p:spPr>
            <a:xfrm>
              <a:off x="5482751" y="4532085"/>
              <a:ext cx="166914" cy="1669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타원 8"/>
            <p:cNvSpPr/>
            <p:nvPr/>
          </p:nvSpPr>
          <p:spPr>
            <a:xfrm>
              <a:off x="5076352" y="4622802"/>
              <a:ext cx="166914" cy="1669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타원 9"/>
            <p:cNvSpPr/>
            <p:nvPr/>
          </p:nvSpPr>
          <p:spPr>
            <a:xfrm>
              <a:off x="3995047" y="4584373"/>
              <a:ext cx="166914" cy="1669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타원 10"/>
            <p:cNvSpPr/>
            <p:nvPr/>
          </p:nvSpPr>
          <p:spPr>
            <a:xfrm>
              <a:off x="4103909" y="5027800"/>
              <a:ext cx="166914" cy="1669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타원 11"/>
            <p:cNvSpPr/>
            <p:nvPr/>
          </p:nvSpPr>
          <p:spPr>
            <a:xfrm>
              <a:off x="4615530" y="5190976"/>
              <a:ext cx="166914" cy="1669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타원 12"/>
            <p:cNvSpPr/>
            <p:nvPr/>
          </p:nvSpPr>
          <p:spPr>
            <a:xfrm>
              <a:off x="3548739" y="4802938"/>
              <a:ext cx="166914" cy="1669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타원 13"/>
            <p:cNvSpPr/>
            <p:nvPr/>
          </p:nvSpPr>
          <p:spPr>
            <a:xfrm>
              <a:off x="3102422" y="3956958"/>
              <a:ext cx="166914" cy="1669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타원 14"/>
            <p:cNvSpPr/>
            <p:nvPr/>
          </p:nvSpPr>
          <p:spPr>
            <a:xfrm>
              <a:off x="3421737" y="4417459"/>
              <a:ext cx="166914" cy="1669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" name="타원 15"/>
            <p:cNvSpPr/>
            <p:nvPr/>
          </p:nvSpPr>
          <p:spPr>
            <a:xfrm>
              <a:off x="3603167" y="4096659"/>
              <a:ext cx="166914" cy="1669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" name="타원 16"/>
            <p:cNvSpPr/>
            <p:nvPr/>
          </p:nvSpPr>
          <p:spPr>
            <a:xfrm>
              <a:off x="5831095" y="4032705"/>
              <a:ext cx="166914" cy="1669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타원 17"/>
            <p:cNvSpPr/>
            <p:nvPr/>
          </p:nvSpPr>
          <p:spPr>
            <a:xfrm>
              <a:off x="6110500" y="4455888"/>
              <a:ext cx="166914" cy="1669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타원 18"/>
            <p:cNvSpPr/>
            <p:nvPr/>
          </p:nvSpPr>
          <p:spPr>
            <a:xfrm>
              <a:off x="6339092" y="4116162"/>
              <a:ext cx="166914" cy="1669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" name="타원 19"/>
            <p:cNvSpPr/>
            <p:nvPr/>
          </p:nvSpPr>
          <p:spPr>
            <a:xfrm>
              <a:off x="6201210" y="3798884"/>
              <a:ext cx="166914" cy="1669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타원 20"/>
            <p:cNvSpPr/>
            <p:nvPr/>
          </p:nvSpPr>
          <p:spPr>
            <a:xfrm>
              <a:off x="6567695" y="3766457"/>
              <a:ext cx="166914" cy="1669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752567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671508"/>
            <a:ext cx="7886700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6000"/>
              <a:t>LSA</a:t>
            </a:r>
            <a:r>
              <a:rPr lang="ko-KR" altLang="en-US" sz="6000"/>
              <a:t>에서 차원의 해석</a:t>
            </a:r>
          </a:p>
        </p:txBody>
      </p:sp>
    </p:spTree>
    <p:extLst>
      <p:ext uri="{BB962C8B-B14F-4D97-AF65-F5344CB8AC3E}">
        <p14:creationId xmlns:p14="http://schemas.microsoft.com/office/powerpoint/2010/main" val="765271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차원 </a:t>
            </a:r>
            <a:r>
              <a:rPr lang="en-US" altLang="ko-KR"/>
              <a:t>1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85911" y="2800252"/>
          <a:ext cx="6096000" cy="26289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57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/>
                        <a:t>바나나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000"/>
                        <a:t>0.64</a:t>
                      </a:r>
                      <a:endParaRPr lang="ko-KR" altLang="en-US" sz="3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/>
                        <a:t>사과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000"/>
                        <a:t>0.42</a:t>
                      </a:r>
                      <a:endParaRPr lang="ko-KR" altLang="en-US" sz="3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/>
                        <a:t>귤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000"/>
                        <a:t>0.25</a:t>
                      </a:r>
                      <a:endParaRPr lang="ko-KR" altLang="en-US" sz="3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/>
                        <a:t>꽁치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000"/>
                        <a:t>-0.15</a:t>
                      </a:r>
                      <a:endParaRPr lang="ko-KR" altLang="en-US" sz="3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/>
                        <a:t>말하다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000"/>
                        <a:t>-0.09</a:t>
                      </a:r>
                      <a:endParaRPr lang="ko-KR" altLang="en-US" sz="3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5161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1276645" y="4444511"/>
            <a:ext cx="6868550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71803" y="4098263"/>
            <a:ext cx="442750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+</a:t>
            </a:r>
            <a:endParaRPr lang="ko-KR" altLang="en-US" sz="4050"/>
          </a:p>
        </p:txBody>
      </p:sp>
      <p:sp>
        <p:nvSpPr>
          <p:cNvPr id="7" name="TextBox 6"/>
          <p:cNvSpPr txBox="1"/>
          <p:nvPr/>
        </p:nvSpPr>
        <p:spPr>
          <a:xfrm>
            <a:off x="753050" y="4098263"/>
            <a:ext cx="343364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-</a:t>
            </a:r>
            <a:endParaRPr lang="ko-KR" altLang="en-US" sz="4050"/>
          </a:p>
        </p:txBody>
      </p:sp>
    </p:spTree>
    <p:extLst>
      <p:ext uri="{BB962C8B-B14F-4D97-AF65-F5344CB8AC3E}">
        <p14:creationId xmlns:p14="http://schemas.microsoft.com/office/powerpoint/2010/main" val="1796357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1276645" y="4444511"/>
            <a:ext cx="6868550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71803" y="4098263"/>
            <a:ext cx="442750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+</a:t>
            </a:r>
            <a:endParaRPr lang="ko-KR" altLang="en-US" sz="4050"/>
          </a:p>
        </p:txBody>
      </p:sp>
      <p:sp>
        <p:nvSpPr>
          <p:cNvPr id="7" name="TextBox 6"/>
          <p:cNvSpPr txBox="1"/>
          <p:nvPr/>
        </p:nvSpPr>
        <p:spPr>
          <a:xfrm>
            <a:off x="753050" y="4098263"/>
            <a:ext cx="343364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-</a:t>
            </a:r>
            <a:endParaRPr lang="ko-KR" altLang="en-US" sz="4050"/>
          </a:p>
        </p:txBody>
      </p:sp>
      <p:sp>
        <p:nvSpPr>
          <p:cNvPr id="8" name="직사각형 7"/>
          <p:cNvSpPr/>
          <p:nvPr/>
        </p:nvSpPr>
        <p:spPr>
          <a:xfrm>
            <a:off x="4515728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4359437" y="4639455"/>
            <a:ext cx="44755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0</a:t>
            </a:r>
            <a:endParaRPr lang="ko-KR" altLang="en-US" sz="4050"/>
          </a:p>
        </p:txBody>
      </p:sp>
    </p:spTree>
    <p:extLst>
      <p:ext uri="{BB962C8B-B14F-4D97-AF65-F5344CB8AC3E}">
        <p14:creationId xmlns:p14="http://schemas.microsoft.com/office/powerpoint/2010/main" val="3409087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1276645" y="4444511"/>
            <a:ext cx="6868550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71803" y="4098263"/>
            <a:ext cx="442750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+</a:t>
            </a:r>
            <a:endParaRPr lang="ko-KR" altLang="en-US" sz="4050"/>
          </a:p>
        </p:txBody>
      </p:sp>
      <p:sp>
        <p:nvSpPr>
          <p:cNvPr id="7" name="TextBox 6"/>
          <p:cNvSpPr txBox="1"/>
          <p:nvPr/>
        </p:nvSpPr>
        <p:spPr>
          <a:xfrm>
            <a:off x="753050" y="4098263"/>
            <a:ext cx="343364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-</a:t>
            </a:r>
            <a:endParaRPr lang="ko-KR" altLang="en-US" sz="4050"/>
          </a:p>
        </p:txBody>
      </p:sp>
      <p:sp>
        <p:nvSpPr>
          <p:cNvPr id="8" name="직사각형 7"/>
          <p:cNvSpPr/>
          <p:nvPr/>
        </p:nvSpPr>
        <p:spPr>
          <a:xfrm>
            <a:off x="4515728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4359437" y="4639455"/>
            <a:ext cx="44755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0</a:t>
            </a:r>
            <a:endParaRPr lang="ko-KR" altLang="en-US" sz="4050"/>
          </a:p>
        </p:txBody>
      </p:sp>
      <p:sp>
        <p:nvSpPr>
          <p:cNvPr id="9" name="직사각형 8"/>
          <p:cNvSpPr/>
          <p:nvPr/>
        </p:nvSpPr>
        <p:spPr>
          <a:xfrm>
            <a:off x="5729066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TextBox 9"/>
          <p:cNvSpPr txBox="1"/>
          <p:nvPr/>
        </p:nvSpPr>
        <p:spPr>
          <a:xfrm>
            <a:off x="5573638" y="4639455"/>
            <a:ext cx="44755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1</a:t>
            </a:r>
            <a:endParaRPr lang="ko-KR" altLang="en-US" sz="4050"/>
          </a:p>
        </p:txBody>
      </p:sp>
    </p:spTree>
    <p:extLst>
      <p:ext uri="{BB962C8B-B14F-4D97-AF65-F5344CB8AC3E}">
        <p14:creationId xmlns:p14="http://schemas.microsoft.com/office/powerpoint/2010/main" val="25780484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1276645" y="4444511"/>
            <a:ext cx="6868550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71803" y="4098263"/>
            <a:ext cx="442750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+</a:t>
            </a:r>
            <a:endParaRPr lang="ko-KR" altLang="en-US" sz="4050"/>
          </a:p>
        </p:txBody>
      </p:sp>
      <p:sp>
        <p:nvSpPr>
          <p:cNvPr id="7" name="TextBox 6"/>
          <p:cNvSpPr txBox="1"/>
          <p:nvPr/>
        </p:nvSpPr>
        <p:spPr>
          <a:xfrm>
            <a:off x="753050" y="4098263"/>
            <a:ext cx="343364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-</a:t>
            </a:r>
            <a:endParaRPr lang="ko-KR" altLang="en-US" sz="4050"/>
          </a:p>
        </p:txBody>
      </p:sp>
      <p:sp>
        <p:nvSpPr>
          <p:cNvPr id="8" name="직사각형 7"/>
          <p:cNvSpPr/>
          <p:nvPr/>
        </p:nvSpPr>
        <p:spPr>
          <a:xfrm>
            <a:off x="4515728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4359437" y="4639455"/>
            <a:ext cx="44755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0</a:t>
            </a:r>
            <a:endParaRPr lang="ko-KR" altLang="en-US" sz="4050"/>
          </a:p>
        </p:txBody>
      </p:sp>
      <p:sp>
        <p:nvSpPr>
          <p:cNvPr id="9" name="직사각형 8"/>
          <p:cNvSpPr/>
          <p:nvPr/>
        </p:nvSpPr>
        <p:spPr>
          <a:xfrm>
            <a:off x="5729066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TextBox 9"/>
          <p:cNvSpPr txBox="1"/>
          <p:nvPr/>
        </p:nvSpPr>
        <p:spPr>
          <a:xfrm>
            <a:off x="5573638" y="4639455"/>
            <a:ext cx="44755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1</a:t>
            </a:r>
            <a:endParaRPr lang="ko-KR" altLang="en-US" sz="4050"/>
          </a:p>
        </p:txBody>
      </p:sp>
      <p:sp>
        <p:nvSpPr>
          <p:cNvPr id="11" name="직사각형 10"/>
          <p:cNvSpPr/>
          <p:nvPr/>
        </p:nvSpPr>
        <p:spPr>
          <a:xfrm>
            <a:off x="7000435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" name="TextBox 11"/>
          <p:cNvSpPr txBox="1"/>
          <p:nvPr/>
        </p:nvSpPr>
        <p:spPr>
          <a:xfrm>
            <a:off x="6841740" y="4639455"/>
            <a:ext cx="44755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2</a:t>
            </a:r>
            <a:endParaRPr lang="ko-KR" altLang="en-US" sz="4050"/>
          </a:p>
        </p:txBody>
      </p:sp>
    </p:spTree>
    <p:extLst>
      <p:ext uri="{BB962C8B-B14F-4D97-AF65-F5344CB8AC3E}">
        <p14:creationId xmlns:p14="http://schemas.microsoft.com/office/powerpoint/2010/main" val="26680743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1276645" y="4444511"/>
            <a:ext cx="6868550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71803" y="4098263"/>
            <a:ext cx="442750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+</a:t>
            </a:r>
            <a:endParaRPr lang="ko-KR" altLang="en-US" sz="4050"/>
          </a:p>
        </p:txBody>
      </p:sp>
      <p:sp>
        <p:nvSpPr>
          <p:cNvPr id="7" name="TextBox 6"/>
          <p:cNvSpPr txBox="1"/>
          <p:nvPr/>
        </p:nvSpPr>
        <p:spPr>
          <a:xfrm>
            <a:off x="753050" y="4098263"/>
            <a:ext cx="343364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-</a:t>
            </a:r>
            <a:endParaRPr lang="ko-KR" altLang="en-US" sz="4050"/>
          </a:p>
        </p:txBody>
      </p:sp>
      <p:sp>
        <p:nvSpPr>
          <p:cNvPr id="8" name="직사각형 7"/>
          <p:cNvSpPr/>
          <p:nvPr/>
        </p:nvSpPr>
        <p:spPr>
          <a:xfrm>
            <a:off x="4515728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4359437" y="4639455"/>
            <a:ext cx="44755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0</a:t>
            </a:r>
            <a:endParaRPr lang="ko-KR" altLang="en-US" sz="4050"/>
          </a:p>
        </p:txBody>
      </p:sp>
      <p:sp>
        <p:nvSpPr>
          <p:cNvPr id="9" name="직사각형 8"/>
          <p:cNvSpPr/>
          <p:nvPr/>
        </p:nvSpPr>
        <p:spPr>
          <a:xfrm>
            <a:off x="5729066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TextBox 9"/>
          <p:cNvSpPr txBox="1"/>
          <p:nvPr/>
        </p:nvSpPr>
        <p:spPr>
          <a:xfrm>
            <a:off x="5573638" y="4639455"/>
            <a:ext cx="44755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1</a:t>
            </a:r>
            <a:endParaRPr lang="ko-KR" altLang="en-US" sz="4050"/>
          </a:p>
        </p:txBody>
      </p:sp>
      <p:sp>
        <p:nvSpPr>
          <p:cNvPr id="11" name="직사각형 10"/>
          <p:cNvSpPr/>
          <p:nvPr/>
        </p:nvSpPr>
        <p:spPr>
          <a:xfrm>
            <a:off x="7000435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" name="TextBox 11"/>
          <p:cNvSpPr txBox="1"/>
          <p:nvPr/>
        </p:nvSpPr>
        <p:spPr>
          <a:xfrm>
            <a:off x="6841740" y="4639455"/>
            <a:ext cx="44755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2</a:t>
            </a:r>
            <a:endParaRPr lang="ko-KR" altLang="en-US" sz="4050"/>
          </a:p>
        </p:txBody>
      </p:sp>
      <p:sp>
        <p:nvSpPr>
          <p:cNvPr id="14" name="직사각형 13"/>
          <p:cNvSpPr/>
          <p:nvPr/>
        </p:nvSpPr>
        <p:spPr>
          <a:xfrm>
            <a:off x="3371192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5" name="TextBox 14"/>
          <p:cNvSpPr txBox="1"/>
          <p:nvPr/>
        </p:nvSpPr>
        <p:spPr>
          <a:xfrm>
            <a:off x="3071366" y="4639455"/>
            <a:ext cx="606256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-1</a:t>
            </a:r>
            <a:endParaRPr lang="ko-KR" altLang="en-US" sz="4050"/>
          </a:p>
        </p:txBody>
      </p:sp>
    </p:spTree>
    <p:extLst>
      <p:ext uri="{BB962C8B-B14F-4D97-AF65-F5344CB8AC3E}">
        <p14:creationId xmlns:p14="http://schemas.microsoft.com/office/powerpoint/2010/main" val="9811235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1276645" y="4444511"/>
            <a:ext cx="6868550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71803" y="4098263"/>
            <a:ext cx="442750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+</a:t>
            </a:r>
            <a:endParaRPr lang="ko-KR" altLang="en-US" sz="4050"/>
          </a:p>
        </p:txBody>
      </p:sp>
      <p:sp>
        <p:nvSpPr>
          <p:cNvPr id="7" name="TextBox 6"/>
          <p:cNvSpPr txBox="1"/>
          <p:nvPr/>
        </p:nvSpPr>
        <p:spPr>
          <a:xfrm>
            <a:off x="753050" y="4098263"/>
            <a:ext cx="343364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-</a:t>
            </a:r>
            <a:endParaRPr lang="ko-KR" altLang="en-US" sz="4050"/>
          </a:p>
        </p:txBody>
      </p:sp>
      <p:sp>
        <p:nvSpPr>
          <p:cNvPr id="8" name="직사각형 7"/>
          <p:cNvSpPr/>
          <p:nvPr/>
        </p:nvSpPr>
        <p:spPr>
          <a:xfrm>
            <a:off x="4515728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4359437" y="4639455"/>
            <a:ext cx="44755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0</a:t>
            </a:r>
            <a:endParaRPr lang="ko-KR" altLang="en-US" sz="4050"/>
          </a:p>
        </p:txBody>
      </p:sp>
      <p:sp>
        <p:nvSpPr>
          <p:cNvPr id="9" name="직사각형 8"/>
          <p:cNvSpPr/>
          <p:nvPr/>
        </p:nvSpPr>
        <p:spPr>
          <a:xfrm>
            <a:off x="5729066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TextBox 9"/>
          <p:cNvSpPr txBox="1"/>
          <p:nvPr/>
        </p:nvSpPr>
        <p:spPr>
          <a:xfrm>
            <a:off x="5573638" y="4639455"/>
            <a:ext cx="44755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1</a:t>
            </a:r>
            <a:endParaRPr lang="ko-KR" altLang="en-US" sz="4050"/>
          </a:p>
        </p:txBody>
      </p:sp>
      <p:sp>
        <p:nvSpPr>
          <p:cNvPr id="11" name="직사각형 10"/>
          <p:cNvSpPr/>
          <p:nvPr/>
        </p:nvSpPr>
        <p:spPr>
          <a:xfrm>
            <a:off x="7000435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" name="TextBox 11"/>
          <p:cNvSpPr txBox="1"/>
          <p:nvPr/>
        </p:nvSpPr>
        <p:spPr>
          <a:xfrm>
            <a:off x="6841740" y="4639455"/>
            <a:ext cx="44755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2</a:t>
            </a:r>
            <a:endParaRPr lang="ko-KR" altLang="en-US" sz="4050"/>
          </a:p>
        </p:txBody>
      </p:sp>
      <p:sp>
        <p:nvSpPr>
          <p:cNvPr id="14" name="직사각형 13"/>
          <p:cNvSpPr/>
          <p:nvPr/>
        </p:nvSpPr>
        <p:spPr>
          <a:xfrm>
            <a:off x="3371192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5" name="TextBox 14"/>
          <p:cNvSpPr txBox="1"/>
          <p:nvPr/>
        </p:nvSpPr>
        <p:spPr>
          <a:xfrm>
            <a:off x="3071366" y="4639455"/>
            <a:ext cx="606256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-1</a:t>
            </a:r>
            <a:endParaRPr lang="ko-KR" altLang="en-US" sz="4050"/>
          </a:p>
        </p:txBody>
      </p:sp>
      <p:sp>
        <p:nvSpPr>
          <p:cNvPr id="16" name="직사각형 15"/>
          <p:cNvSpPr/>
          <p:nvPr/>
        </p:nvSpPr>
        <p:spPr>
          <a:xfrm>
            <a:off x="2099822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1803266" y="4639455"/>
            <a:ext cx="606256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-2</a:t>
            </a:r>
            <a:endParaRPr lang="ko-KR" altLang="en-US" sz="4050"/>
          </a:p>
        </p:txBody>
      </p:sp>
    </p:spTree>
    <p:extLst>
      <p:ext uri="{BB962C8B-B14F-4D97-AF65-F5344CB8AC3E}">
        <p14:creationId xmlns:p14="http://schemas.microsoft.com/office/powerpoint/2010/main" val="1685281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퀴즈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j.mp/km-txt-quiz</a:t>
            </a:r>
            <a:endParaRPr lang="ko-KR" altLang="en-US"/>
          </a:p>
          <a:p>
            <a:endParaRPr lang="en-US" altLang="ko-KR"/>
          </a:p>
          <a:p>
            <a:r>
              <a:rPr lang="ko-KR" altLang="en-US"/>
              <a:t>문제</a:t>
            </a:r>
            <a:r>
              <a:rPr lang="en-US" altLang="ko-KR"/>
              <a:t>1:</a:t>
            </a:r>
          </a:p>
          <a:p>
            <a:endParaRPr lang="en-US" altLang="ko-KR"/>
          </a:p>
          <a:p>
            <a:r>
              <a:rPr lang="ko-KR" altLang="en-US"/>
              <a:t>문제</a:t>
            </a:r>
            <a:r>
              <a:rPr lang="en-US" altLang="ko-KR"/>
              <a:t>2: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0728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1276645" y="4444511"/>
            <a:ext cx="6868550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71803" y="4098263"/>
            <a:ext cx="442750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+</a:t>
            </a:r>
            <a:endParaRPr lang="ko-KR" altLang="en-US" sz="4050"/>
          </a:p>
        </p:txBody>
      </p:sp>
      <p:sp>
        <p:nvSpPr>
          <p:cNvPr id="7" name="TextBox 6"/>
          <p:cNvSpPr txBox="1"/>
          <p:nvPr/>
        </p:nvSpPr>
        <p:spPr>
          <a:xfrm>
            <a:off x="753050" y="4098263"/>
            <a:ext cx="343364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-</a:t>
            </a:r>
            <a:endParaRPr lang="ko-KR" altLang="en-US" sz="4050"/>
          </a:p>
        </p:txBody>
      </p:sp>
      <p:sp>
        <p:nvSpPr>
          <p:cNvPr id="8" name="직사각형 7"/>
          <p:cNvSpPr/>
          <p:nvPr/>
        </p:nvSpPr>
        <p:spPr>
          <a:xfrm>
            <a:off x="4515728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4359437" y="4639455"/>
            <a:ext cx="44755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0</a:t>
            </a:r>
            <a:endParaRPr lang="ko-KR" altLang="en-US" sz="4050"/>
          </a:p>
        </p:txBody>
      </p:sp>
      <p:sp>
        <p:nvSpPr>
          <p:cNvPr id="9" name="직사각형 8"/>
          <p:cNvSpPr/>
          <p:nvPr/>
        </p:nvSpPr>
        <p:spPr>
          <a:xfrm>
            <a:off x="5729066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TextBox 9"/>
          <p:cNvSpPr txBox="1"/>
          <p:nvPr/>
        </p:nvSpPr>
        <p:spPr>
          <a:xfrm>
            <a:off x="5573638" y="4639455"/>
            <a:ext cx="44755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1</a:t>
            </a:r>
            <a:endParaRPr lang="ko-KR" altLang="en-US" sz="4050"/>
          </a:p>
        </p:txBody>
      </p:sp>
      <p:sp>
        <p:nvSpPr>
          <p:cNvPr id="11" name="직사각형 10"/>
          <p:cNvSpPr/>
          <p:nvPr/>
        </p:nvSpPr>
        <p:spPr>
          <a:xfrm>
            <a:off x="7000435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" name="TextBox 11"/>
          <p:cNvSpPr txBox="1"/>
          <p:nvPr/>
        </p:nvSpPr>
        <p:spPr>
          <a:xfrm>
            <a:off x="6841740" y="4639455"/>
            <a:ext cx="44755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2</a:t>
            </a:r>
            <a:endParaRPr lang="ko-KR" altLang="en-US" sz="4050"/>
          </a:p>
        </p:txBody>
      </p:sp>
      <p:sp>
        <p:nvSpPr>
          <p:cNvPr id="14" name="직사각형 13"/>
          <p:cNvSpPr/>
          <p:nvPr/>
        </p:nvSpPr>
        <p:spPr>
          <a:xfrm>
            <a:off x="3371192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5" name="TextBox 14"/>
          <p:cNvSpPr txBox="1"/>
          <p:nvPr/>
        </p:nvSpPr>
        <p:spPr>
          <a:xfrm>
            <a:off x="3071366" y="4639455"/>
            <a:ext cx="606256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-1</a:t>
            </a:r>
            <a:endParaRPr lang="ko-KR" altLang="en-US" sz="4050"/>
          </a:p>
        </p:txBody>
      </p:sp>
      <p:sp>
        <p:nvSpPr>
          <p:cNvPr id="16" name="직사각형 15"/>
          <p:cNvSpPr/>
          <p:nvPr/>
        </p:nvSpPr>
        <p:spPr>
          <a:xfrm>
            <a:off x="2099822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1803266" y="4639455"/>
            <a:ext cx="606256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-2</a:t>
            </a:r>
            <a:endParaRPr lang="ko-KR" altLang="en-US" sz="4050"/>
          </a:p>
        </p:txBody>
      </p:sp>
      <p:sp>
        <p:nvSpPr>
          <p:cNvPr id="18" name="오른쪽 화살표 17"/>
          <p:cNvSpPr/>
          <p:nvPr/>
        </p:nvSpPr>
        <p:spPr>
          <a:xfrm>
            <a:off x="3935437" y="2587578"/>
            <a:ext cx="1656471" cy="110783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9318538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1276645" y="4444511"/>
            <a:ext cx="6868550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71803" y="4098263"/>
            <a:ext cx="442750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+</a:t>
            </a:r>
            <a:endParaRPr lang="ko-KR" altLang="en-US" sz="4050"/>
          </a:p>
        </p:txBody>
      </p:sp>
      <p:sp>
        <p:nvSpPr>
          <p:cNvPr id="7" name="TextBox 6"/>
          <p:cNvSpPr txBox="1"/>
          <p:nvPr/>
        </p:nvSpPr>
        <p:spPr>
          <a:xfrm>
            <a:off x="753050" y="4098263"/>
            <a:ext cx="343364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-</a:t>
            </a:r>
            <a:endParaRPr lang="ko-KR" altLang="en-US" sz="4050"/>
          </a:p>
        </p:txBody>
      </p:sp>
      <p:sp>
        <p:nvSpPr>
          <p:cNvPr id="2" name="오른쪽 화살표 1"/>
          <p:cNvSpPr/>
          <p:nvPr/>
        </p:nvSpPr>
        <p:spPr>
          <a:xfrm>
            <a:off x="3935437" y="2587578"/>
            <a:ext cx="1656471" cy="110783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" name="TextBox 2"/>
          <p:cNvSpPr txBox="1"/>
          <p:nvPr/>
        </p:nvSpPr>
        <p:spPr>
          <a:xfrm>
            <a:off x="6372665" y="2587577"/>
            <a:ext cx="1223412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/>
              <a:t>바나나</a:t>
            </a:r>
            <a:endParaRPr lang="en-US" altLang="ko-KR" sz="2700"/>
          </a:p>
          <a:p>
            <a:r>
              <a:rPr lang="ko-KR" altLang="en-US" sz="2700"/>
              <a:t>사과</a:t>
            </a:r>
            <a:endParaRPr lang="en-US" altLang="ko-KR" sz="2700"/>
          </a:p>
          <a:p>
            <a:r>
              <a:rPr lang="ko-KR" altLang="en-US" sz="2700"/>
              <a:t>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15728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직사각형 8"/>
          <p:cNvSpPr/>
          <p:nvPr/>
        </p:nvSpPr>
        <p:spPr>
          <a:xfrm>
            <a:off x="5729066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직사각형 9"/>
          <p:cNvSpPr/>
          <p:nvPr/>
        </p:nvSpPr>
        <p:spPr>
          <a:xfrm>
            <a:off x="7000435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직사각형 10"/>
          <p:cNvSpPr/>
          <p:nvPr/>
        </p:nvSpPr>
        <p:spPr>
          <a:xfrm>
            <a:off x="2099822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" name="직사각형 11"/>
          <p:cNvSpPr/>
          <p:nvPr/>
        </p:nvSpPr>
        <p:spPr>
          <a:xfrm>
            <a:off x="3371192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4359437" y="4639455"/>
            <a:ext cx="44755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0</a:t>
            </a:r>
            <a:endParaRPr lang="ko-KR" altLang="en-US" sz="4050"/>
          </a:p>
        </p:txBody>
      </p:sp>
      <p:sp>
        <p:nvSpPr>
          <p:cNvPr id="14" name="TextBox 13"/>
          <p:cNvSpPr txBox="1"/>
          <p:nvPr/>
        </p:nvSpPr>
        <p:spPr>
          <a:xfrm>
            <a:off x="5573638" y="4639455"/>
            <a:ext cx="44755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1</a:t>
            </a:r>
            <a:endParaRPr lang="ko-KR" altLang="en-US" sz="4050"/>
          </a:p>
        </p:txBody>
      </p:sp>
      <p:sp>
        <p:nvSpPr>
          <p:cNvPr id="15" name="TextBox 14"/>
          <p:cNvSpPr txBox="1"/>
          <p:nvPr/>
        </p:nvSpPr>
        <p:spPr>
          <a:xfrm>
            <a:off x="6841740" y="4639455"/>
            <a:ext cx="44755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2</a:t>
            </a:r>
            <a:endParaRPr lang="ko-KR" altLang="en-US" sz="4050"/>
          </a:p>
        </p:txBody>
      </p:sp>
      <p:sp>
        <p:nvSpPr>
          <p:cNvPr id="16" name="TextBox 15"/>
          <p:cNvSpPr txBox="1"/>
          <p:nvPr/>
        </p:nvSpPr>
        <p:spPr>
          <a:xfrm>
            <a:off x="1803266" y="4639455"/>
            <a:ext cx="606256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-2</a:t>
            </a:r>
            <a:endParaRPr lang="ko-KR" altLang="en-US" sz="4050"/>
          </a:p>
        </p:txBody>
      </p:sp>
      <p:sp>
        <p:nvSpPr>
          <p:cNvPr id="17" name="TextBox 16"/>
          <p:cNvSpPr txBox="1"/>
          <p:nvPr/>
        </p:nvSpPr>
        <p:spPr>
          <a:xfrm>
            <a:off x="3071366" y="4639455"/>
            <a:ext cx="606256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-1</a:t>
            </a:r>
            <a:endParaRPr lang="ko-KR" altLang="en-US" sz="4050"/>
          </a:p>
        </p:txBody>
      </p:sp>
    </p:spTree>
    <p:extLst>
      <p:ext uri="{BB962C8B-B14F-4D97-AF65-F5344CB8AC3E}">
        <p14:creationId xmlns:p14="http://schemas.microsoft.com/office/powerpoint/2010/main" val="13625746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1276645" y="4444511"/>
            <a:ext cx="6868550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71803" y="4098263"/>
            <a:ext cx="442750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+</a:t>
            </a:r>
            <a:endParaRPr lang="ko-KR" altLang="en-US" sz="4050"/>
          </a:p>
        </p:txBody>
      </p:sp>
      <p:sp>
        <p:nvSpPr>
          <p:cNvPr id="7" name="TextBox 6"/>
          <p:cNvSpPr txBox="1"/>
          <p:nvPr/>
        </p:nvSpPr>
        <p:spPr>
          <a:xfrm>
            <a:off x="753050" y="4098263"/>
            <a:ext cx="343364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-</a:t>
            </a:r>
            <a:endParaRPr lang="ko-KR" altLang="en-US" sz="4050"/>
          </a:p>
        </p:txBody>
      </p:sp>
      <p:sp>
        <p:nvSpPr>
          <p:cNvPr id="2" name="오른쪽 화살표 1"/>
          <p:cNvSpPr/>
          <p:nvPr/>
        </p:nvSpPr>
        <p:spPr>
          <a:xfrm>
            <a:off x="3935437" y="2587578"/>
            <a:ext cx="1656471" cy="110783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" name="TextBox 2"/>
          <p:cNvSpPr txBox="1"/>
          <p:nvPr/>
        </p:nvSpPr>
        <p:spPr>
          <a:xfrm>
            <a:off x="6372665" y="2587577"/>
            <a:ext cx="1223412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/>
              <a:t>바나나</a:t>
            </a:r>
            <a:endParaRPr lang="en-US" altLang="ko-KR" sz="2700"/>
          </a:p>
          <a:p>
            <a:r>
              <a:rPr lang="ko-KR" altLang="en-US" sz="2700"/>
              <a:t>사과</a:t>
            </a:r>
            <a:endParaRPr lang="en-US" altLang="ko-KR" sz="2700"/>
          </a:p>
          <a:p>
            <a:r>
              <a:rPr lang="ko-KR" altLang="en-US" sz="2700"/>
              <a:t>귤</a:t>
            </a:r>
          </a:p>
        </p:txBody>
      </p:sp>
      <p:sp>
        <p:nvSpPr>
          <p:cNvPr id="4" name="위쪽 화살표 3"/>
          <p:cNvSpPr/>
          <p:nvPr/>
        </p:nvSpPr>
        <p:spPr>
          <a:xfrm>
            <a:off x="7549910" y="2587576"/>
            <a:ext cx="400929" cy="1315745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직사각형 7"/>
          <p:cNvSpPr/>
          <p:nvPr/>
        </p:nvSpPr>
        <p:spPr>
          <a:xfrm>
            <a:off x="4515728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직사각형 8"/>
          <p:cNvSpPr/>
          <p:nvPr/>
        </p:nvSpPr>
        <p:spPr>
          <a:xfrm>
            <a:off x="5729066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직사각형 9"/>
          <p:cNvSpPr/>
          <p:nvPr/>
        </p:nvSpPr>
        <p:spPr>
          <a:xfrm>
            <a:off x="7000435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직사각형 10"/>
          <p:cNvSpPr/>
          <p:nvPr/>
        </p:nvSpPr>
        <p:spPr>
          <a:xfrm>
            <a:off x="2099822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" name="직사각형 11"/>
          <p:cNvSpPr/>
          <p:nvPr/>
        </p:nvSpPr>
        <p:spPr>
          <a:xfrm>
            <a:off x="3371192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4359437" y="4639455"/>
            <a:ext cx="44755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0</a:t>
            </a:r>
            <a:endParaRPr lang="ko-KR" altLang="en-US" sz="4050"/>
          </a:p>
        </p:txBody>
      </p:sp>
      <p:sp>
        <p:nvSpPr>
          <p:cNvPr id="14" name="TextBox 13"/>
          <p:cNvSpPr txBox="1"/>
          <p:nvPr/>
        </p:nvSpPr>
        <p:spPr>
          <a:xfrm>
            <a:off x="5573638" y="4639455"/>
            <a:ext cx="44755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1</a:t>
            </a:r>
            <a:endParaRPr lang="ko-KR" altLang="en-US" sz="4050"/>
          </a:p>
        </p:txBody>
      </p:sp>
      <p:sp>
        <p:nvSpPr>
          <p:cNvPr id="15" name="TextBox 14"/>
          <p:cNvSpPr txBox="1"/>
          <p:nvPr/>
        </p:nvSpPr>
        <p:spPr>
          <a:xfrm>
            <a:off x="6841740" y="4639455"/>
            <a:ext cx="44755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2</a:t>
            </a:r>
            <a:endParaRPr lang="ko-KR" altLang="en-US" sz="4050"/>
          </a:p>
        </p:txBody>
      </p:sp>
      <p:sp>
        <p:nvSpPr>
          <p:cNvPr id="16" name="TextBox 15"/>
          <p:cNvSpPr txBox="1"/>
          <p:nvPr/>
        </p:nvSpPr>
        <p:spPr>
          <a:xfrm>
            <a:off x="1803266" y="4639455"/>
            <a:ext cx="606256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-2</a:t>
            </a:r>
            <a:endParaRPr lang="ko-KR" altLang="en-US" sz="4050"/>
          </a:p>
        </p:txBody>
      </p:sp>
      <p:sp>
        <p:nvSpPr>
          <p:cNvPr id="17" name="TextBox 16"/>
          <p:cNvSpPr txBox="1"/>
          <p:nvPr/>
        </p:nvSpPr>
        <p:spPr>
          <a:xfrm>
            <a:off x="3071366" y="4639455"/>
            <a:ext cx="606256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-1</a:t>
            </a:r>
            <a:endParaRPr lang="ko-KR" altLang="en-US" sz="4050"/>
          </a:p>
        </p:txBody>
      </p:sp>
    </p:spTree>
    <p:extLst>
      <p:ext uri="{BB962C8B-B14F-4D97-AF65-F5344CB8AC3E}">
        <p14:creationId xmlns:p14="http://schemas.microsoft.com/office/powerpoint/2010/main" val="32110857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1276645" y="4444511"/>
            <a:ext cx="6868550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71803" y="4098263"/>
            <a:ext cx="442750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+</a:t>
            </a:r>
            <a:endParaRPr lang="ko-KR" altLang="en-US" sz="4050"/>
          </a:p>
        </p:txBody>
      </p:sp>
      <p:sp>
        <p:nvSpPr>
          <p:cNvPr id="7" name="TextBox 6"/>
          <p:cNvSpPr txBox="1"/>
          <p:nvPr/>
        </p:nvSpPr>
        <p:spPr>
          <a:xfrm>
            <a:off x="753050" y="4098263"/>
            <a:ext cx="343364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-</a:t>
            </a:r>
            <a:endParaRPr lang="ko-KR" altLang="en-US" sz="4050"/>
          </a:p>
        </p:txBody>
      </p:sp>
      <p:sp>
        <p:nvSpPr>
          <p:cNvPr id="2" name="오른쪽 화살표 1"/>
          <p:cNvSpPr/>
          <p:nvPr/>
        </p:nvSpPr>
        <p:spPr>
          <a:xfrm>
            <a:off x="3935437" y="2587578"/>
            <a:ext cx="1656471" cy="110783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" name="TextBox 2"/>
          <p:cNvSpPr txBox="1"/>
          <p:nvPr/>
        </p:nvSpPr>
        <p:spPr>
          <a:xfrm>
            <a:off x="6372665" y="2587577"/>
            <a:ext cx="1223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/>
              <a:t>꽁치</a:t>
            </a:r>
            <a:endParaRPr lang="en-US" altLang="ko-KR" sz="2700"/>
          </a:p>
          <a:p>
            <a:r>
              <a:rPr lang="ko-KR" altLang="en-US" sz="2700"/>
              <a:t>말하다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15728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직사각형 8"/>
          <p:cNvSpPr/>
          <p:nvPr/>
        </p:nvSpPr>
        <p:spPr>
          <a:xfrm>
            <a:off x="5729066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직사각형 9"/>
          <p:cNvSpPr/>
          <p:nvPr/>
        </p:nvSpPr>
        <p:spPr>
          <a:xfrm>
            <a:off x="7000435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직사각형 10"/>
          <p:cNvSpPr/>
          <p:nvPr/>
        </p:nvSpPr>
        <p:spPr>
          <a:xfrm>
            <a:off x="2099822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" name="직사각형 11"/>
          <p:cNvSpPr/>
          <p:nvPr/>
        </p:nvSpPr>
        <p:spPr>
          <a:xfrm>
            <a:off x="3371192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4359437" y="4639455"/>
            <a:ext cx="44755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0</a:t>
            </a:r>
            <a:endParaRPr lang="ko-KR" altLang="en-US" sz="4050"/>
          </a:p>
        </p:txBody>
      </p:sp>
      <p:sp>
        <p:nvSpPr>
          <p:cNvPr id="14" name="TextBox 13"/>
          <p:cNvSpPr txBox="1"/>
          <p:nvPr/>
        </p:nvSpPr>
        <p:spPr>
          <a:xfrm>
            <a:off x="5573638" y="4639455"/>
            <a:ext cx="44755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1</a:t>
            </a:r>
            <a:endParaRPr lang="ko-KR" altLang="en-US" sz="4050"/>
          </a:p>
        </p:txBody>
      </p:sp>
      <p:sp>
        <p:nvSpPr>
          <p:cNvPr id="15" name="TextBox 14"/>
          <p:cNvSpPr txBox="1"/>
          <p:nvPr/>
        </p:nvSpPr>
        <p:spPr>
          <a:xfrm>
            <a:off x="6841740" y="4639455"/>
            <a:ext cx="44755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2</a:t>
            </a:r>
            <a:endParaRPr lang="ko-KR" altLang="en-US" sz="4050"/>
          </a:p>
        </p:txBody>
      </p:sp>
      <p:sp>
        <p:nvSpPr>
          <p:cNvPr id="16" name="TextBox 15"/>
          <p:cNvSpPr txBox="1"/>
          <p:nvPr/>
        </p:nvSpPr>
        <p:spPr>
          <a:xfrm>
            <a:off x="1803266" y="4639455"/>
            <a:ext cx="606256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-2</a:t>
            </a:r>
            <a:endParaRPr lang="ko-KR" altLang="en-US" sz="4050"/>
          </a:p>
        </p:txBody>
      </p:sp>
      <p:sp>
        <p:nvSpPr>
          <p:cNvPr id="17" name="TextBox 16"/>
          <p:cNvSpPr txBox="1"/>
          <p:nvPr/>
        </p:nvSpPr>
        <p:spPr>
          <a:xfrm>
            <a:off x="3071366" y="4639455"/>
            <a:ext cx="606256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-1</a:t>
            </a:r>
            <a:endParaRPr lang="ko-KR" altLang="en-US" sz="4050"/>
          </a:p>
        </p:txBody>
      </p:sp>
      <p:sp>
        <p:nvSpPr>
          <p:cNvPr id="18" name="위쪽 화살표 17"/>
          <p:cNvSpPr/>
          <p:nvPr/>
        </p:nvSpPr>
        <p:spPr>
          <a:xfrm rot="10800000">
            <a:off x="7549910" y="2587576"/>
            <a:ext cx="400929" cy="1315745"/>
          </a:xfrm>
          <a:prstGeom prst="up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24458140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1276645" y="4444511"/>
            <a:ext cx="6868550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71803" y="4098263"/>
            <a:ext cx="442750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+</a:t>
            </a:r>
            <a:endParaRPr lang="ko-KR" altLang="en-US" sz="4050"/>
          </a:p>
        </p:txBody>
      </p:sp>
      <p:sp>
        <p:nvSpPr>
          <p:cNvPr id="7" name="TextBox 6"/>
          <p:cNvSpPr txBox="1"/>
          <p:nvPr/>
        </p:nvSpPr>
        <p:spPr>
          <a:xfrm>
            <a:off x="753050" y="4098263"/>
            <a:ext cx="343364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-</a:t>
            </a:r>
            <a:endParaRPr lang="ko-KR" altLang="en-US" sz="4050"/>
          </a:p>
        </p:txBody>
      </p:sp>
      <p:sp>
        <p:nvSpPr>
          <p:cNvPr id="2" name="오른쪽 화살표 1"/>
          <p:cNvSpPr/>
          <p:nvPr/>
        </p:nvSpPr>
        <p:spPr>
          <a:xfrm rot="10800000">
            <a:off x="3631856" y="2587578"/>
            <a:ext cx="1656471" cy="110783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직사각형 7"/>
          <p:cNvSpPr/>
          <p:nvPr/>
        </p:nvSpPr>
        <p:spPr>
          <a:xfrm>
            <a:off x="4515728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직사각형 8"/>
          <p:cNvSpPr/>
          <p:nvPr/>
        </p:nvSpPr>
        <p:spPr>
          <a:xfrm>
            <a:off x="5729066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직사각형 9"/>
          <p:cNvSpPr/>
          <p:nvPr/>
        </p:nvSpPr>
        <p:spPr>
          <a:xfrm>
            <a:off x="7000435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직사각형 10"/>
          <p:cNvSpPr/>
          <p:nvPr/>
        </p:nvSpPr>
        <p:spPr>
          <a:xfrm>
            <a:off x="2099822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" name="직사각형 11"/>
          <p:cNvSpPr/>
          <p:nvPr/>
        </p:nvSpPr>
        <p:spPr>
          <a:xfrm>
            <a:off x="3371192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4359437" y="4639455"/>
            <a:ext cx="44755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0</a:t>
            </a:r>
            <a:endParaRPr lang="ko-KR" altLang="en-US" sz="4050"/>
          </a:p>
        </p:txBody>
      </p:sp>
      <p:sp>
        <p:nvSpPr>
          <p:cNvPr id="14" name="TextBox 13"/>
          <p:cNvSpPr txBox="1"/>
          <p:nvPr/>
        </p:nvSpPr>
        <p:spPr>
          <a:xfrm>
            <a:off x="5573638" y="4639455"/>
            <a:ext cx="44755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1</a:t>
            </a:r>
            <a:endParaRPr lang="ko-KR" altLang="en-US" sz="4050"/>
          </a:p>
        </p:txBody>
      </p:sp>
      <p:sp>
        <p:nvSpPr>
          <p:cNvPr id="15" name="TextBox 14"/>
          <p:cNvSpPr txBox="1"/>
          <p:nvPr/>
        </p:nvSpPr>
        <p:spPr>
          <a:xfrm>
            <a:off x="6841740" y="4639455"/>
            <a:ext cx="44755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2</a:t>
            </a:r>
            <a:endParaRPr lang="ko-KR" altLang="en-US" sz="4050"/>
          </a:p>
        </p:txBody>
      </p:sp>
      <p:sp>
        <p:nvSpPr>
          <p:cNvPr id="16" name="TextBox 15"/>
          <p:cNvSpPr txBox="1"/>
          <p:nvPr/>
        </p:nvSpPr>
        <p:spPr>
          <a:xfrm>
            <a:off x="1803266" y="4639455"/>
            <a:ext cx="606256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-2</a:t>
            </a:r>
            <a:endParaRPr lang="ko-KR" altLang="en-US" sz="4050"/>
          </a:p>
        </p:txBody>
      </p:sp>
      <p:sp>
        <p:nvSpPr>
          <p:cNvPr id="17" name="TextBox 16"/>
          <p:cNvSpPr txBox="1"/>
          <p:nvPr/>
        </p:nvSpPr>
        <p:spPr>
          <a:xfrm>
            <a:off x="3071366" y="4639455"/>
            <a:ext cx="606256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-1</a:t>
            </a:r>
            <a:endParaRPr lang="ko-KR" altLang="en-US" sz="4050"/>
          </a:p>
        </p:txBody>
      </p:sp>
    </p:spTree>
    <p:extLst>
      <p:ext uri="{BB962C8B-B14F-4D97-AF65-F5344CB8AC3E}">
        <p14:creationId xmlns:p14="http://schemas.microsoft.com/office/powerpoint/2010/main" val="36462447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1276645" y="4444511"/>
            <a:ext cx="6868550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71803" y="4098263"/>
            <a:ext cx="442750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+</a:t>
            </a:r>
            <a:endParaRPr lang="ko-KR" altLang="en-US" sz="4050"/>
          </a:p>
        </p:txBody>
      </p:sp>
      <p:sp>
        <p:nvSpPr>
          <p:cNvPr id="7" name="TextBox 6"/>
          <p:cNvSpPr txBox="1"/>
          <p:nvPr/>
        </p:nvSpPr>
        <p:spPr>
          <a:xfrm>
            <a:off x="753050" y="4098263"/>
            <a:ext cx="343364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-</a:t>
            </a:r>
            <a:endParaRPr lang="ko-KR" altLang="en-US" sz="4050"/>
          </a:p>
        </p:txBody>
      </p:sp>
      <p:sp>
        <p:nvSpPr>
          <p:cNvPr id="2" name="오른쪽 화살표 1"/>
          <p:cNvSpPr/>
          <p:nvPr/>
        </p:nvSpPr>
        <p:spPr>
          <a:xfrm rot="10800000">
            <a:off x="3631856" y="2587578"/>
            <a:ext cx="1656471" cy="110783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" name="TextBox 2"/>
          <p:cNvSpPr txBox="1"/>
          <p:nvPr/>
        </p:nvSpPr>
        <p:spPr>
          <a:xfrm>
            <a:off x="1493192" y="2587577"/>
            <a:ext cx="1223412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/>
              <a:t>바나나</a:t>
            </a:r>
            <a:endParaRPr lang="en-US" altLang="ko-KR" sz="2700"/>
          </a:p>
          <a:p>
            <a:r>
              <a:rPr lang="ko-KR" altLang="en-US" sz="2700"/>
              <a:t>사과</a:t>
            </a:r>
            <a:endParaRPr lang="en-US" altLang="ko-KR" sz="2700"/>
          </a:p>
          <a:p>
            <a:r>
              <a:rPr lang="ko-KR" altLang="en-US" sz="2700"/>
              <a:t>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15728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직사각형 8"/>
          <p:cNvSpPr/>
          <p:nvPr/>
        </p:nvSpPr>
        <p:spPr>
          <a:xfrm>
            <a:off x="5729066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직사각형 9"/>
          <p:cNvSpPr/>
          <p:nvPr/>
        </p:nvSpPr>
        <p:spPr>
          <a:xfrm>
            <a:off x="7000435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직사각형 10"/>
          <p:cNvSpPr/>
          <p:nvPr/>
        </p:nvSpPr>
        <p:spPr>
          <a:xfrm>
            <a:off x="2099822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" name="직사각형 11"/>
          <p:cNvSpPr/>
          <p:nvPr/>
        </p:nvSpPr>
        <p:spPr>
          <a:xfrm>
            <a:off x="3371192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4359437" y="4639455"/>
            <a:ext cx="44755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0</a:t>
            </a:r>
            <a:endParaRPr lang="ko-KR" altLang="en-US" sz="4050"/>
          </a:p>
        </p:txBody>
      </p:sp>
      <p:sp>
        <p:nvSpPr>
          <p:cNvPr id="14" name="TextBox 13"/>
          <p:cNvSpPr txBox="1"/>
          <p:nvPr/>
        </p:nvSpPr>
        <p:spPr>
          <a:xfrm>
            <a:off x="5573638" y="4639455"/>
            <a:ext cx="44755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1</a:t>
            </a:r>
            <a:endParaRPr lang="ko-KR" altLang="en-US" sz="4050"/>
          </a:p>
        </p:txBody>
      </p:sp>
      <p:sp>
        <p:nvSpPr>
          <p:cNvPr id="15" name="TextBox 14"/>
          <p:cNvSpPr txBox="1"/>
          <p:nvPr/>
        </p:nvSpPr>
        <p:spPr>
          <a:xfrm>
            <a:off x="6841740" y="4639455"/>
            <a:ext cx="44755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2</a:t>
            </a:r>
            <a:endParaRPr lang="ko-KR" altLang="en-US" sz="4050"/>
          </a:p>
        </p:txBody>
      </p:sp>
      <p:sp>
        <p:nvSpPr>
          <p:cNvPr id="16" name="TextBox 15"/>
          <p:cNvSpPr txBox="1"/>
          <p:nvPr/>
        </p:nvSpPr>
        <p:spPr>
          <a:xfrm>
            <a:off x="1803266" y="4639455"/>
            <a:ext cx="606256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-2</a:t>
            </a:r>
            <a:endParaRPr lang="ko-KR" altLang="en-US" sz="4050"/>
          </a:p>
        </p:txBody>
      </p:sp>
      <p:sp>
        <p:nvSpPr>
          <p:cNvPr id="17" name="TextBox 16"/>
          <p:cNvSpPr txBox="1"/>
          <p:nvPr/>
        </p:nvSpPr>
        <p:spPr>
          <a:xfrm>
            <a:off x="3071366" y="4639455"/>
            <a:ext cx="606256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-1</a:t>
            </a:r>
            <a:endParaRPr lang="ko-KR" altLang="en-US" sz="4050"/>
          </a:p>
        </p:txBody>
      </p:sp>
    </p:spTree>
    <p:extLst>
      <p:ext uri="{BB962C8B-B14F-4D97-AF65-F5344CB8AC3E}">
        <p14:creationId xmlns:p14="http://schemas.microsoft.com/office/powerpoint/2010/main" val="21646494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1276645" y="4444511"/>
            <a:ext cx="6868550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71803" y="4098263"/>
            <a:ext cx="442750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+</a:t>
            </a:r>
            <a:endParaRPr lang="ko-KR" altLang="en-US" sz="4050"/>
          </a:p>
        </p:txBody>
      </p:sp>
      <p:sp>
        <p:nvSpPr>
          <p:cNvPr id="7" name="TextBox 6"/>
          <p:cNvSpPr txBox="1"/>
          <p:nvPr/>
        </p:nvSpPr>
        <p:spPr>
          <a:xfrm>
            <a:off x="753050" y="4098263"/>
            <a:ext cx="343364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-</a:t>
            </a:r>
            <a:endParaRPr lang="ko-KR" altLang="en-US" sz="4050"/>
          </a:p>
        </p:txBody>
      </p:sp>
      <p:sp>
        <p:nvSpPr>
          <p:cNvPr id="2" name="오른쪽 화살표 1"/>
          <p:cNvSpPr/>
          <p:nvPr/>
        </p:nvSpPr>
        <p:spPr>
          <a:xfrm rot="10800000">
            <a:off x="3631856" y="2587578"/>
            <a:ext cx="1656471" cy="110783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" name="TextBox 2"/>
          <p:cNvSpPr txBox="1"/>
          <p:nvPr/>
        </p:nvSpPr>
        <p:spPr>
          <a:xfrm>
            <a:off x="1493192" y="2587577"/>
            <a:ext cx="1223412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/>
              <a:t>바나나</a:t>
            </a:r>
            <a:endParaRPr lang="en-US" altLang="ko-KR" sz="2700"/>
          </a:p>
          <a:p>
            <a:r>
              <a:rPr lang="ko-KR" altLang="en-US" sz="2700"/>
              <a:t>사과</a:t>
            </a:r>
            <a:endParaRPr lang="en-US" altLang="ko-KR" sz="2700"/>
          </a:p>
          <a:p>
            <a:r>
              <a:rPr lang="ko-KR" altLang="en-US" sz="2700"/>
              <a:t>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15728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직사각형 8"/>
          <p:cNvSpPr/>
          <p:nvPr/>
        </p:nvSpPr>
        <p:spPr>
          <a:xfrm>
            <a:off x="5729066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직사각형 9"/>
          <p:cNvSpPr/>
          <p:nvPr/>
        </p:nvSpPr>
        <p:spPr>
          <a:xfrm>
            <a:off x="7000435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직사각형 10"/>
          <p:cNvSpPr/>
          <p:nvPr/>
        </p:nvSpPr>
        <p:spPr>
          <a:xfrm>
            <a:off x="2099822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" name="직사각형 11"/>
          <p:cNvSpPr/>
          <p:nvPr/>
        </p:nvSpPr>
        <p:spPr>
          <a:xfrm>
            <a:off x="3371192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4359437" y="4639455"/>
            <a:ext cx="44755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0</a:t>
            </a:r>
            <a:endParaRPr lang="ko-KR" altLang="en-US" sz="4050"/>
          </a:p>
        </p:txBody>
      </p:sp>
      <p:sp>
        <p:nvSpPr>
          <p:cNvPr id="14" name="TextBox 13"/>
          <p:cNvSpPr txBox="1"/>
          <p:nvPr/>
        </p:nvSpPr>
        <p:spPr>
          <a:xfrm>
            <a:off x="5573638" y="4639455"/>
            <a:ext cx="44755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1</a:t>
            </a:r>
            <a:endParaRPr lang="ko-KR" altLang="en-US" sz="4050"/>
          </a:p>
        </p:txBody>
      </p:sp>
      <p:sp>
        <p:nvSpPr>
          <p:cNvPr id="15" name="TextBox 14"/>
          <p:cNvSpPr txBox="1"/>
          <p:nvPr/>
        </p:nvSpPr>
        <p:spPr>
          <a:xfrm>
            <a:off x="6841740" y="4639455"/>
            <a:ext cx="44755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2</a:t>
            </a:r>
            <a:endParaRPr lang="ko-KR" altLang="en-US" sz="4050"/>
          </a:p>
        </p:txBody>
      </p:sp>
      <p:sp>
        <p:nvSpPr>
          <p:cNvPr id="16" name="TextBox 15"/>
          <p:cNvSpPr txBox="1"/>
          <p:nvPr/>
        </p:nvSpPr>
        <p:spPr>
          <a:xfrm>
            <a:off x="1803266" y="4639455"/>
            <a:ext cx="606256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-2</a:t>
            </a:r>
            <a:endParaRPr lang="ko-KR" altLang="en-US" sz="4050"/>
          </a:p>
        </p:txBody>
      </p:sp>
      <p:sp>
        <p:nvSpPr>
          <p:cNvPr id="17" name="TextBox 16"/>
          <p:cNvSpPr txBox="1"/>
          <p:nvPr/>
        </p:nvSpPr>
        <p:spPr>
          <a:xfrm>
            <a:off x="3071366" y="4639455"/>
            <a:ext cx="606256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-1</a:t>
            </a:r>
            <a:endParaRPr lang="ko-KR" altLang="en-US" sz="4050"/>
          </a:p>
        </p:txBody>
      </p:sp>
      <p:sp>
        <p:nvSpPr>
          <p:cNvPr id="18" name="위쪽 화살표 17"/>
          <p:cNvSpPr/>
          <p:nvPr/>
        </p:nvSpPr>
        <p:spPr>
          <a:xfrm rot="10800000">
            <a:off x="1050248" y="2587576"/>
            <a:ext cx="400929" cy="1315745"/>
          </a:xfrm>
          <a:prstGeom prst="up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9661730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1276645" y="4444511"/>
            <a:ext cx="6868550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71803" y="4098263"/>
            <a:ext cx="442750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+</a:t>
            </a:r>
            <a:endParaRPr lang="ko-KR" altLang="en-US" sz="4050"/>
          </a:p>
        </p:txBody>
      </p:sp>
      <p:sp>
        <p:nvSpPr>
          <p:cNvPr id="7" name="TextBox 6"/>
          <p:cNvSpPr txBox="1"/>
          <p:nvPr/>
        </p:nvSpPr>
        <p:spPr>
          <a:xfrm>
            <a:off x="753050" y="4098263"/>
            <a:ext cx="343364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-</a:t>
            </a:r>
            <a:endParaRPr lang="ko-KR" altLang="en-US" sz="4050"/>
          </a:p>
        </p:txBody>
      </p:sp>
      <p:sp>
        <p:nvSpPr>
          <p:cNvPr id="2" name="오른쪽 화살표 1"/>
          <p:cNvSpPr/>
          <p:nvPr/>
        </p:nvSpPr>
        <p:spPr>
          <a:xfrm rot="10800000">
            <a:off x="3631856" y="2587578"/>
            <a:ext cx="1656471" cy="110783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직사각형 7"/>
          <p:cNvSpPr/>
          <p:nvPr/>
        </p:nvSpPr>
        <p:spPr>
          <a:xfrm>
            <a:off x="4515728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직사각형 8"/>
          <p:cNvSpPr/>
          <p:nvPr/>
        </p:nvSpPr>
        <p:spPr>
          <a:xfrm>
            <a:off x="5729066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직사각형 9"/>
          <p:cNvSpPr/>
          <p:nvPr/>
        </p:nvSpPr>
        <p:spPr>
          <a:xfrm>
            <a:off x="7000435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직사각형 10"/>
          <p:cNvSpPr/>
          <p:nvPr/>
        </p:nvSpPr>
        <p:spPr>
          <a:xfrm>
            <a:off x="2099822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" name="직사각형 11"/>
          <p:cNvSpPr/>
          <p:nvPr/>
        </p:nvSpPr>
        <p:spPr>
          <a:xfrm>
            <a:off x="3371192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4359437" y="4639455"/>
            <a:ext cx="44755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0</a:t>
            </a:r>
            <a:endParaRPr lang="ko-KR" altLang="en-US" sz="4050"/>
          </a:p>
        </p:txBody>
      </p:sp>
      <p:sp>
        <p:nvSpPr>
          <p:cNvPr id="14" name="TextBox 13"/>
          <p:cNvSpPr txBox="1"/>
          <p:nvPr/>
        </p:nvSpPr>
        <p:spPr>
          <a:xfrm>
            <a:off x="5573638" y="4639455"/>
            <a:ext cx="44755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1</a:t>
            </a:r>
            <a:endParaRPr lang="ko-KR" altLang="en-US" sz="4050"/>
          </a:p>
        </p:txBody>
      </p:sp>
      <p:sp>
        <p:nvSpPr>
          <p:cNvPr id="15" name="TextBox 14"/>
          <p:cNvSpPr txBox="1"/>
          <p:nvPr/>
        </p:nvSpPr>
        <p:spPr>
          <a:xfrm>
            <a:off x="6841740" y="4639455"/>
            <a:ext cx="44755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2</a:t>
            </a:r>
            <a:endParaRPr lang="ko-KR" altLang="en-US" sz="4050"/>
          </a:p>
        </p:txBody>
      </p:sp>
      <p:sp>
        <p:nvSpPr>
          <p:cNvPr id="16" name="TextBox 15"/>
          <p:cNvSpPr txBox="1"/>
          <p:nvPr/>
        </p:nvSpPr>
        <p:spPr>
          <a:xfrm>
            <a:off x="1803266" y="4639455"/>
            <a:ext cx="606256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-2</a:t>
            </a:r>
            <a:endParaRPr lang="ko-KR" altLang="en-US" sz="4050"/>
          </a:p>
        </p:txBody>
      </p:sp>
      <p:sp>
        <p:nvSpPr>
          <p:cNvPr id="17" name="TextBox 16"/>
          <p:cNvSpPr txBox="1"/>
          <p:nvPr/>
        </p:nvSpPr>
        <p:spPr>
          <a:xfrm>
            <a:off x="3071366" y="4639455"/>
            <a:ext cx="606256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-1</a:t>
            </a:r>
            <a:endParaRPr lang="ko-KR" altLang="en-US" sz="4050"/>
          </a:p>
        </p:txBody>
      </p:sp>
      <p:sp>
        <p:nvSpPr>
          <p:cNvPr id="19" name="TextBox 18"/>
          <p:cNvSpPr txBox="1"/>
          <p:nvPr/>
        </p:nvSpPr>
        <p:spPr>
          <a:xfrm>
            <a:off x="1553402" y="2587577"/>
            <a:ext cx="1223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/>
              <a:t>꽁치</a:t>
            </a:r>
            <a:endParaRPr lang="en-US" altLang="ko-KR" sz="2700"/>
          </a:p>
          <a:p>
            <a:r>
              <a:rPr lang="ko-KR" altLang="en-US" sz="2700"/>
              <a:t>말하다</a:t>
            </a:r>
          </a:p>
        </p:txBody>
      </p:sp>
      <p:sp>
        <p:nvSpPr>
          <p:cNvPr id="20" name="위쪽 화살표 19"/>
          <p:cNvSpPr/>
          <p:nvPr/>
        </p:nvSpPr>
        <p:spPr>
          <a:xfrm>
            <a:off x="1152473" y="2587576"/>
            <a:ext cx="400929" cy="1315745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34282742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차원 </a:t>
            </a:r>
            <a:r>
              <a:rPr lang="en-US" altLang="ko-KR"/>
              <a:t>2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85911" y="2800252"/>
          <a:ext cx="6096000" cy="26289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57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/>
                        <a:t>자동차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000"/>
                        <a:t>-0.74</a:t>
                      </a:r>
                      <a:endParaRPr lang="ko-KR" altLang="en-US" sz="3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/>
                        <a:t>비행기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000"/>
                        <a:t>-0.43</a:t>
                      </a:r>
                      <a:endParaRPr lang="ko-KR" altLang="en-US" sz="3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/>
                        <a:t>자전거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000"/>
                        <a:t>-0.35</a:t>
                      </a:r>
                      <a:endParaRPr lang="ko-KR" altLang="en-US" sz="3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000"/>
                        <a:t>먹다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000"/>
                        <a:t>0.12</a:t>
                      </a:r>
                      <a:endParaRPr lang="ko-KR" altLang="en-US" sz="3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/>
                        <a:t>오징어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000"/>
                        <a:t>0.07</a:t>
                      </a:r>
                      <a:endParaRPr lang="ko-KR" altLang="en-US" sz="3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25046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1276645" y="4444511"/>
            <a:ext cx="6868550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71803" y="4098263"/>
            <a:ext cx="442750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+</a:t>
            </a:r>
            <a:endParaRPr lang="ko-KR" altLang="en-US" sz="4050"/>
          </a:p>
        </p:txBody>
      </p:sp>
      <p:sp>
        <p:nvSpPr>
          <p:cNvPr id="7" name="TextBox 6"/>
          <p:cNvSpPr txBox="1"/>
          <p:nvPr/>
        </p:nvSpPr>
        <p:spPr>
          <a:xfrm>
            <a:off x="753050" y="4098263"/>
            <a:ext cx="343364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-</a:t>
            </a:r>
            <a:endParaRPr lang="ko-KR" altLang="en-US" sz="4050"/>
          </a:p>
        </p:txBody>
      </p:sp>
      <p:sp>
        <p:nvSpPr>
          <p:cNvPr id="2" name="오른쪽 화살표 1"/>
          <p:cNvSpPr/>
          <p:nvPr/>
        </p:nvSpPr>
        <p:spPr>
          <a:xfrm rot="10800000">
            <a:off x="3631856" y="2587578"/>
            <a:ext cx="1656471" cy="110783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직사각형 7"/>
          <p:cNvSpPr/>
          <p:nvPr/>
        </p:nvSpPr>
        <p:spPr>
          <a:xfrm>
            <a:off x="4515728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직사각형 8"/>
          <p:cNvSpPr/>
          <p:nvPr/>
        </p:nvSpPr>
        <p:spPr>
          <a:xfrm>
            <a:off x="5729066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직사각형 9"/>
          <p:cNvSpPr/>
          <p:nvPr/>
        </p:nvSpPr>
        <p:spPr>
          <a:xfrm>
            <a:off x="7000435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직사각형 10"/>
          <p:cNvSpPr/>
          <p:nvPr/>
        </p:nvSpPr>
        <p:spPr>
          <a:xfrm>
            <a:off x="2099822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" name="직사각형 11"/>
          <p:cNvSpPr/>
          <p:nvPr/>
        </p:nvSpPr>
        <p:spPr>
          <a:xfrm>
            <a:off x="3371192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4359437" y="4639455"/>
            <a:ext cx="44755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0</a:t>
            </a:r>
            <a:endParaRPr lang="ko-KR" altLang="en-US" sz="4050"/>
          </a:p>
        </p:txBody>
      </p:sp>
      <p:sp>
        <p:nvSpPr>
          <p:cNvPr id="14" name="TextBox 13"/>
          <p:cNvSpPr txBox="1"/>
          <p:nvPr/>
        </p:nvSpPr>
        <p:spPr>
          <a:xfrm>
            <a:off x="5573638" y="4639455"/>
            <a:ext cx="44755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1</a:t>
            </a:r>
            <a:endParaRPr lang="ko-KR" altLang="en-US" sz="4050"/>
          </a:p>
        </p:txBody>
      </p:sp>
      <p:sp>
        <p:nvSpPr>
          <p:cNvPr id="15" name="TextBox 14"/>
          <p:cNvSpPr txBox="1"/>
          <p:nvPr/>
        </p:nvSpPr>
        <p:spPr>
          <a:xfrm>
            <a:off x="6841740" y="4639455"/>
            <a:ext cx="44755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2</a:t>
            </a:r>
            <a:endParaRPr lang="ko-KR" altLang="en-US" sz="4050"/>
          </a:p>
        </p:txBody>
      </p:sp>
      <p:sp>
        <p:nvSpPr>
          <p:cNvPr id="16" name="TextBox 15"/>
          <p:cNvSpPr txBox="1"/>
          <p:nvPr/>
        </p:nvSpPr>
        <p:spPr>
          <a:xfrm>
            <a:off x="1803266" y="4639455"/>
            <a:ext cx="606256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-2</a:t>
            </a:r>
            <a:endParaRPr lang="ko-KR" altLang="en-US" sz="4050"/>
          </a:p>
        </p:txBody>
      </p:sp>
      <p:sp>
        <p:nvSpPr>
          <p:cNvPr id="17" name="TextBox 16"/>
          <p:cNvSpPr txBox="1"/>
          <p:nvPr/>
        </p:nvSpPr>
        <p:spPr>
          <a:xfrm>
            <a:off x="3071366" y="4639455"/>
            <a:ext cx="606256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-1</a:t>
            </a:r>
            <a:endParaRPr lang="ko-KR" altLang="en-US" sz="4050"/>
          </a:p>
        </p:txBody>
      </p:sp>
      <p:sp>
        <p:nvSpPr>
          <p:cNvPr id="19" name="TextBox 18"/>
          <p:cNvSpPr txBox="1"/>
          <p:nvPr/>
        </p:nvSpPr>
        <p:spPr>
          <a:xfrm>
            <a:off x="1553402" y="2587577"/>
            <a:ext cx="1223412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/>
              <a:t>자동차</a:t>
            </a:r>
            <a:endParaRPr lang="en-US" altLang="ko-KR" sz="2700"/>
          </a:p>
          <a:p>
            <a:r>
              <a:rPr lang="ko-KR" altLang="en-US" sz="2700"/>
              <a:t>비행기</a:t>
            </a:r>
            <a:endParaRPr lang="en-US" altLang="ko-KR" sz="2700"/>
          </a:p>
          <a:p>
            <a:r>
              <a:rPr lang="ko-KR" altLang="en-US" sz="2700"/>
              <a:t>자전거</a:t>
            </a:r>
          </a:p>
        </p:txBody>
      </p:sp>
      <p:sp>
        <p:nvSpPr>
          <p:cNvPr id="20" name="위쪽 화살표 19"/>
          <p:cNvSpPr/>
          <p:nvPr/>
        </p:nvSpPr>
        <p:spPr>
          <a:xfrm>
            <a:off x="1152473" y="2587576"/>
            <a:ext cx="400929" cy="1315745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3018473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텍스트 데이터 분석의 과정</a:t>
            </a:r>
          </a:p>
        </p:txBody>
      </p:sp>
      <p:sp>
        <p:nvSpPr>
          <p:cNvPr id="6" name="Rectangle 5"/>
          <p:cNvSpPr/>
          <p:nvPr/>
        </p:nvSpPr>
        <p:spPr>
          <a:xfrm>
            <a:off x="3151047" y="1804612"/>
            <a:ext cx="2320314" cy="611084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Web Scraping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3151047" y="2654403"/>
            <a:ext cx="2320314" cy="611084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Content Extraction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151047" y="3523290"/>
            <a:ext cx="2320314" cy="611084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Tokenization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2022" y="3523290"/>
            <a:ext cx="2320314" cy="611084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Sequential</a:t>
            </a:r>
          </a:p>
          <a:p>
            <a:pPr algn="ctr"/>
            <a:r>
              <a:rPr lang="en-US"/>
              <a:t>Data Analysis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51047" y="4430370"/>
            <a:ext cx="2320314" cy="611084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Term-Document</a:t>
            </a:r>
          </a:p>
          <a:p>
            <a:pPr algn="ctr"/>
            <a:r>
              <a:rPr lang="en-US"/>
              <a:t>Matrix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2278" y="5576155"/>
            <a:ext cx="1570746" cy="611084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Regression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40197" y="5576155"/>
            <a:ext cx="1570746" cy="611084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Classification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02179" y="5576155"/>
            <a:ext cx="1570746" cy="611084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Clustering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354612" y="5576155"/>
            <a:ext cx="1570746" cy="611084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Dimensionality</a:t>
            </a:r>
          </a:p>
          <a:p>
            <a:pPr algn="ctr"/>
            <a:r>
              <a:rPr lang="en-US"/>
              <a:t>Reduction</a:t>
            </a:r>
          </a:p>
        </p:txBody>
      </p:sp>
      <p:cxnSp>
        <p:nvCxnSpPr>
          <p:cNvPr id="16" name="Elbow Connector 15"/>
          <p:cNvCxnSpPr>
            <a:stCxn id="10" idx="2"/>
            <a:endCxn id="11" idx="0"/>
          </p:cNvCxnSpPr>
          <p:nvPr/>
        </p:nvCxnSpPr>
        <p:spPr>
          <a:xfrm rot="5400000">
            <a:off x="2627078" y="3892028"/>
            <a:ext cx="534701" cy="2833553"/>
          </a:xfrm>
          <a:prstGeom prst="bentConnector3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0" idx="2"/>
            <a:endCxn id="12" idx="0"/>
          </p:cNvCxnSpPr>
          <p:nvPr/>
        </p:nvCxnSpPr>
        <p:spPr>
          <a:xfrm rot="5400000">
            <a:off x="3601037" y="4865987"/>
            <a:ext cx="534701" cy="885634"/>
          </a:xfrm>
          <a:prstGeom prst="bentConnector3">
            <a:avLst>
              <a:gd name="adj1" fmla="val 50000"/>
            </a:avLst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0" idx="2"/>
            <a:endCxn id="13" idx="0"/>
          </p:cNvCxnSpPr>
          <p:nvPr/>
        </p:nvCxnSpPr>
        <p:spPr>
          <a:xfrm rot="16200000" flipH="1">
            <a:off x="4532028" y="4820630"/>
            <a:ext cx="534701" cy="976348"/>
          </a:xfrm>
          <a:prstGeom prst="bentConnector3">
            <a:avLst>
              <a:gd name="adj1" fmla="val 50000"/>
            </a:avLst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0" idx="2"/>
            <a:endCxn id="14" idx="0"/>
          </p:cNvCxnSpPr>
          <p:nvPr/>
        </p:nvCxnSpPr>
        <p:spPr>
          <a:xfrm rot="16200000" flipH="1">
            <a:off x="5458244" y="3894413"/>
            <a:ext cx="534701" cy="2828781"/>
          </a:xfrm>
          <a:prstGeom prst="bentConnector3">
            <a:avLst>
              <a:gd name="adj1" fmla="val 50000"/>
            </a:avLst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2"/>
            <a:endCxn id="7" idx="0"/>
          </p:cNvCxnSpPr>
          <p:nvPr/>
        </p:nvCxnSpPr>
        <p:spPr>
          <a:xfrm>
            <a:off x="4311204" y="2415696"/>
            <a:ext cx="0" cy="23870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2"/>
            <a:endCxn id="8" idx="0"/>
          </p:cNvCxnSpPr>
          <p:nvPr/>
        </p:nvCxnSpPr>
        <p:spPr>
          <a:xfrm>
            <a:off x="4311204" y="3265487"/>
            <a:ext cx="0" cy="257803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2"/>
            <a:endCxn id="10" idx="0"/>
          </p:cNvCxnSpPr>
          <p:nvPr/>
        </p:nvCxnSpPr>
        <p:spPr>
          <a:xfrm>
            <a:off x="4311204" y="4134374"/>
            <a:ext cx="0" cy="295996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3"/>
            <a:endCxn id="9" idx="1"/>
          </p:cNvCxnSpPr>
          <p:nvPr/>
        </p:nvCxnSpPr>
        <p:spPr>
          <a:xfrm>
            <a:off x="5471361" y="3828832"/>
            <a:ext cx="620661" cy="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6143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1276645" y="4444511"/>
            <a:ext cx="6868550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71803" y="4098263"/>
            <a:ext cx="442750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+</a:t>
            </a:r>
            <a:endParaRPr lang="ko-KR" altLang="en-US" sz="4050"/>
          </a:p>
        </p:txBody>
      </p:sp>
      <p:sp>
        <p:nvSpPr>
          <p:cNvPr id="7" name="TextBox 6"/>
          <p:cNvSpPr txBox="1"/>
          <p:nvPr/>
        </p:nvSpPr>
        <p:spPr>
          <a:xfrm>
            <a:off x="753050" y="4098263"/>
            <a:ext cx="343364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-</a:t>
            </a:r>
            <a:endParaRPr lang="ko-KR" altLang="en-US" sz="4050"/>
          </a:p>
        </p:txBody>
      </p:sp>
      <p:sp>
        <p:nvSpPr>
          <p:cNvPr id="2" name="오른쪽 화살표 1"/>
          <p:cNvSpPr/>
          <p:nvPr/>
        </p:nvSpPr>
        <p:spPr>
          <a:xfrm rot="10800000">
            <a:off x="3631856" y="2587578"/>
            <a:ext cx="1656471" cy="110783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직사각형 7"/>
          <p:cNvSpPr/>
          <p:nvPr/>
        </p:nvSpPr>
        <p:spPr>
          <a:xfrm>
            <a:off x="4515728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직사각형 8"/>
          <p:cNvSpPr/>
          <p:nvPr/>
        </p:nvSpPr>
        <p:spPr>
          <a:xfrm>
            <a:off x="5729066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직사각형 9"/>
          <p:cNvSpPr/>
          <p:nvPr/>
        </p:nvSpPr>
        <p:spPr>
          <a:xfrm>
            <a:off x="7000435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직사각형 10"/>
          <p:cNvSpPr/>
          <p:nvPr/>
        </p:nvSpPr>
        <p:spPr>
          <a:xfrm>
            <a:off x="2099822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" name="직사각형 11"/>
          <p:cNvSpPr/>
          <p:nvPr/>
        </p:nvSpPr>
        <p:spPr>
          <a:xfrm>
            <a:off x="3371192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4359437" y="4639455"/>
            <a:ext cx="44755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0</a:t>
            </a:r>
            <a:endParaRPr lang="ko-KR" altLang="en-US" sz="4050"/>
          </a:p>
        </p:txBody>
      </p:sp>
      <p:sp>
        <p:nvSpPr>
          <p:cNvPr id="14" name="TextBox 13"/>
          <p:cNvSpPr txBox="1"/>
          <p:nvPr/>
        </p:nvSpPr>
        <p:spPr>
          <a:xfrm>
            <a:off x="5573638" y="4639455"/>
            <a:ext cx="44755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1</a:t>
            </a:r>
            <a:endParaRPr lang="ko-KR" altLang="en-US" sz="4050"/>
          </a:p>
        </p:txBody>
      </p:sp>
      <p:sp>
        <p:nvSpPr>
          <p:cNvPr id="15" name="TextBox 14"/>
          <p:cNvSpPr txBox="1"/>
          <p:nvPr/>
        </p:nvSpPr>
        <p:spPr>
          <a:xfrm>
            <a:off x="6841740" y="4639455"/>
            <a:ext cx="44755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2</a:t>
            </a:r>
            <a:endParaRPr lang="ko-KR" altLang="en-US" sz="4050"/>
          </a:p>
        </p:txBody>
      </p:sp>
      <p:sp>
        <p:nvSpPr>
          <p:cNvPr id="16" name="TextBox 15"/>
          <p:cNvSpPr txBox="1"/>
          <p:nvPr/>
        </p:nvSpPr>
        <p:spPr>
          <a:xfrm>
            <a:off x="1803266" y="4639455"/>
            <a:ext cx="606256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-2</a:t>
            </a:r>
            <a:endParaRPr lang="ko-KR" altLang="en-US" sz="4050"/>
          </a:p>
        </p:txBody>
      </p:sp>
      <p:sp>
        <p:nvSpPr>
          <p:cNvPr id="17" name="TextBox 16"/>
          <p:cNvSpPr txBox="1"/>
          <p:nvPr/>
        </p:nvSpPr>
        <p:spPr>
          <a:xfrm>
            <a:off x="3071366" y="4639455"/>
            <a:ext cx="606256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-1</a:t>
            </a:r>
            <a:endParaRPr lang="ko-KR" altLang="en-US" sz="4050"/>
          </a:p>
        </p:txBody>
      </p:sp>
      <p:sp>
        <p:nvSpPr>
          <p:cNvPr id="18" name="TextBox 17"/>
          <p:cNvSpPr txBox="1"/>
          <p:nvPr/>
        </p:nvSpPr>
        <p:spPr>
          <a:xfrm>
            <a:off x="1493192" y="2587577"/>
            <a:ext cx="1223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/>
              <a:t>먹다</a:t>
            </a:r>
            <a:endParaRPr lang="en-US" altLang="ko-KR" sz="2700"/>
          </a:p>
          <a:p>
            <a:r>
              <a:rPr lang="ko-KR" altLang="en-US" sz="2700"/>
              <a:t>오징어</a:t>
            </a:r>
          </a:p>
        </p:txBody>
      </p:sp>
      <p:sp>
        <p:nvSpPr>
          <p:cNvPr id="21" name="위쪽 화살표 20"/>
          <p:cNvSpPr/>
          <p:nvPr/>
        </p:nvSpPr>
        <p:spPr>
          <a:xfrm rot="10800000">
            <a:off x="1050248" y="2587576"/>
            <a:ext cx="400929" cy="1315745"/>
          </a:xfrm>
          <a:prstGeom prst="up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13096402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1276645" y="4444511"/>
            <a:ext cx="6868550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71803" y="4098263"/>
            <a:ext cx="442750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+</a:t>
            </a:r>
            <a:endParaRPr lang="ko-KR" altLang="en-US" sz="4050"/>
          </a:p>
        </p:txBody>
      </p:sp>
      <p:sp>
        <p:nvSpPr>
          <p:cNvPr id="7" name="TextBox 6"/>
          <p:cNvSpPr txBox="1"/>
          <p:nvPr/>
        </p:nvSpPr>
        <p:spPr>
          <a:xfrm>
            <a:off x="753050" y="4098263"/>
            <a:ext cx="343364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-</a:t>
            </a:r>
            <a:endParaRPr lang="ko-KR" altLang="en-US" sz="4050"/>
          </a:p>
        </p:txBody>
      </p:sp>
      <p:sp>
        <p:nvSpPr>
          <p:cNvPr id="2" name="오른쪽 화살표 1"/>
          <p:cNvSpPr/>
          <p:nvPr/>
        </p:nvSpPr>
        <p:spPr>
          <a:xfrm>
            <a:off x="3631856" y="2587578"/>
            <a:ext cx="1656471" cy="110783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직사각형 7"/>
          <p:cNvSpPr/>
          <p:nvPr/>
        </p:nvSpPr>
        <p:spPr>
          <a:xfrm>
            <a:off x="4515728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직사각형 8"/>
          <p:cNvSpPr/>
          <p:nvPr/>
        </p:nvSpPr>
        <p:spPr>
          <a:xfrm>
            <a:off x="5729066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직사각형 9"/>
          <p:cNvSpPr/>
          <p:nvPr/>
        </p:nvSpPr>
        <p:spPr>
          <a:xfrm>
            <a:off x="7000435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직사각형 10"/>
          <p:cNvSpPr/>
          <p:nvPr/>
        </p:nvSpPr>
        <p:spPr>
          <a:xfrm>
            <a:off x="2099822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" name="직사각형 11"/>
          <p:cNvSpPr/>
          <p:nvPr/>
        </p:nvSpPr>
        <p:spPr>
          <a:xfrm>
            <a:off x="3371192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4359437" y="4639455"/>
            <a:ext cx="44755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0</a:t>
            </a:r>
            <a:endParaRPr lang="ko-KR" altLang="en-US" sz="4050"/>
          </a:p>
        </p:txBody>
      </p:sp>
      <p:sp>
        <p:nvSpPr>
          <p:cNvPr id="14" name="TextBox 13"/>
          <p:cNvSpPr txBox="1"/>
          <p:nvPr/>
        </p:nvSpPr>
        <p:spPr>
          <a:xfrm>
            <a:off x="5573638" y="4639455"/>
            <a:ext cx="44755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1</a:t>
            </a:r>
            <a:endParaRPr lang="ko-KR" altLang="en-US" sz="4050"/>
          </a:p>
        </p:txBody>
      </p:sp>
      <p:sp>
        <p:nvSpPr>
          <p:cNvPr id="15" name="TextBox 14"/>
          <p:cNvSpPr txBox="1"/>
          <p:nvPr/>
        </p:nvSpPr>
        <p:spPr>
          <a:xfrm>
            <a:off x="6841740" y="4639455"/>
            <a:ext cx="44755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2</a:t>
            </a:r>
            <a:endParaRPr lang="ko-KR" altLang="en-US" sz="4050"/>
          </a:p>
        </p:txBody>
      </p:sp>
      <p:sp>
        <p:nvSpPr>
          <p:cNvPr id="16" name="TextBox 15"/>
          <p:cNvSpPr txBox="1"/>
          <p:nvPr/>
        </p:nvSpPr>
        <p:spPr>
          <a:xfrm>
            <a:off x="1803266" y="4639455"/>
            <a:ext cx="606256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-2</a:t>
            </a:r>
            <a:endParaRPr lang="ko-KR" altLang="en-US" sz="4050"/>
          </a:p>
        </p:txBody>
      </p:sp>
      <p:sp>
        <p:nvSpPr>
          <p:cNvPr id="17" name="TextBox 16"/>
          <p:cNvSpPr txBox="1"/>
          <p:nvPr/>
        </p:nvSpPr>
        <p:spPr>
          <a:xfrm>
            <a:off x="3071366" y="4639455"/>
            <a:ext cx="606256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-1</a:t>
            </a:r>
            <a:endParaRPr lang="ko-KR" altLang="en-US" sz="4050"/>
          </a:p>
        </p:txBody>
      </p:sp>
      <p:sp>
        <p:nvSpPr>
          <p:cNvPr id="19" name="TextBox 18"/>
          <p:cNvSpPr txBox="1"/>
          <p:nvPr/>
        </p:nvSpPr>
        <p:spPr>
          <a:xfrm>
            <a:off x="7000433" y="2587577"/>
            <a:ext cx="1223412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/>
              <a:t>자동차</a:t>
            </a:r>
            <a:endParaRPr lang="en-US" altLang="ko-KR" sz="2700"/>
          </a:p>
          <a:p>
            <a:r>
              <a:rPr lang="ko-KR" altLang="en-US" sz="2700"/>
              <a:t>비행기</a:t>
            </a:r>
            <a:endParaRPr lang="en-US" altLang="ko-KR" sz="2700"/>
          </a:p>
          <a:p>
            <a:r>
              <a:rPr lang="ko-KR" altLang="en-US" sz="2700"/>
              <a:t>자전거</a:t>
            </a:r>
          </a:p>
        </p:txBody>
      </p:sp>
      <p:sp>
        <p:nvSpPr>
          <p:cNvPr id="18" name="위쪽 화살표 17"/>
          <p:cNvSpPr/>
          <p:nvPr/>
        </p:nvSpPr>
        <p:spPr>
          <a:xfrm rot="10800000">
            <a:off x="6599504" y="2587576"/>
            <a:ext cx="400929" cy="1315745"/>
          </a:xfrm>
          <a:prstGeom prst="up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19349916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1276645" y="4444511"/>
            <a:ext cx="6868550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71803" y="4098263"/>
            <a:ext cx="442750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+</a:t>
            </a:r>
            <a:endParaRPr lang="ko-KR" altLang="en-US" sz="4050"/>
          </a:p>
        </p:txBody>
      </p:sp>
      <p:sp>
        <p:nvSpPr>
          <p:cNvPr id="7" name="TextBox 6"/>
          <p:cNvSpPr txBox="1"/>
          <p:nvPr/>
        </p:nvSpPr>
        <p:spPr>
          <a:xfrm>
            <a:off x="753050" y="4098263"/>
            <a:ext cx="343364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-</a:t>
            </a:r>
            <a:endParaRPr lang="ko-KR" altLang="en-US" sz="4050"/>
          </a:p>
        </p:txBody>
      </p:sp>
      <p:sp>
        <p:nvSpPr>
          <p:cNvPr id="2" name="오른쪽 화살표 1"/>
          <p:cNvSpPr/>
          <p:nvPr/>
        </p:nvSpPr>
        <p:spPr>
          <a:xfrm>
            <a:off x="3631856" y="2587578"/>
            <a:ext cx="1656471" cy="110783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직사각형 7"/>
          <p:cNvSpPr/>
          <p:nvPr/>
        </p:nvSpPr>
        <p:spPr>
          <a:xfrm>
            <a:off x="4515728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직사각형 8"/>
          <p:cNvSpPr/>
          <p:nvPr/>
        </p:nvSpPr>
        <p:spPr>
          <a:xfrm>
            <a:off x="5729066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직사각형 9"/>
          <p:cNvSpPr/>
          <p:nvPr/>
        </p:nvSpPr>
        <p:spPr>
          <a:xfrm>
            <a:off x="7000435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직사각형 10"/>
          <p:cNvSpPr/>
          <p:nvPr/>
        </p:nvSpPr>
        <p:spPr>
          <a:xfrm>
            <a:off x="2099822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" name="직사각형 11"/>
          <p:cNvSpPr/>
          <p:nvPr/>
        </p:nvSpPr>
        <p:spPr>
          <a:xfrm>
            <a:off x="3371192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4359437" y="4639455"/>
            <a:ext cx="44755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0</a:t>
            </a:r>
            <a:endParaRPr lang="ko-KR" altLang="en-US" sz="4050"/>
          </a:p>
        </p:txBody>
      </p:sp>
      <p:sp>
        <p:nvSpPr>
          <p:cNvPr id="14" name="TextBox 13"/>
          <p:cNvSpPr txBox="1"/>
          <p:nvPr/>
        </p:nvSpPr>
        <p:spPr>
          <a:xfrm>
            <a:off x="5573638" y="4639455"/>
            <a:ext cx="44755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1</a:t>
            </a:r>
            <a:endParaRPr lang="ko-KR" altLang="en-US" sz="4050"/>
          </a:p>
        </p:txBody>
      </p:sp>
      <p:sp>
        <p:nvSpPr>
          <p:cNvPr id="15" name="TextBox 14"/>
          <p:cNvSpPr txBox="1"/>
          <p:nvPr/>
        </p:nvSpPr>
        <p:spPr>
          <a:xfrm>
            <a:off x="6841740" y="4639455"/>
            <a:ext cx="44755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2</a:t>
            </a:r>
            <a:endParaRPr lang="ko-KR" altLang="en-US" sz="4050"/>
          </a:p>
        </p:txBody>
      </p:sp>
      <p:sp>
        <p:nvSpPr>
          <p:cNvPr id="16" name="TextBox 15"/>
          <p:cNvSpPr txBox="1"/>
          <p:nvPr/>
        </p:nvSpPr>
        <p:spPr>
          <a:xfrm>
            <a:off x="1803266" y="4639455"/>
            <a:ext cx="606256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-2</a:t>
            </a:r>
            <a:endParaRPr lang="ko-KR" altLang="en-US" sz="4050"/>
          </a:p>
        </p:txBody>
      </p:sp>
      <p:sp>
        <p:nvSpPr>
          <p:cNvPr id="17" name="TextBox 16"/>
          <p:cNvSpPr txBox="1"/>
          <p:nvPr/>
        </p:nvSpPr>
        <p:spPr>
          <a:xfrm>
            <a:off x="3071366" y="4639455"/>
            <a:ext cx="606256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-1</a:t>
            </a:r>
            <a:endParaRPr lang="ko-KR" altLang="en-US" sz="4050"/>
          </a:p>
        </p:txBody>
      </p:sp>
      <p:sp>
        <p:nvSpPr>
          <p:cNvPr id="18" name="TextBox 17"/>
          <p:cNvSpPr txBox="1"/>
          <p:nvPr/>
        </p:nvSpPr>
        <p:spPr>
          <a:xfrm>
            <a:off x="7000433" y="2587577"/>
            <a:ext cx="1223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/>
              <a:t>먹다</a:t>
            </a:r>
            <a:endParaRPr lang="en-US" altLang="ko-KR" sz="2700"/>
          </a:p>
          <a:p>
            <a:r>
              <a:rPr lang="ko-KR" altLang="en-US" sz="2700"/>
              <a:t>오징어</a:t>
            </a:r>
          </a:p>
        </p:txBody>
      </p:sp>
      <p:sp>
        <p:nvSpPr>
          <p:cNvPr id="19" name="위쪽 화살표 18"/>
          <p:cNvSpPr/>
          <p:nvPr/>
        </p:nvSpPr>
        <p:spPr>
          <a:xfrm>
            <a:off x="6599504" y="2587576"/>
            <a:ext cx="400929" cy="1315745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22132916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화살표 연결선 19"/>
          <p:cNvCxnSpPr/>
          <p:nvPr/>
        </p:nvCxnSpPr>
        <p:spPr>
          <a:xfrm flipV="1">
            <a:off x="4557926" y="946933"/>
            <a:ext cx="0" cy="5032717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>
            <a:off x="1276645" y="4444511"/>
            <a:ext cx="6868550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71803" y="4098263"/>
            <a:ext cx="442750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+</a:t>
            </a:r>
            <a:endParaRPr lang="ko-KR" altLang="en-US" sz="4050"/>
          </a:p>
        </p:txBody>
      </p:sp>
      <p:sp>
        <p:nvSpPr>
          <p:cNvPr id="7" name="TextBox 6"/>
          <p:cNvSpPr txBox="1"/>
          <p:nvPr/>
        </p:nvSpPr>
        <p:spPr>
          <a:xfrm>
            <a:off x="753050" y="4098263"/>
            <a:ext cx="343364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-</a:t>
            </a:r>
            <a:endParaRPr lang="ko-KR" altLang="en-US" sz="4050"/>
          </a:p>
        </p:txBody>
      </p:sp>
      <p:sp>
        <p:nvSpPr>
          <p:cNvPr id="9" name="직사각형 8"/>
          <p:cNvSpPr/>
          <p:nvPr/>
        </p:nvSpPr>
        <p:spPr>
          <a:xfrm>
            <a:off x="5729066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직사각형 9"/>
          <p:cNvSpPr/>
          <p:nvPr/>
        </p:nvSpPr>
        <p:spPr>
          <a:xfrm>
            <a:off x="7000435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직사각형 10"/>
          <p:cNvSpPr/>
          <p:nvPr/>
        </p:nvSpPr>
        <p:spPr>
          <a:xfrm>
            <a:off x="2099822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" name="직사각형 11"/>
          <p:cNvSpPr/>
          <p:nvPr/>
        </p:nvSpPr>
        <p:spPr>
          <a:xfrm>
            <a:off x="3371192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4359437" y="4639455"/>
            <a:ext cx="44755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0</a:t>
            </a:r>
            <a:endParaRPr lang="ko-KR" altLang="en-US" sz="4050"/>
          </a:p>
        </p:txBody>
      </p:sp>
      <p:sp>
        <p:nvSpPr>
          <p:cNvPr id="14" name="TextBox 13"/>
          <p:cNvSpPr txBox="1"/>
          <p:nvPr/>
        </p:nvSpPr>
        <p:spPr>
          <a:xfrm>
            <a:off x="5573638" y="4639455"/>
            <a:ext cx="44755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1</a:t>
            </a:r>
            <a:endParaRPr lang="ko-KR" altLang="en-US" sz="4050"/>
          </a:p>
        </p:txBody>
      </p:sp>
      <p:sp>
        <p:nvSpPr>
          <p:cNvPr id="15" name="TextBox 14"/>
          <p:cNvSpPr txBox="1"/>
          <p:nvPr/>
        </p:nvSpPr>
        <p:spPr>
          <a:xfrm>
            <a:off x="6841740" y="4639455"/>
            <a:ext cx="44755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2</a:t>
            </a:r>
            <a:endParaRPr lang="ko-KR" altLang="en-US" sz="4050"/>
          </a:p>
        </p:txBody>
      </p:sp>
      <p:sp>
        <p:nvSpPr>
          <p:cNvPr id="16" name="TextBox 15"/>
          <p:cNvSpPr txBox="1"/>
          <p:nvPr/>
        </p:nvSpPr>
        <p:spPr>
          <a:xfrm>
            <a:off x="1803266" y="4639455"/>
            <a:ext cx="606256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-2</a:t>
            </a:r>
            <a:endParaRPr lang="ko-KR" altLang="en-US" sz="4050"/>
          </a:p>
        </p:txBody>
      </p:sp>
      <p:sp>
        <p:nvSpPr>
          <p:cNvPr id="17" name="TextBox 16"/>
          <p:cNvSpPr txBox="1"/>
          <p:nvPr/>
        </p:nvSpPr>
        <p:spPr>
          <a:xfrm>
            <a:off x="3071366" y="4639455"/>
            <a:ext cx="606256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-1</a:t>
            </a:r>
            <a:endParaRPr lang="ko-KR" altLang="en-US" sz="4050"/>
          </a:p>
        </p:txBody>
      </p:sp>
      <p:sp>
        <p:nvSpPr>
          <p:cNvPr id="23" name="직사각형 22"/>
          <p:cNvSpPr/>
          <p:nvPr/>
        </p:nvSpPr>
        <p:spPr>
          <a:xfrm rot="16200000">
            <a:off x="4515724" y="322062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4" name="직사각형 23"/>
          <p:cNvSpPr/>
          <p:nvPr/>
        </p:nvSpPr>
        <p:spPr>
          <a:xfrm rot="16200000">
            <a:off x="4515724" y="2154990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6" name="TextBox 25"/>
          <p:cNvSpPr txBox="1"/>
          <p:nvPr/>
        </p:nvSpPr>
        <p:spPr>
          <a:xfrm>
            <a:off x="4053674" y="3065461"/>
            <a:ext cx="44755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1</a:t>
            </a:r>
            <a:endParaRPr lang="ko-KR" altLang="en-US" sz="4050"/>
          </a:p>
        </p:txBody>
      </p:sp>
      <p:sp>
        <p:nvSpPr>
          <p:cNvPr id="27" name="TextBox 26"/>
          <p:cNvSpPr txBox="1"/>
          <p:nvPr/>
        </p:nvSpPr>
        <p:spPr>
          <a:xfrm>
            <a:off x="4053674" y="1953613"/>
            <a:ext cx="44755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2</a:t>
            </a:r>
            <a:endParaRPr lang="ko-KR" altLang="en-US" sz="4050"/>
          </a:p>
        </p:txBody>
      </p:sp>
    </p:spTree>
    <p:extLst>
      <p:ext uri="{BB962C8B-B14F-4D97-AF65-F5344CB8AC3E}">
        <p14:creationId xmlns:p14="http://schemas.microsoft.com/office/powerpoint/2010/main" val="26300203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화살표 연결선 19"/>
          <p:cNvCxnSpPr/>
          <p:nvPr/>
        </p:nvCxnSpPr>
        <p:spPr>
          <a:xfrm flipV="1">
            <a:off x="4557926" y="946933"/>
            <a:ext cx="0" cy="5032717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>
            <a:off x="1276645" y="4444511"/>
            <a:ext cx="6868550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71803" y="4098263"/>
            <a:ext cx="442750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+</a:t>
            </a:r>
            <a:endParaRPr lang="ko-KR" altLang="en-US" sz="4050"/>
          </a:p>
        </p:txBody>
      </p:sp>
      <p:sp>
        <p:nvSpPr>
          <p:cNvPr id="7" name="TextBox 6"/>
          <p:cNvSpPr txBox="1"/>
          <p:nvPr/>
        </p:nvSpPr>
        <p:spPr>
          <a:xfrm>
            <a:off x="753050" y="4098263"/>
            <a:ext cx="343364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-</a:t>
            </a:r>
            <a:endParaRPr lang="ko-KR" altLang="en-US" sz="4050"/>
          </a:p>
        </p:txBody>
      </p:sp>
      <p:sp>
        <p:nvSpPr>
          <p:cNvPr id="9" name="직사각형 8"/>
          <p:cNvSpPr/>
          <p:nvPr/>
        </p:nvSpPr>
        <p:spPr>
          <a:xfrm>
            <a:off x="5729066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직사각형 9"/>
          <p:cNvSpPr/>
          <p:nvPr/>
        </p:nvSpPr>
        <p:spPr>
          <a:xfrm>
            <a:off x="7000435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직사각형 10"/>
          <p:cNvSpPr/>
          <p:nvPr/>
        </p:nvSpPr>
        <p:spPr>
          <a:xfrm>
            <a:off x="2099822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" name="직사각형 11"/>
          <p:cNvSpPr/>
          <p:nvPr/>
        </p:nvSpPr>
        <p:spPr>
          <a:xfrm>
            <a:off x="3371192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4359437" y="4639455"/>
            <a:ext cx="44755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0</a:t>
            </a:r>
            <a:endParaRPr lang="ko-KR" altLang="en-US" sz="4050"/>
          </a:p>
        </p:txBody>
      </p:sp>
      <p:sp>
        <p:nvSpPr>
          <p:cNvPr id="14" name="TextBox 13"/>
          <p:cNvSpPr txBox="1"/>
          <p:nvPr/>
        </p:nvSpPr>
        <p:spPr>
          <a:xfrm>
            <a:off x="5573638" y="4639455"/>
            <a:ext cx="44755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1</a:t>
            </a:r>
            <a:endParaRPr lang="ko-KR" altLang="en-US" sz="4050"/>
          </a:p>
        </p:txBody>
      </p:sp>
      <p:sp>
        <p:nvSpPr>
          <p:cNvPr id="15" name="TextBox 14"/>
          <p:cNvSpPr txBox="1"/>
          <p:nvPr/>
        </p:nvSpPr>
        <p:spPr>
          <a:xfrm>
            <a:off x="6841740" y="4639455"/>
            <a:ext cx="44755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2</a:t>
            </a:r>
            <a:endParaRPr lang="ko-KR" altLang="en-US" sz="4050"/>
          </a:p>
        </p:txBody>
      </p:sp>
      <p:sp>
        <p:nvSpPr>
          <p:cNvPr id="16" name="TextBox 15"/>
          <p:cNvSpPr txBox="1"/>
          <p:nvPr/>
        </p:nvSpPr>
        <p:spPr>
          <a:xfrm>
            <a:off x="1803266" y="4639455"/>
            <a:ext cx="606256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-2</a:t>
            </a:r>
            <a:endParaRPr lang="ko-KR" altLang="en-US" sz="4050"/>
          </a:p>
        </p:txBody>
      </p:sp>
      <p:sp>
        <p:nvSpPr>
          <p:cNvPr id="17" name="TextBox 16"/>
          <p:cNvSpPr txBox="1"/>
          <p:nvPr/>
        </p:nvSpPr>
        <p:spPr>
          <a:xfrm>
            <a:off x="3071366" y="4639455"/>
            <a:ext cx="606256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-1</a:t>
            </a:r>
            <a:endParaRPr lang="ko-KR" altLang="en-US" sz="4050"/>
          </a:p>
        </p:txBody>
      </p:sp>
      <p:sp>
        <p:nvSpPr>
          <p:cNvPr id="23" name="직사각형 22"/>
          <p:cNvSpPr/>
          <p:nvPr/>
        </p:nvSpPr>
        <p:spPr>
          <a:xfrm rot="16200000">
            <a:off x="4515724" y="322062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4" name="직사각형 23"/>
          <p:cNvSpPr/>
          <p:nvPr/>
        </p:nvSpPr>
        <p:spPr>
          <a:xfrm rot="16200000">
            <a:off x="4515724" y="2154990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6" name="TextBox 25"/>
          <p:cNvSpPr txBox="1"/>
          <p:nvPr/>
        </p:nvSpPr>
        <p:spPr>
          <a:xfrm>
            <a:off x="4053674" y="3065461"/>
            <a:ext cx="44755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1</a:t>
            </a:r>
            <a:endParaRPr lang="ko-KR" altLang="en-US" sz="4050"/>
          </a:p>
        </p:txBody>
      </p:sp>
      <p:sp>
        <p:nvSpPr>
          <p:cNvPr id="27" name="TextBox 26"/>
          <p:cNvSpPr txBox="1"/>
          <p:nvPr/>
        </p:nvSpPr>
        <p:spPr>
          <a:xfrm>
            <a:off x="4053674" y="1953613"/>
            <a:ext cx="44755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2</a:t>
            </a:r>
            <a:endParaRPr lang="ko-KR" altLang="en-US" sz="4050"/>
          </a:p>
        </p:txBody>
      </p:sp>
      <p:sp>
        <p:nvSpPr>
          <p:cNvPr id="30" name="타원 29"/>
          <p:cNvSpPr/>
          <p:nvPr/>
        </p:nvSpPr>
        <p:spPr>
          <a:xfrm>
            <a:off x="5582929" y="3224833"/>
            <a:ext cx="392504" cy="3925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1" name="타원 30"/>
          <p:cNvSpPr/>
          <p:nvPr/>
        </p:nvSpPr>
        <p:spPr>
          <a:xfrm>
            <a:off x="6846385" y="2159202"/>
            <a:ext cx="392504" cy="3925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7852714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화살표 연결선 19"/>
          <p:cNvCxnSpPr/>
          <p:nvPr/>
        </p:nvCxnSpPr>
        <p:spPr>
          <a:xfrm flipV="1">
            <a:off x="4557926" y="946933"/>
            <a:ext cx="0" cy="5032717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>
            <a:off x="1276645" y="4444511"/>
            <a:ext cx="6868550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71803" y="4098263"/>
            <a:ext cx="442750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+</a:t>
            </a:r>
            <a:endParaRPr lang="ko-KR" altLang="en-US" sz="4050"/>
          </a:p>
        </p:txBody>
      </p:sp>
      <p:sp>
        <p:nvSpPr>
          <p:cNvPr id="7" name="TextBox 6"/>
          <p:cNvSpPr txBox="1"/>
          <p:nvPr/>
        </p:nvSpPr>
        <p:spPr>
          <a:xfrm>
            <a:off x="753050" y="4098263"/>
            <a:ext cx="343364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-</a:t>
            </a:r>
            <a:endParaRPr lang="ko-KR" altLang="en-US" sz="4050"/>
          </a:p>
        </p:txBody>
      </p:sp>
      <p:sp>
        <p:nvSpPr>
          <p:cNvPr id="9" name="직사각형 8"/>
          <p:cNvSpPr/>
          <p:nvPr/>
        </p:nvSpPr>
        <p:spPr>
          <a:xfrm>
            <a:off x="5729066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직사각형 9"/>
          <p:cNvSpPr/>
          <p:nvPr/>
        </p:nvSpPr>
        <p:spPr>
          <a:xfrm>
            <a:off x="7000435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직사각형 10"/>
          <p:cNvSpPr/>
          <p:nvPr/>
        </p:nvSpPr>
        <p:spPr>
          <a:xfrm>
            <a:off x="2099822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" name="직사각형 11"/>
          <p:cNvSpPr/>
          <p:nvPr/>
        </p:nvSpPr>
        <p:spPr>
          <a:xfrm>
            <a:off x="3371192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4359437" y="4639455"/>
            <a:ext cx="44755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0</a:t>
            </a:r>
            <a:endParaRPr lang="ko-KR" altLang="en-US" sz="4050"/>
          </a:p>
        </p:txBody>
      </p:sp>
      <p:sp>
        <p:nvSpPr>
          <p:cNvPr id="14" name="TextBox 13"/>
          <p:cNvSpPr txBox="1"/>
          <p:nvPr/>
        </p:nvSpPr>
        <p:spPr>
          <a:xfrm>
            <a:off x="5573638" y="4639455"/>
            <a:ext cx="44755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1</a:t>
            </a:r>
            <a:endParaRPr lang="ko-KR" altLang="en-US" sz="4050"/>
          </a:p>
        </p:txBody>
      </p:sp>
      <p:sp>
        <p:nvSpPr>
          <p:cNvPr id="15" name="TextBox 14"/>
          <p:cNvSpPr txBox="1"/>
          <p:nvPr/>
        </p:nvSpPr>
        <p:spPr>
          <a:xfrm>
            <a:off x="6841740" y="4639455"/>
            <a:ext cx="44755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2</a:t>
            </a:r>
            <a:endParaRPr lang="ko-KR" altLang="en-US" sz="4050"/>
          </a:p>
        </p:txBody>
      </p:sp>
      <p:sp>
        <p:nvSpPr>
          <p:cNvPr id="16" name="TextBox 15"/>
          <p:cNvSpPr txBox="1"/>
          <p:nvPr/>
        </p:nvSpPr>
        <p:spPr>
          <a:xfrm>
            <a:off x="1803266" y="4639455"/>
            <a:ext cx="606256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-2</a:t>
            </a:r>
            <a:endParaRPr lang="ko-KR" altLang="en-US" sz="4050"/>
          </a:p>
        </p:txBody>
      </p:sp>
      <p:sp>
        <p:nvSpPr>
          <p:cNvPr id="17" name="TextBox 16"/>
          <p:cNvSpPr txBox="1"/>
          <p:nvPr/>
        </p:nvSpPr>
        <p:spPr>
          <a:xfrm>
            <a:off x="3071366" y="4639455"/>
            <a:ext cx="606256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-1</a:t>
            </a:r>
            <a:endParaRPr lang="ko-KR" altLang="en-US" sz="4050"/>
          </a:p>
        </p:txBody>
      </p:sp>
      <p:sp>
        <p:nvSpPr>
          <p:cNvPr id="23" name="직사각형 22"/>
          <p:cNvSpPr/>
          <p:nvPr/>
        </p:nvSpPr>
        <p:spPr>
          <a:xfrm rot="16200000">
            <a:off x="4515724" y="322062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4" name="직사각형 23"/>
          <p:cNvSpPr/>
          <p:nvPr/>
        </p:nvSpPr>
        <p:spPr>
          <a:xfrm rot="16200000">
            <a:off x="4515724" y="2154990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6" name="TextBox 25"/>
          <p:cNvSpPr txBox="1"/>
          <p:nvPr/>
        </p:nvSpPr>
        <p:spPr>
          <a:xfrm>
            <a:off x="4053674" y="3065461"/>
            <a:ext cx="44755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1</a:t>
            </a:r>
            <a:endParaRPr lang="ko-KR" altLang="en-US" sz="4050"/>
          </a:p>
        </p:txBody>
      </p:sp>
      <p:sp>
        <p:nvSpPr>
          <p:cNvPr id="27" name="TextBox 26"/>
          <p:cNvSpPr txBox="1"/>
          <p:nvPr/>
        </p:nvSpPr>
        <p:spPr>
          <a:xfrm>
            <a:off x="4053674" y="1953613"/>
            <a:ext cx="44755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2</a:t>
            </a:r>
            <a:endParaRPr lang="ko-KR" altLang="en-US" sz="4050"/>
          </a:p>
        </p:txBody>
      </p:sp>
      <p:sp>
        <p:nvSpPr>
          <p:cNvPr id="30" name="타원 29"/>
          <p:cNvSpPr/>
          <p:nvPr/>
        </p:nvSpPr>
        <p:spPr>
          <a:xfrm>
            <a:off x="5582929" y="3224833"/>
            <a:ext cx="392504" cy="3925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1" name="타원 30"/>
          <p:cNvSpPr/>
          <p:nvPr/>
        </p:nvSpPr>
        <p:spPr>
          <a:xfrm>
            <a:off x="6846385" y="2159202"/>
            <a:ext cx="392504" cy="3925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3" name="직선 연결선 2"/>
          <p:cNvCxnSpPr/>
          <p:nvPr/>
        </p:nvCxnSpPr>
        <p:spPr>
          <a:xfrm flipH="1">
            <a:off x="3808828" y="1321484"/>
            <a:ext cx="4462976" cy="3734973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452067" y="1022985"/>
            <a:ext cx="2263761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50"/>
              <a:t>기울기</a:t>
            </a:r>
            <a:r>
              <a:rPr lang="en-US" altLang="ko-KR" sz="4050"/>
              <a:t>=1</a:t>
            </a:r>
            <a:endParaRPr lang="ko-KR" altLang="en-US" sz="4050"/>
          </a:p>
        </p:txBody>
      </p:sp>
    </p:spTree>
    <p:extLst>
      <p:ext uri="{BB962C8B-B14F-4D97-AF65-F5344CB8AC3E}">
        <p14:creationId xmlns:p14="http://schemas.microsoft.com/office/powerpoint/2010/main" val="37199204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화살표 연결선 19"/>
          <p:cNvCxnSpPr/>
          <p:nvPr/>
        </p:nvCxnSpPr>
        <p:spPr>
          <a:xfrm flipV="1">
            <a:off x="4557926" y="946933"/>
            <a:ext cx="0" cy="5032717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>
            <a:off x="1276645" y="4444511"/>
            <a:ext cx="6868550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71803" y="4098263"/>
            <a:ext cx="442750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+</a:t>
            </a:r>
            <a:endParaRPr lang="ko-KR" altLang="en-US" sz="4050"/>
          </a:p>
        </p:txBody>
      </p:sp>
      <p:sp>
        <p:nvSpPr>
          <p:cNvPr id="7" name="TextBox 6"/>
          <p:cNvSpPr txBox="1"/>
          <p:nvPr/>
        </p:nvSpPr>
        <p:spPr>
          <a:xfrm>
            <a:off x="753050" y="4098263"/>
            <a:ext cx="343364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-</a:t>
            </a:r>
            <a:endParaRPr lang="ko-KR" altLang="en-US" sz="4050"/>
          </a:p>
        </p:txBody>
      </p:sp>
      <p:sp>
        <p:nvSpPr>
          <p:cNvPr id="9" name="직사각형 8"/>
          <p:cNvSpPr/>
          <p:nvPr/>
        </p:nvSpPr>
        <p:spPr>
          <a:xfrm>
            <a:off x="5729066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직사각형 9"/>
          <p:cNvSpPr/>
          <p:nvPr/>
        </p:nvSpPr>
        <p:spPr>
          <a:xfrm>
            <a:off x="7000435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직사각형 10"/>
          <p:cNvSpPr/>
          <p:nvPr/>
        </p:nvSpPr>
        <p:spPr>
          <a:xfrm>
            <a:off x="2099822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" name="직사각형 11"/>
          <p:cNvSpPr/>
          <p:nvPr/>
        </p:nvSpPr>
        <p:spPr>
          <a:xfrm>
            <a:off x="3371192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4359437" y="4639455"/>
            <a:ext cx="44755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0</a:t>
            </a:r>
            <a:endParaRPr lang="ko-KR" altLang="en-US" sz="4050"/>
          </a:p>
        </p:txBody>
      </p:sp>
      <p:sp>
        <p:nvSpPr>
          <p:cNvPr id="14" name="TextBox 13"/>
          <p:cNvSpPr txBox="1"/>
          <p:nvPr/>
        </p:nvSpPr>
        <p:spPr>
          <a:xfrm>
            <a:off x="5573638" y="4639455"/>
            <a:ext cx="44755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1</a:t>
            </a:r>
            <a:endParaRPr lang="ko-KR" altLang="en-US" sz="4050"/>
          </a:p>
        </p:txBody>
      </p:sp>
      <p:sp>
        <p:nvSpPr>
          <p:cNvPr id="15" name="TextBox 14"/>
          <p:cNvSpPr txBox="1"/>
          <p:nvPr/>
        </p:nvSpPr>
        <p:spPr>
          <a:xfrm>
            <a:off x="6841740" y="4639455"/>
            <a:ext cx="44755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2</a:t>
            </a:r>
            <a:endParaRPr lang="ko-KR" altLang="en-US" sz="4050"/>
          </a:p>
        </p:txBody>
      </p:sp>
      <p:sp>
        <p:nvSpPr>
          <p:cNvPr id="16" name="TextBox 15"/>
          <p:cNvSpPr txBox="1"/>
          <p:nvPr/>
        </p:nvSpPr>
        <p:spPr>
          <a:xfrm>
            <a:off x="1803266" y="4639455"/>
            <a:ext cx="606256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-2</a:t>
            </a:r>
            <a:endParaRPr lang="ko-KR" altLang="en-US" sz="4050"/>
          </a:p>
        </p:txBody>
      </p:sp>
      <p:sp>
        <p:nvSpPr>
          <p:cNvPr id="17" name="TextBox 16"/>
          <p:cNvSpPr txBox="1"/>
          <p:nvPr/>
        </p:nvSpPr>
        <p:spPr>
          <a:xfrm>
            <a:off x="3071366" y="4639455"/>
            <a:ext cx="606256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-1</a:t>
            </a:r>
            <a:endParaRPr lang="ko-KR" altLang="en-US" sz="4050"/>
          </a:p>
        </p:txBody>
      </p:sp>
      <p:sp>
        <p:nvSpPr>
          <p:cNvPr id="23" name="직사각형 22"/>
          <p:cNvSpPr/>
          <p:nvPr/>
        </p:nvSpPr>
        <p:spPr>
          <a:xfrm rot="16200000">
            <a:off x="4515724" y="322062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4" name="직사각형 23"/>
          <p:cNvSpPr/>
          <p:nvPr/>
        </p:nvSpPr>
        <p:spPr>
          <a:xfrm rot="16200000">
            <a:off x="4515724" y="2154990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6" name="TextBox 25"/>
          <p:cNvSpPr txBox="1"/>
          <p:nvPr/>
        </p:nvSpPr>
        <p:spPr>
          <a:xfrm>
            <a:off x="4053674" y="3065461"/>
            <a:ext cx="44755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1</a:t>
            </a:r>
            <a:endParaRPr lang="ko-KR" altLang="en-US" sz="4050"/>
          </a:p>
        </p:txBody>
      </p:sp>
      <p:sp>
        <p:nvSpPr>
          <p:cNvPr id="27" name="TextBox 26"/>
          <p:cNvSpPr txBox="1"/>
          <p:nvPr/>
        </p:nvSpPr>
        <p:spPr>
          <a:xfrm>
            <a:off x="4053674" y="1953613"/>
            <a:ext cx="44755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2</a:t>
            </a:r>
            <a:endParaRPr lang="ko-KR" altLang="en-US" sz="4050"/>
          </a:p>
        </p:txBody>
      </p:sp>
      <p:sp>
        <p:nvSpPr>
          <p:cNvPr id="19" name="타원 18"/>
          <p:cNvSpPr/>
          <p:nvPr/>
        </p:nvSpPr>
        <p:spPr>
          <a:xfrm>
            <a:off x="5573638" y="2159202"/>
            <a:ext cx="392504" cy="3925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1" name="타원 20"/>
          <p:cNvSpPr/>
          <p:nvPr/>
        </p:nvSpPr>
        <p:spPr>
          <a:xfrm>
            <a:off x="6846385" y="2677758"/>
            <a:ext cx="392504" cy="3925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6043406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화살표 연결선 19"/>
          <p:cNvCxnSpPr/>
          <p:nvPr/>
        </p:nvCxnSpPr>
        <p:spPr>
          <a:xfrm flipV="1">
            <a:off x="4557926" y="946933"/>
            <a:ext cx="0" cy="5032717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>
            <a:off x="1276645" y="4444511"/>
            <a:ext cx="6868550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71803" y="4098263"/>
            <a:ext cx="442750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+</a:t>
            </a:r>
            <a:endParaRPr lang="ko-KR" altLang="en-US" sz="4050"/>
          </a:p>
        </p:txBody>
      </p:sp>
      <p:sp>
        <p:nvSpPr>
          <p:cNvPr id="7" name="TextBox 6"/>
          <p:cNvSpPr txBox="1"/>
          <p:nvPr/>
        </p:nvSpPr>
        <p:spPr>
          <a:xfrm>
            <a:off x="753050" y="4098263"/>
            <a:ext cx="343364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-</a:t>
            </a:r>
            <a:endParaRPr lang="ko-KR" altLang="en-US" sz="4050"/>
          </a:p>
        </p:txBody>
      </p:sp>
      <p:sp>
        <p:nvSpPr>
          <p:cNvPr id="9" name="직사각형 8"/>
          <p:cNvSpPr/>
          <p:nvPr/>
        </p:nvSpPr>
        <p:spPr>
          <a:xfrm>
            <a:off x="5729066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직사각형 9"/>
          <p:cNvSpPr/>
          <p:nvPr/>
        </p:nvSpPr>
        <p:spPr>
          <a:xfrm>
            <a:off x="7000435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직사각형 10"/>
          <p:cNvSpPr/>
          <p:nvPr/>
        </p:nvSpPr>
        <p:spPr>
          <a:xfrm>
            <a:off x="2099822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" name="직사각형 11"/>
          <p:cNvSpPr/>
          <p:nvPr/>
        </p:nvSpPr>
        <p:spPr>
          <a:xfrm>
            <a:off x="3371192" y="427570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4359437" y="4639455"/>
            <a:ext cx="44755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0</a:t>
            </a:r>
            <a:endParaRPr lang="ko-KR" altLang="en-US" sz="4050"/>
          </a:p>
        </p:txBody>
      </p:sp>
      <p:sp>
        <p:nvSpPr>
          <p:cNvPr id="14" name="TextBox 13"/>
          <p:cNvSpPr txBox="1"/>
          <p:nvPr/>
        </p:nvSpPr>
        <p:spPr>
          <a:xfrm>
            <a:off x="5573638" y="4639455"/>
            <a:ext cx="44755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1</a:t>
            </a:r>
            <a:endParaRPr lang="ko-KR" altLang="en-US" sz="4050"/>
          </a:p>
        </p:txBody>
      </p:sp>
      <p:sp>
        <p:nvSpPr>
          <p:cNvPr id="15" name="TextBox 14"/>
          <p:cNvSpPr txBox="1"/>
          <p:nvPr/>
        </p:nvSpPr>
        <p:spPr>
          <a:xfrm>
            <a:off x="6841740" y="4639455"/>
            <a:ext cx="44755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2</a:t>
            </a:r>
            <a:endParaRPr lang="ko-KR" altLang="en-US" sz="4050"/>
          </a:p>
        </p:txBody>
      </p:sp>
      <p:sp>
        <p:nvSpPr>
          <p:cNvPr id="16" name="TextBox 15"/>
          <p:cNvSpPr txBox="1"/>
          <p:nvPr/>
        </p:nvSpPr>
        <p:spPr>
          <a:xfrm>
            <a:off x="1803266" y="4639455"/>
            <a:ext cx="606256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-2</a:t>
            </a:r>
            <a:endParaRPr lang="ko-KR" altLang="en-US" sz="4050"/>
          </a:p>
        </p:txBody>
      </p:sp>
      <p:sp>
        <p:nvSpPr>
          <p:cNvPr id="17" name="TextBox 16"/>
          <p:cNvSpPr txBox="1"/>
          <p:nvPr/>
        </p:nvSpPr>
        <p:spPr>
          <a:xfrm>
            <a:off x="3071366" y="4639455"/>
            <a:ext cx="606256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-1</a:t>
            </a:r>
            <a:endParaRPr lang="ko-KR" altLang="en-US" sz="4050"/>
          </a:p>
        </p:txBody>
      </p:sp>
      <p:sp>
        <p:nvSpPr>
          <p:cNvPr id="23" name="직사각형 22"/>
          <p:cNvSpPr/>
          <p:nvPr/>
        </p:nvSpPr>
        <p:spPr>
          <a:xfrm rot="16200000">
            <a:off x="4515724" y="3220621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4" name="직사각형 23"/>
          <p:cNvSpPr/>
          <p:nvPr/>
        </p:nvSpPr>
        <p:spPr>
          <a:xfrm rot="16200000">
            <a:off x="4515724" y="2154990"/>
            <a:ext cx="84407" cy="40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6" name="TextBox 25"/>
          <p:cNvSpPr txBox="1"/>
          <p:nvPr/>
        </p:nvSpPr>
        <p:spPr>
          <a:xfrm>
            <a:off x="4053674" y="3065461"/>
            <a:ext cx="44755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1</a:t>
            </a:r>
            <a:endParaRPr lang="ko-KR" altLang="en-US" sz="4050"/>
          </a:p>
        </p:txBody>
      </p:sp>
      <p:sp>
        <p:nvSpPr>
          <p:cNvPr id="27" name="TextBox 26"/>
          <p:cNvSpPr txBox="1"/>
          <p:nvPr/>
        </p:nvSpPr>
        <p:spPr>
          <a:xfrm>
            <a:off x="4053674" y="1953613"/>
            <a:ext cx="44755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50"/>
              <a:t>2</a:t>
            </a:r>
            <a:endParaRPr lang="ko-KR" altLang="en-US" sz="4050"/>
          </a:p>
        </p:txBody>
      </p:sp>
      <p:sp>
        <p:nvSpPr>
          <p:cNvPr id="19" name="타원 18"/>
          <p:cNvSpPr/>
          <p:nvPr/>
        </p:nvSpPr>
        <p:spPr>
          <a:xfrm>
            <a:off x="5573638" y="2159202"/>
            <a:ext cx="392504" cy="3925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1" name="타원 20"/>
          <p:cNvSpPr/>
          <p:nvPr/>
        </p:nvSpPr>
        <p:spPr>
          <a:xfrm>
            <a:off x="6846385" y="2677758"/>
            <a:ext cx="392504" cy="3925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22" name="직선 연결선 21"/>
          <p:cNvCxnSpPr/>
          <p:nvPr/>
        </p:nvCxnSpPr>
        <p:spPr>
          <a:xfrm flipH="1" flipV="1">
            <a:off x="3851033" y="1564153"/>
            <a:ext cx="4817755" cy="1972994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75030" y="1022985"/>
            <a:ext cx="2816797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50"/>
              <a:t>기울기</a:t>
            </a:r>
            <a:r>
              <a:rPr lang="en-US" altLang="ko-KR" sz="4050"/>
              <a:t>=-0.5</a:t>
            </a:r>
            <a:endParaRPr lang="ko-KR" altLang="en-US" sz="4050"/>
          </a:p>
        </p:txBody>
      </p:sp>
    </p:spTree>
    <p:extLst>
      <p:ext uri="{BB962C8B-B14F-4D97-AF65-F5344CB8AC3E}">
        <p14:creationId xmlns:p14="http://schemas.microsoft.com/office/powerpoint/2010/main" val="25620949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차원 </a:t>
            </a:r>
            <a:r>
              <a:rPr lang="en-US" altLang="ko-KR"/>
              <a:t>2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017563" y="2874109"/>
          <a:ext cx="6096000" cy="26289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57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/>
                        <a:t>자동차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000"/>
                        <a:t>-0.74</a:t>
                      </a:r>
                      <a:endParaRPr lang="ko-KR" altLang="en-US" sz="3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/>
                        <a:t>비행기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000"/>
                        <a:t>-0.43</a:t>
                      </a:r>
                      <a:endParaRPr lang="ko-KR" altLang="en-US" sz="3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/>
                        <a:t>자전거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000"/>
                        <a:t>-0.35</a:t>
                      </a:r>
                      <a:endParaRPr lang="ko-KR" altLang="en-US" sz="3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000"/>
                        <a:t>먹다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000"/>
                        <a:t>0.12</a:t>
                      </a:r>
                      <a:endParaRPr lang="ko-KR" altLang="en-US" sz="3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/>
                        <a:t>오징어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000"/>
                        <a:t>0.07</a:t>
                      </a:r>
                      <a:endParaRPr lang="ko-KR" altLang="en-US" sz="3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75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차원 </a:t>
            </a:r>
            <a:r>
              <a:rPr lang="en-US" altLang="ko-KR"/>
              <a:t>2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017563" y="2367670"/>
          <a:ext cx="6096000" cy="315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57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/>
                        <a:t>단어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3000"/>
                        <a:t>기울기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/>
                        <a:t>자동차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000"/>
                        <a:t>-0.74</a:t>
                      </a:r>
                      <a:endParaRPr lang="ko-KR" altLang="en-US" sz="3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/>
                        <a:t>비행기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000"/>
                        <a:t>-0.43</a:t>
                      </a:r>
                      <a:endParaRPr lang="ko-KR" altLang="en-US" sz="3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/>
                        <a:t>자전거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000"/>
                        <a:t>-0.35</a:t>
                      </a:r>
                      <a:endParaRPr lang="ko-KR" altLang="en-US" sz="3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000"/>
                        <a:t>먹다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000"/>
                        <a:t>0.12</a:t>
                      </a:r>
                      <a:endParaRPr lang="ko-KR" altLang="en-US" sz="3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/>
                        <a:t>오징어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000"/>
                        <a:t>0.07</a:t>
                      </a:r>
                      <a:endParaRPr lang="ko-KR" altLang="en-US" sz="3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358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잠재 변수</a:t>
            </a:r>
            <a:r>
              <a:rPr lang="en-US" altLang="ko-KR"/>
              <a:t>(latent variable)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종교 시설이 많은 도시가 범죄도 많다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23467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차원 </a:t>
            </a:r>
            <a:r>
              <a:rPr lang="en-US" altLang="ko-KR"/>
              <a:t>2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17563" y="2367670"/>
          <a:ext cx="6096000" cy="315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57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/>
                        <a:t>단어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3000"/>
                        <a:t>기울기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/>
                        <a:t>자동차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000"/>
                        <a:t>-0.74</a:t>
                      </a:r>
                      <a:endParaRPr lang="ko-KR" altLang="en-US" sz="3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/>
                        <a:t>비행기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000"/>
                        <a:t>-0.43</a:t>
                      </a:r>
                      <a:endParaRPr lang="ko-KR" altLang="en-US" sz="3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/>
                        <a:t>자전거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000"/>
                        <a:t>-0.35</a:t>
                      </a:r>
                      <a:endParaRPr lang="ko-KR" altLang="en-US" sz="3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000"/>
                        <a:t>먹다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000"/>
                        <a:t>0.12</a:t>
                      </a:r>
                      <a:endParaRPr lang="ko-KR" altLang="en-US" sz="3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/>
                        <a:t>오징어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000"/>
                        <a:t>0.07</a:t>
                      </a:r>
                      <a:endParaRPr lang="ko-KR" altLang="en-US" sz="3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타원 2"/>
          <p:cNvSpPr/>
          <p:nvPr/>
        </p:nvSpPr>
        <p:spPr>
          <a:xfrm>
            <a:off x="5771271" y="2661433"/>
            <a:ext cx="1888588" cy="2025748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11956256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차원 </a:t>
            </a:r>
            <a:r>
              <a:rPr lang="en-US" altLang="ko-KR"/>
              <a:t>2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17563" y="2367670"/>
          <a:ext cx="6096000" cy="315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57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/>
                        <a:t>단어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3000"/>
                        <a:t>기울기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/>
                        <a:t>자동차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000"/>
                        <a:t>-0.74</a:t>
                      </a:r>
                      <a:endParaRPr lang="ko-KR" altLang="en-US" sz="3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/>
                        <a:t>비행기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000"/>
                        <a:t>-0.43</a:t>
                      </a:r>
                      <a:endParaRPr lang="ko-KR" altLang="en-US" sz="3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/>
                        <a:t>자전거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000"/>
                        <a:t>-0.35</a:t>
                      </a:r>
                      <a:endParaRPr lang="ko-KR" altLang="en-US" sz="3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000"/>
                        <a:t>먹다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000"/>
                        <a:t>0.12</a:t>
                      </a:r>
                      <a:endParaRPr lang="ko-KR" altLang="en-US" sz="3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/>
                        <a:t>오징어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000"/>
                        <a:t>0.07</a:t>
                      </a:r>
                      <a:endParaRPr lang="ko-KR" altLang="en-US" sz="3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타원 2"/>
          <p:cNvSpPr/>
          <p:nvPr/>
        </p:nvSpPr>
        <p:spPr>
          <a:xfrm>
            <a:off x="5771271" y="2661433"/>
            <a:ext cx="1888588" cy="2025748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4412006" y="1511400"/>
            <a:ext cx="276550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>
                <a:solidFill>
                  <a:srgbClr val="FF0000"/>
                </a:solidFill>
              </a:rPr>
              <a:t>영향을 많이 받음</a:t>
            </a:r>
          </a:p>
        </p:txBody>
      </p:sp>
      <p:cxnSp>
        <p:nvCxnSpPr>
          <p:cNvPr id="7" name="직선 연결선 6"/>
          <p:cNvCxnSpPr>
            <a:stCxn id="5" idx="2"/>
            <a:endCxn id="3" idx="0"/>
          </p:cNvCxnSpPr>
          <p:nvPr/>
        </p:nvCxnSpPr>
        <p:spPr>
          <a:xfrm>
            <a:off x="5794757" y="2019231"/>
            <a:ext cx="920808" cy="64220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166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차원 </a:t>
            </a:r>
            <a:r>
              <a:rPr lang="en-US" altLang="ko-KR"/>
              <a:t>2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17563" y="2367670"/>
          <a:ext cx="6096000" cy="315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57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/>
                        <a:t>단어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3000"/>
                        <a:t>기울기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/>
                        <a:t>자동차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000"/>
                        <a:t>-0.74</a:t>
                      </a:r>
                      <a:endParaRPr lang="ko-KR" altLang="en-US" sz="3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/>
                        <a:t>비행기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000"/>
                        <a:t>-0.43</a:t>
                      </a:r>
                      <a:endParaRPr lang="ko-KR" altLang="en-US" sz="3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/>
                        <a:t>자전거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000"/>
                        <a:t>-0.35</a:t>
                      </a:r>
                      <a:endParaRPr lang="ko-KR" altLang="en-US" sz="3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000"/>
                        <a:t>먹다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000"/>
                        <a:t>0.12</a:t>
                      </a:r>
                      <a:endParaRPr lang="ko-KR" altLang="en-US" sz="3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/>
                        <a:t>오징어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000"/>
                        <a:t>0.07</a:t>
                      </a:r>
                      <a:endParaRPr lang="ko-KR" altLang="en-US" sz="3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타원 2"/>
          <p:cNvSpPr/>
          <p:nvPr/>
        </p:nvSpPr>
        <p:spPr>
          <a:xfrm>
            <a:off x="5771271" y="2661433"/>
            <a:ext cx="1888588" cy="2025748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4412006" y="1511400"/>
            <a:ext cx="19944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>
                <a:solidFill>
                  <a:srgbClr val="FF0000"/>
                </a:solidFill>
              </a:rPr>
              <a:t>관련성이 큼</a:t>
            </a:r>
          </a:p>
        </p:txBody>
      </p:sp>
      <p:cxnSp>
        <p:nvCxnSpPr>
          <p:cNvPr id="7" name="직선 연결선 6"/>
          <p:cNvCxnSpPr>
            <a:stCxn id="5" idx="2"/>
            <a:endCxn id="3" idx="0"/>
          </p:cNvCxnSpPr>
          <p:nvPr/>
        </p:nvCxnSpPr>
        <p:spPr>
          <a:xfrm>
            <a:off x="5409235" y="2019231"/>
            <a:ext cx="1306330" cy="64220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5474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차원 </a:t>
            </a:r>
            <a:r>
              <a:rPr lang="en-US" altLang="ko-KR"/>
              <a:t>2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17563" y="2367670"/>
          <a:ext cx="6096000" cy="315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57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/>
                        <a:t>단어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3000"/>
                        <a:t>기울기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/>
                        <a:t>자동차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000"/>
                        <a:t>-0.74</a:t>
                      </a:r>
                      <a:endParaRPr lang="ko-KR" altLang="en-US" sz="3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/>
                        <a:t>비행기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000"/>
                        <a:t>-0.43</a:t>
                      </a:r>
                      <a:endParaRPr lang="ko-KR" altLang="en-US" sz="3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/>
                        <a:t>자전거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000"/>
                        <a:t>-0.35</a:t>
                      </a:r>
                      <a:endParaRPr lang="ko-KR" altLang="en-US" sz="3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000"/>
                        <a:t>먹다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000"/>
                        <a:t>0.12</a:t>
                      </a:r>
                      <a:endParaRPr lang="ko-KR" altLang="en-US" sz="3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/>
                        <a:t>오징어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000"/>
                        <a:t>0.07</a:t>
                      </a:r>
                      <a:endParaRPr lang="ko-KR" altLang="en-US" sz="3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타원 2"/>
          <p:cNvSpPr/>
          <p:nvPr/>
        </p:nvSpPr>
        <p:spPr>
          <a:xfrm>
            <a:off x="5750169" y="4444511"/>
            <a:ext cx="1888588" cy="1107831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2912012" y="5516004"/>
            <a:ext cx="2300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>
                <a:solidFill>
                  <a:srgbClr val="FF0000"/>
                </a:solidFill>
              </a:rPr>
              <a:t>관련성이 작음</a:t>
            </a:r>
          </a:p>
        </p:txBody>
      </p:sp>
      <p:cxnSp>
        <p:nvCxnSpPr>
          <p:cNvPr id="6" name="직선 연결선 5"/>
          <p:cNvCxnSpPr>
            <a:endCxn id="3" idx="3"/>
          </p:cNvCxnSpPr>
          <p:nvPr/>
        </p:nvCxnSpPr>
        <p:spPr>
          <a:xfrm flipV="1">
            <a:off x="5212081" y="5390107"/>
            <a:ext cx="814667" cy="37911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7671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차원 </a:t>
            </a:r>
            <a:r>
              <a:rPr lang="en-US" altLang="ko-KR"/>
              <a:t>2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17563" y="2367670"/>
          <a:ext cx="6096000" cy="315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57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/>
                        <a:t>단어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3000"/>
                        <a:t>기울기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/>
                        <a:t>자동차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000"/>
                        <a:t>-0.74</a:t>
                      </a:r>
                      <a:endParaRPr lang="ko-KR" altLang="en-US" sz="3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/>
                        <a:t>비행기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000"/>
                        <a:t>-0.43</a:t>
                      </a:r>
                      <a:endParaRPr lang="ko-KR" altLang="en-US" sz="3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/>
                        <a:t>자전거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000"/>
                        <a:t>-0.35</a:t>
                      </a:r>
                      <a:endParaRPr lang="ko-KR" altLang="en-US" sz="3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000"/>
                        <a:t>먹다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000"/>
                        <a:t>0.12</a:t>
                      </a:r>
                      <a:endParaRPr lang="ko-KR" altLang="en-US" sz="3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/>
                        <a:t>오징어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000"/>
                        <a:t>0.07</a:t>
                      </a:r>
                      <a:endParaRPr lang="ko-KR" altLang="en-US" sz="3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타원 2"/>
          <p:cNvSpPr/>
          <p:nvPr/>
        </p:nvSpPr>
        <p:spPr>
          <a:xfrm>
            <a:off x="5750169" y="4444511"/>
            <a:ext cx="1888588" cy="1107831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2493548" y="5516004"/>
            <a:ext cx="2718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>
                <a:solidFill>
                  <a:srgbClr val="FF0000"/>
                </a:solidFill>
              </a:rPr>
              <a:t>영향을 적게 받음</a:t>
            </a:r>
          </a:p>
        </p:txBody>
      </p:sp>
      <p:cxnSp>
        <p:nvCxnSpPr>
          <p:cNvPr id="6" name="직선 연결선 5"/>
          <p:cNvCxnSpPr>
            <a:endCxn id="3" idx="3"/>
          </p:cNvCxnSpPr>
          <p:nvPr/>
        </p:nvCxnSpPr>
        <p:spPr>
          <a:xfrm flipV="1">
            <a:off x="5212081" y="5390107"/>
            <a:ext cx="814667" cy="37911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450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문서의 좌표</a:t>
            </a:r>
          </a:p>
        </p:txBody>
      </p:sp>
      <p:sp>
        <p:nvSpPr>
          <p:cNvPr id="4" name="직사각형 3"/>
          <p:cNvSpPr/>
          <p:nvPr/>
        </p:nvSpPr>
        <p:spPr>
          <a:xfrm rot="21584243">
            <a:off x="1178083" y="2110584"/>
            <a:ext cx="6850703" cy="36411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타원 4"/>
          <p:cNvSpPr/>
          <p:nvPr/>
        </p:nvSpPr>
        <p:spPr>
          <a:xfrm rot="1968449">
            <a:off x="2621905" y="3553079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" name="타원 5"/>
          <p:cNvSpPr/>
          <p:nvPr/>
        </p:nvSpPr>
        <p:spPr>
          <a:xfrm rot="1968449">
            <a:off x="4089233" y="2265678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타원 6"/>
          <p:cNvSpPr/>
          <p:nvPr/>
        </p:nvSpPr>
        <p:spPr>
          <a:xfrm rot="1968449">
            <a:off x="4226383" y="3955108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타원 7"/>
          <p:cNvSpPr/>
          <p:nvPr/>
        </p:nvSpPr>
        <p:spPr>
          <a:xfrm rot="1968449">
            <a:off x="4690944" y="3280327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타원 8"/>
          <p:cNvSpPr/>
          <p:nvPr/>
        </p:nvSpPr>
        <p:spPr>
          <a:xfrm rot="1968449">
            <a:off x="4669990" y="4023019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타원 9"/>
          <p:cNvSpPr/>
          <p:nvPr/>
        </p:nvSpPr>
        <p:spPr>
          <a:xfrm rot="1968449">
            <a:off x="3235231" y="4020922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타원 10"/>
          <p:cNvSpPr/>
          <p:nvPr/>
        </p:nvSpPr>
        <p:spPr>
          <a:xfrm rot="1968449">
            <a:off x="4411342" y="3514048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" name="타원 11"/>
          <p:cNvSpPr/>
          <p:nvPr/>
        </p:nvSpPr>
        <p:spPr>
          <a:xfrm rot="1968449">
            <a:off x="4398376" y="2622082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타원 12"/>
          <p:cNvSpPr/>
          <p:nvPr/>
        </p:nvSpPr>
        <p:spPr>
          <a:xfrm rot="1968449">
            <a:off x="3708901" y="4180249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4" name="타원 13"/>
          <p:cNvSpPr/>
          <p:nvPr/>
        </p:nvSpPr>
        <p:spPr>
          <a:xfrm rot="1968449">
            <a:off x="2278256" y="4007203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5" name="타원 14"/>
          <p:cNvSpPr/>
          <p:nvPr/>
        </p:nvSpPr>
        <p:spPr>
          <a:xfrm rot="1968449">
            <a:off x="4843151" y="2465601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6" name="타원 15"/>
          <p:cNvSpPr/>
          <p:nvPr/>
        </p:nvSpPr>
        <p:spPr>
          <a:xfrm rot="1968449">
            <a:off x="5031645" y="3107280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" name="타원 16"/>
          <p:cNvSpPr/>
          <p:nvPr/>
        </p:nvSpPr>
        <p:spPr>
          <a:xfrm rot="1968449">
            <a:off x="4670341" y="2969938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" name="타원 17"/>
          <p:cNvSpPr/>
          <p:nvPr/>
        </p:nvSpPr>
        <p:spPr>
          <a:xfrm rot="1968449">
            <a:off x="2808043" y="3876437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" name="타원 18"/>
          <p:cNvSpPr/>
          <p:nvPr/>
        </p:nvSpPr>
        <p:spPr>
          <a:xfrm rot="1968449">
            <a:off x="3447418" y="3789915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0" name="타원 19"/>
          <p:cNvSpPr/>
          <p:nvPr/>
        </p:nvSpPr>
        <p:spPr>
          <a:xfrm rot="1968449">
            <a:off x="4462663" y="4266772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1" name="타원 20"/>
          <p:cNvSpPr/>
          <p:nvPr/>
        </p:nvSpPr>
        <p:spPr>
          <a:xfrm rot="1968449">
            <a:off x="3882305" y="3834158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23" name="직선 연결선 22"/>
          <p:cNvCxnSpPr>
            <a:stCxn id="4" idx="0"/>
            <a:endCxn id="4" idx="2"/>
          </p:cNvCxnSpPr>
          <p:nvPr/>
        </p:nvCxnSpPr>
        <p:spPr>
          <a:xfrm>
            <a:off x="4595090" y="2110603"/>
            <a:ext cx="16689" cy="36411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4" idx="1"/>
            <a:endCxn id="4" idx="3"/>
          </p:cNvCxnSpPr>
          <p:nvPr/>
        </p:nvCxnSpPr>
        <p:spPr>
          <a:xfrm flipV="1">
            <a:off x="1178119" y="3915479"/>
            <a:ext cx="6850631" cy="314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4696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코사인 유사도</a:t>
            </a:r>
            <a:r>
              <a:rPr lang="en-US" altLang="ko-KR"/>
              <a:t>(Cosine similarity)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 rot="21584243">
            <a:off x="1178083" y="2110584"/>
            <a:ext cx="6850703" cy="36411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타원 4"/>
          <p:cNvSpPr/>
          <p:nvPr/>
        </p:nvSpPr>
        <p:spPr>
          <a:xfrm rot="1968449">
            <a:off x="2621905" y="3553079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" name="타원 5"/>
          <p:cNvSpPr/>
          <p:nvPr/>
        </p:nvSpPr>
        <p:spPr>
          <a:xfrm rot="1968449">
            <a:off x="4089233" y="2265678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타원 6"/>
          <p:cNvSpPr/>
          <p:nvPr/>
        </p:nvSpPr>
        <p:spPr>
          <a:xfrm rot="1968449">
            <a:off x="4226383" y="3955108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타원 7"/>
          <p:cNvSpPr/>
          <p:nvPr/>
        </p:nvSpPr>
        <p:spPr>
          <a:xfrm rot="1968449">
            <a:off x="4690944" y="3280327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타원 8"/>
          <p:cNvSpPr/>
          <p:nvPr/>
        </p:nvSpPr>
        <p:spPr>
          <a:xfrm rot="1968449">
            <a:off x="4669990" y="4023019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타원 9"/>
          <p:cNvSpPr/>
          <p:nvPr/>
        </p:nvSpPr>
        <p:spPr>
          <a:xfrm rot="1968449">
            <a:off x="3235231" y="4020922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타원 10"/>
          <p:cNvSpPr/>
          <p:nvPr/>
        </p:nvSpPr>
        <p:spPr>
          <a:xfrm rot="1968449">
            <a:off x="4411342" y="3514048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" name="타원 11"/>
          <p:cNvSpPr/>
          <p:nvPr/>
        </p:nvSpPr>
        <p:spPr>
          <a:xfrm rot="1968449">
            <a:off x="4398376" y="2622082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타원 12"/>
          <p:cNvSpPr/>
          <p:nvPr/>
        </p:nvSpPr>
        <p:spPr>
          <a:xfrm rot="1968449">
            <a:off x="3708901" y="4180249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4" name="타원 13"/>
          <p:cNvSpPr/>
          <p:nvPr/>
        </p:nvSpPr>
        <p:spPr>
          <a:xfrm rot="1968449">
            <a:off x="2278256" y="4007203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5" name="타원 14"/>
          <p:cNvSpPr/>
          <p:nvPr/>
        </p:nvSpPr>
        <p:spPr>
          <a:xfrm rot="1968449">
            <a:off x="4843151" y="2465601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6" name="타원 15"/>
          <p:cNvSpPr/>
          <p:nvPr/>
        </p:nvSpPr>
        <p:spPr>
          <a:xfrm rot="1968449">
            <a:off x="5031645" y="3107280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" name="타원 16"/>
          <p:cNvSpPr/>
          <p:nvPr/>
        </p:nvSpPr>
        <p:spPr>
          <a:xfrm rot="1968449">
            <a:off x="4670341" y="2969938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" name="타원 17"/>
          <p:cNvSpPr/>
          <p:nvPr/>
        </p:nvSpPr>
        <p:spPr>
          <a:xfrm rot="1968449">
            <a:off x="2808043" y="3876437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" name="타원 18"/>
          <p:cNvSpPr/>
          <p:nvPr/>
        </p:nvSpPr>
        <p:spPr>
          <a:xfrm rot="1968449">
            <a:off x="3447418" y="3789915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0" name="타원 19"/>
          <p:cNvSpPr/>
          <p:nvPr/>
        </p:nvSpPr>
        <p:spPr>
          <a:xfrm rot="1968449">
            <a:off x="4462663" y="4266772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1" name="타원 20"/>
          <p:cNvSpPr/>
          <p:nvPr/>
        </p:nvSpPr>
        <p:spPr>
          <a:xfrm rot="1968449">
            <a:off x="3882305" y="3834158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23" name="직선 연결선 22"/>
          <p:cNvCxnSpPr>
            <a:stCxn id="4" idx="0"/>
            <a:endCxn id="4" idx="2"/>
          </p:cNvCxnSpPr>
          <p:nvPr/>
        </p:nvCxnSpPr>
        <p:spPr>
          <a:xfrm>
            <a:off x="4595090" y="2110603"/>
            <a:ext cx="16689" cy="36411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4" idx="1"/>
            <a:endCxn id="4" idx="3"/>
          </p:cNvCxnSpPr>
          <p:nvPr/>
        </p:nvCxnSpPr>
        <p:spPr>
          <a:xfrm flipV="1">
            <a:off x="1178119" y="3915479"/>
            <a:ext cx="6850631" cy="3140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endCxn id="12" idx="5"/>
          </p:cNvCxnSpPr>
          <p:nvPr/>
        </p:nvCxnSpPr>
        <p:spPr>
          <a:xfrm flipH="1" flipV="1">
            <a:off x="4474189" y="2745856"/>
            <a:ext cx="137591" cy="118532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endCxn id="17" idx="4"/>
          </p:cNvCxnSpPr>
          <p:nvPr/>
        </p:nvCxnSpPr>
        <p:spPr>
          <a:xfrm flipV="1">
            <a:off x="4611780" y="3085140"/>
            <a:ext cx="87240" cy="83034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6963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코사인 유사도</a:t>
            </a:r>
            <a:r>
              <a:rPr lang="en-US" altLang="ko-KR"/>
              <a:t>(Cosine similarity)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 rot="21584243">
            <a:off x="1178083" y="2110584"/>
            <a:ext cx="6850703" cy="36411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타원 4"/>
          <p:cNvSpPr/>
          <p:nvPr/>
        </p:nvSpPr>
        <p:spPr>
          <a:xfrm rot="1968449">
            <a:off x="2621905" y="3553079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" name="타원 5"/>
          <p:cNvSpPr/>
          <p:nvPr/>
        </p:nvSpPr>
        <p:spPr>
          <a:xfrm rot="1968449">
            <a:off x="4089233" y="2265678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타원 6"/>
          <p:cNvSpPr/>
          <p:nvPr/>
        </p:nvSpPr>
        <p:spPr>
          <a:xfrm rot="1968449">
            <a:off x="4226383" y="3955108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타원 7"/>
          <p:cNvSpPr/>
          <p:nvPr/>
        </p:nvSpPr>
        <p:spPr>
          <a:xfrm rot="1968449">
            <a:off x="4690944" y="3280327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타원 8"/>
          <p:cNvSpPr/>
          <p:nvPr/>
        </p:nvSpPr>
        <p:spPr>
          <a:xfrm rot="1968449">
            <a:off x="4669990" y="4023019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타원 9"/>
          <p:cNvSpPr/>
          <p:nvPr/>
        </p:nvSpPr>
        <p:spPr>
          <a:xfrm rot="1968449">
            <a:off x="3235231" y="4020922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타원 10"/>
          <p:cNvSpPr/>
          <p:nvPr/>
        </p:nvSpPr>
        <p:spPr>
          <a:xfrm rot="1968449">
            <a:off x="4411342" y="3514048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" name="타원 11"/>
          <p:cNvSpPr/>
          <p:nvPr/>
        </p:nvSpPr>
        <p:spPr>
          <a:xfrm rot="1968449">
            <a:off x="4398376" y="2622082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타원 12"/>
          <p:cNvSpPr/>
          <p:nvPr/>
        </p:nvSpPr>
        <p:spPr>
          <a:xfrm rot="1968449">
            <a:off x="3708901" y="4180249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4" name="타원 13"/>
          <p:cNvSpPr/>
          <p:nvPr/>
        </p:nvSpPr>
        <p:spPr>
          <a:xfrm rot="1968449">
            <a:off x="2278256" y="4007203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5" name="타원 14"/>
          <p:cNvSpPr/>
          <p:nvPr/>
        </p:nvSpPr>
        <p:spPr>
          <a:xfrm rot="1968449">
            <a:off x="4843151" y="2465601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6" name="타원 15"/>
          <p:cNvSpPr/>
          <p:nvPr/>
        </p:nvSpPr>
        <p:spPr>
          <a:xfrm rot="1968449">
            <a:off x="5031645" y="3107280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" name="타원 16"/>
          <p:cNvSpPr/>
          <p:nvPr/>
        </p:nvSpPr>
        <p:spPr>
          <a:xfrm rot="1968449">
            <a:off x="4670341" y="2969938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" name="타원 17"/>
          <p:cNvSpPr/>
          <p:nvPr/>
        </p:nvSpPr>
        <p:spPr>
          <a:xfrm rot="1968449">
            <a:off x="2808043" y="3876437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" name="타원 18"/>
          <p:cNvSpPr/>
          <p:nvPr/>
        </p:nvSpPr>
        <p:spPr>
          <a:xfrm rot="1968449">
            <a:off x="3447418" y="3789915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0" name="타원 19"/>
          <p:cNvSpPr/>
          <p:nvPr/>
        </p:nvSpPr>
        <p:spPr>
          <a:xfrm rot="1968449">
            <a:off x="4462663" y="4266772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1" name="타원 20"/>
          <p:cNvSpPr/>
          <p:nvPr/>
        </p:nvSpPr>
        <p:spPr>
          <a:xfrm rot="1968449">
            <a:off x="3882305" y="3834158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23" name="직선 연결선 22"/>
          <p:cNvCxnSpPr>
            <a:stCxn id="4" idx="0"/>
            <a:endCxn id="4" idx="2"/>
          </p:cNvCxnSpPr>
          <p:nvPr/>
        </p:nvCxnSpPr>
        <p:spPr>
          <a:xfrm>
            <a:off x="4595090" y="2110603"/>
            <a:ext cx="16689" cy="36411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4" idx="1"/>
            <a:endCxn id="4" idx="3"/>
          </p:cNvCxnSpPr>
          <p:nvPr/>
        </p:nvCxnSpPr>
        <p:spPr>
          <a:xfrm flipV="1">
            <a:off x="1178119" y="3915479"/>
            <a:ext cx="6850631" cy="3140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endCxn id="5" idx="7"/>
          </p:cNvCxnSpPr>
          <p:nvPr/>
        </p:nvCxnSpPr>
        <p:spPr>
          <a:xfrm flipH="1" flipV="1">
            <a:off x="2745678" y="3602453"/>
            <a:ext cx="1866103" cy="328727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endCxn id="17" idx="4"/>
          </p:cNvCxnSpPr>
          <p:nvPr/>
        </p:nvCxnSpPr>
        <p:spPr>
          <a:xfrm flipV="1">
            <a:off x="4611780" y="3085140"/>
            <a:ext cx="87240" cy="83034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5013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410" y="1747105"/>
            <a:ext cx="6519180" cy="406775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코사인 유사도</a:t>
            </a:r>
            <a:r>
              <a:rPr lang="en-US" altLang="ko-KR"/>
              <a:t>(Cosine similarity)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6210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문서의 좌표</a:t>
            </a:r>
          </a:p>
        </p:txBody>
      </p:sp>
      <p:sp>
        <p:nvSpPr>
          <p:cNvPr id="4" name="직사각형 3"/>
          <p:cNvSpPr/>
          <p:nvPr/>
        </p:nvSpPr>
        <p:spPr>
          <a:xfrm rot="21584243">
            <a:off x="1178083" y="2110584"/>
            <a:ext cx="6850703" cy="36411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타원 4"/>
          <p:cNvSpPr/>
          <p:nvPr/>
        </p:nvSpPr>
        <p:spPr>
          <a:xfrm rot="1968449">
            <a:off x="2621905" y="3553079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" name="타원 5"/>
          <p:cNvSpPr/>
          <p:nvPr/>
        </p:nvSpPr>
        <p:spPr>
          <a:xfrm rot="1968449">
            <a:off x="4089233" y="2265678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타원 6"/>
          <p:cNvSpPr/>
          <p:nvPr/>
        </p:nvSpPr>
        <p:spPr>
          <a:xfrm rot="1968449">
            <a:off x="4226383" y="3955108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타원 7"/>
          <p:cNvSpPr/>
          <p:nvPr/>
        </p:nvSpPr>
        <p:spPr>
          <a:xfrm rot="1968449">
            <a:off x="4690944" y="3280327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타원 8"/>
          <p:cNvSpPr/>
          <p:nvPr/>
        </p:nvSpPr>
        <p:spPr>
          <a:xfrm rot="1968449">
            <a:off x="4669990" y="4023019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타원 9"/>
          <p:cNvSpPr/>
          <p:nvPr/>
        </p:nvSpPr>
        <p:spPr>
          <a:xfrm rot="1968449">
            <a:off x="3235231" y="4020922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타원 10"/>
          <p:cNvSpPr/>
          <p:nvPr/>
        </p:nvSpPr>
        <p:spPr>
          <a:xfrm rot="1968449">
            <a:off x="4411342" y="3514048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" name="타원 11"/>
          <p:cNvSpPr/>
          <p:nvPr/>
        </p:nvSpPr>
        <p:spPr>
          <a:xfrm rot="1968449">
            <a:off x="4398376" y="2622082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타원 12"/>
          <p:cNvSpPr/>
          <p:nvPr/>
        </p:nvSpPr>
        <p:spPr>
          <a:xfrm rot="1968449">
            <a:off x="3708901" y="4180249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4" name="타원 13"/>
          <p:cNvSpPr/>
          <p:nvPr/>
        </p:nvSpPr>
        <p:spPr>
          <a:xfrm rot="1968449">
            <a:off x="2278256" y="4007203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5" name="타원 14"/>
          <p:cNvSpPr/>
          <p:nvPr/>
        </p:nvSpPr>
        <p:spPr>
          <a:xfrm rot="1968449">
            <a:off x="4843151" y="2465601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6" name="타원 15"/>
          <p:cNvSpPr/>
          <p:nvPr/>
        </p:nvSpPr>
        <p:spPr>
          <a:xfrm rot="1968449">
            <a:off x="5031645" y="3107280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" name="타원 16"/>
          <p:cNvSpPr/>
          <p:nvPr/>
        </p:nvSpPr>
        <p:spPr>
          <a:xfrm rot="1968449">
            <a:off x="4670341" y="2969938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" name="타원 17"/>
          <p:cNvSpPr/>
          <p:nvPr/>
        </p:nvSpPr>
        <p:spPr>
          <a:xfrm rot="1968449">
            <a:off x="2808043" y="3876437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" name="타원 18"/>
          <p:cNvSpPr/>
          <p:nvPr/>
        </p:nvSpPr>
        <p:spPr>
          <a:xfrm rot="1968449">
            <a:off x="3447418" y="3789915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0" name="타원 19"/>
          <p:cNvSpPr/>
          <p:nvPr/>
        </p:nvSpPr>
        <p:spPr>
          <a:xfrm rot="1968449">
            <a:off x="4462663" y="4266772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1" name="타원 20"/>
          <p:cNvSpPr/>
          <p:nvPr/>
        </p:nvSpPr>
        <p:spPr>
          <a:xfrm rot="1968449">
            <a:off x="3882305" y="3834158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23" name="직선 연결선 22"/>
          <p:cNvCxnSpPr>
            <a:stCxn id="4" idx="0"/>
            <a:endCxn id="4" idx="2"/>
          </p:cNvCxnSpPr>
          <p:nvPr/>
        </p:nvCxnSpPr>
        <p:spPr>
          <a:xfrm>
            <a:off x="4595090" y="2110603"/>
            <a:ext cx="16689" cy="36411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4" idx="1"/>
            <a:endCxn id="4" idx="3"/>
          </p:cNvCxnSpPr>
          <p:nvPr/>
        </p:nvCxnSpPr>
        <p:spPr>
          <a:xfrm flipV="1">
            <a:off x="1178119" y="3915479"/>
            <a:ext cx="6850631" cy="3140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3869456" y="3197200"/>
            <a:ext cx="1467957" cy="146795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3484872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잠재 변수</a:t>
            </a:r>
            <a:r>
              <a:rPr lang="en-US" altLang="ko-KR"/>
              <a:t>(latent variable)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종교 시설이 많은 도시가 범죄도 많다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가설</a:t>
            </a:r>
            <a:r>
              <a:rPr lang="en-US" altLang="ko-KR"/>
              <a:t>1:</a:t>
            </a:r>
            <a:r>
              <a:rPr lang="ko-KR" altLang="en-US"/>
              <a:t> 종교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  범죄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가설</a:t>
            </a:r>
            <a:r>
              <a:rPr lang="en-US" altLang="ko-KR"/>
              <a:t>2:</a:t>
            </a:r>
            <a:r>
              <a:rPr lang="ko-KR" altLang="en-US"/>
              <a:t> 범죄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 종교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92665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문서의 좌표</a:t>
            </a:r>
          </a:p>
        </p:txBody>
      </p:sp>
      <p:sp>
        <p:nvSpPr>
          <p:cNvPr id="4" name="직사각형 3"/>
          <p:cNvSpPr/>
          <p:nvPr/>
        </p:nvSpPr>
        <p:spPr>
          <a:xfrm rot="21584243">
            <a:off x="1178083" y="2110584"/>
            <a:ext cx="6850703" cy="36411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타원 4"/>
          <p:cNvSpPr/>
          <p:nvPr/>
        </p:nvSpPr>
        <p:spPr>
          <a:xfrm rot="1968449">
            <a:off x="2621905" y="3553079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" name="타원 5"/>
          <p:cNvSpPr/>
          <p:nvPr/>
        </p:nvSpPr>
        <p:spPr>
          <a:xfrm rot="1968449">
            <a:off x="4089233" y="2265678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타원 6"/>
          <p:cNvSpPr/>
          <p:nvPr/>
        </p:nvSpPr>
        <p:spPr>
          <a:xfrm rot="1968449">
            <a:off x="4226383" y="3955108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타원 7"/>
          <p:cNvSpPr/>
          <p:nvPr/>
        </p:nvSpPr>
        <p:spPr>
          <a:xfrm rot="1968449">
            <a:off x="4690944" y="3280327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타원 8"/>
          <p:cNvSpPr/>
          <p:nvPr/>
        </p:nvSpPr>
        <p:spPr>
          <a:xfrm rot="1968449">
            <a:off x="4669990" y="4023019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타원 9"/>
          <p:cNvSpPr/>
          <p:nvPr/>
        </p:nvSpPr>
        <p:spPr>
          <a:xfrm rot="1968449">
            <a:off x="3235231" y="4020922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타원 10"/>
          <p:cNvSpPr/>
          <p:nvPr/>
        </p:nvSpPr>
        <p:spPr>
          <a:xfrm rot="1968449">
            <a:off x="4411342" y="3514048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" name="타원 11"/>
          <p:cNvSpPr/>
          <p:nvPr/>
        </p:nvSpPr>
        <p:spPr>
          <a:xfrm rot="1968449">
            <a:off x="4398376" y="2622082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타원 12"/>
          <p:cNvSpPr/>
          <p:nvPr/>
        </p:nvSpPr>
        <p:spPr>
          <a:xfrm rot="1968449">
            <a:off x="3708901" y="4180249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4" name="타원 13"/>
          <p:cNvSpPr/>
          <p:nvPr/>
        </p:nvSpPr>
        <p:spPr>
          <a:xfrm rot="1968449">
            <a:off x="2278256" y="4007203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5" name="타원 14"/>
          <p:cNvSpPr/>
          <p:nvPr/>
        </p:nvSpPr>
        <p:spPr>
          <a:xfrm rot="1968449">
            <a:off x="4843151" y="2465601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6" name="타원 15"/>
          <p:cNvSpPr/>
          <p:nvPr/>
        </p:nvSpPr>
        <p:spPr>
          <a:xfrm rot="1968449">
            <a:off x="5031645" y="3107280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" name="타원 16"/>
          <p:cNvSpPr/>
          <p:nvPr/>
        </p:nvSpPr>
        <p:spPr>
          <a:xfrm rot="1968449">
            <a:off x="4670341" y="2969938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" name="타원 17"/>
          <p:cNvSpPr/>
          <p:nvPr/>
        </p:nvSpPr>
        <p:spPr>
          <a:xfrm rot="1968449">
            <a:off x="2808043" y="3876437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" name="타원 18"/>
          <p:cNvSpPr/>
          <p:nvPr/>
        </p:nvSpPr>
        <p:spPr>
          <a:xfrm rot="1968449">
            <a:off x="3447418" y="3789915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0" name="타원 19"/>
          <p:cNvSpPr/>
          <p:nvPr/>
        </p:nvSpPr>
        <p:spPr>
          <a:xfrm rot="1968449">
            <a:off x="4462663" y="4266772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1" name="타원 20"/>
          <p:cNvSpPr/>
          <p:nvPr/>
        </p:nvSpPr>
        <p:spPr>
          <a:xfrm rot="1968449">
            <a:off x="3882305" y="3834158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23" name="직선 연결선 22"/>
          <p:cNvCxnSpPr>
            <a:stCxn id="4" idx="0"/>
            <a:endCxn id="4" idx="2"/>
          </p:cNvCxnSpPr>
          <p:nvPr/>
        </p:nvCxnSpPr>
        <p:spPr>
          <a:xfrm>
            <a:off x="4595090" y="2110603"/>
            <a:ext cx="16689" cy="36411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4" idx="1"/>
            <a:endCxn id="4" idx="3"/>
          </p:cNvCxnSpPr>
          <p:nvPr/>
        </p:nvCxnSpPr>
        <p:spPr>
          <a:xfrm flipV="1">
            <a:off x="1178119" y="3915479"/>
            <a:ext cx="6850631" cy="3140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3869456" y="3197200"/>
            <a:ext cx="1467957" cy="146795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5" name="타원 24"/>
          <p:cNvSpPr/>
          <p:nvPr/>
        </p:nvSpPr>
        <p:spPr>
          <a:xfrm rot="1968449">
            <a:off x="4341265" y="3159574"/>
            <a:ext cx="125186" cy="1251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26" name="직선 화살표 연결선 25"/>
          <p:cNvCxnSpPr>
            <a:stCxn id="6" idx="5"/>
            <a:endCxn id="25" idx="1"/>
          </p:cNvCxnSpPr>
          <p:nvPr/>
        </p:nvCxnSpPr>
        <p:spPr>
          <a:xfrm>
            <a:off x="4165045" y="2389452"/>
            <a:ext cx="225593" cy="77153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383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문서의 좌표</a:t>
            </a:r>
          </a:p>
        </p:txBody>
      </p:sp>
      <p:sp>
        <p:nvSpPr>
          <p:cNvPr id="4" name="직사각형 3"/>
          <p:cNvSpPr/>
          <p:nvPr/>
        </p:nvSpPr>
        <p:spPr>
          <a:xfrm rot="21584243">
            <a:off x="1178083" y="2110584"/>
            <a:ext cx="6850703" cy="36411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타원 4"/>
          <p:cNvSpPr/>
          <p:nvPr/>
        </p:nvSpPr>
        <p:spPr>
          <a:xfrm rot="1968449">
            <a:off x="2621905" y="3553079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타원 6"/>
          <p:cNvSpPr/>
          <p:nvPr/>
        </p:nvSpPr>
        <p:spPr>
          <a:xfrm rot="1968449">
            <a:off x="4226383" y="3955108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타원 7"/>
          <p:cNvSpPr/>
          <p:nvPr/>
        </p:nvSpPr>
        <p:spPr>
          <a:xfrm rot="1968449">
            <a:off x="4690944" y="3280327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타원 8"/>
          <p:cNvSpPr/>
          <p:nvPr/>
        </p:nvSpPr>
        <p:spPr>
          <a:xfrm rot="1968449">
            <a:off x="4669990" y="4023019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타원 9"/>
          <p:cNvSpPr/>
          <p:nvPr/>
        </p:nvSpPr>
        <p:spPr>
          <a:xfrm rot="1968449">
            <a:off x="3235231" y="4020922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타원 10"/>
          <p:cNvSpPr/>
          <p:nvPr/>
        </p:nvSpPr>
        <p:spPr>
          <a:xfrm rot="1968449">
            <a:off x="4411342" y="3514048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" name="타원 11"/>
          <p:cNvSpPr/>
          <p:nvPr/>
        </p:nvSpPr>
        <p:spPr>
          <a:xfrm rot="1968449">
            <a:off x="4398376" y="2622082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타원 12"/>
          <p:cNvSpPr/>
          <p:nvPr/>
        </p:nvSpPr>
        <p:spPr>
          <a:xfrm rot="1968449">
            <a:off x="3708901" y="4180249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4" name="타원 13"/>
          <p:cNvSpPr/>
          <p:nvPr/>
        </p:nvSpPr>
        <p:spPr>
          <a:xfrm rot="1968449">
            <a:off x="2278256" y="4007203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5" name="타원 14"/>
          <p:cNvSpPr/>
          <p:nvPr/>
        </p:nvSpPr>
        <p:spPr>
          <a:xfrm rot="1968449">
            <a:off x="4843151" y="2465601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6" name="타원 15"/>
          <p:cNvSpPr/>
          <p:nvPr/>
        </p:nvSpPr>
        <p:spPr>
          <a:xfrm rot="1968449">
            <a:off x="5031645" y="3107280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" name="타원 16"/>
          <p:cNvSpPr/>
          <p:nvPr/>
        </p:nvSpPr>
        <p:spPr>
          <a:xfrm rot="1968449">
            <a:off x="4670341" y="2969938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" name="타원 17"/>
          <p:cNvSpPr/>
          <p:nvPr/>
        </p:nvSpPr>
        <p:spPr>
          <a:xfrm rot="1968449">
            <a:off x="2808043" y="3876437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" name="타원 18"/>
          <p:cNvSpPr/>
          <p:nvPr/>
        </p:nvSpPr>
        <p:spPr>
          <a:xfrm rot="1968449">
            <a:off x="3447418" y="3789915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0" name="타원 19"/>
          <p:cNvSpPr/>
          <p:nvPr/>
        </p:nvSpPr>
        <p:spPr>
          <a:xfrm rot="1968449">
            <a:off x="4462663" y="4266772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1" name="타원 20"/>
          <p:cNvSpPr/>
          <p:nvPr/>
        </p:nvSpPr>
        <p:spPr>
          <a:xfrm rot="1968449">
            <a:off x="3882305" y="3834158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23" name="직선 연결선 22"/>
          <p:cNvCxnSpPr>
            <a:stCxn id="4" idx="0"/>
            <a:endCxn id="4" idx="2"/>
          </p:cNvCxnSpPr>
          <p:nvPr/>
        </p:nvCxnSpPr>
        <p:spPr>
          <a:xfrm>
            <a:off x="4595090" y="2110603"/>
            <a:ext cx="16689" cy="36411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4" idx="1"/>
            <a:endCxn id="4" idx="3"/>
          </p:cNvCxnSpPr>
          <p:nvPr/>
        </p:nvCxnSpPr>
        <p:spPr>
          <a:xfrm flipV="1">
            <a:off x="1178119" y="3915479"/>
            <a:ext cx="6850631" cy="3140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3869456" y="3197200"/>
            <a:ext cx="1467957" cy="146795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5" name="타원 24"/>
          <p:cNvSpPr/>
          <p:nvPr/>
        </p:nvSpPr>
        <p:spPr>
          <a:xfrm rot="1968449">
            <a:off x="4341265" y="3159574"/>
            <a:ext cx="125186" cy="1251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26" name="직선 화살표 연결선 25"/>
          <p:cNvCxnSpPr>
            <a:stCxn id="15" idx="4"/>
            <a:endCxn id="27" idx="1"/>
          </p:cNvCxnSpPr>
          <p:nvPr/>
        </p:nvCxnSpPr>
        <p:spPr>
          <a:xfrm flipH="1">
            <a:off x="4798429" y="2580802"/>
            <a:ext cx="73401" cy="56448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 rot="1968449">
            <a:off x="4749055" y="3143875"/>
            <a:ext cx="125186" cy="1251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33813260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문서의 좌표</a:t>
            </a:r>
          </a:p>
        </p:txBody>
      </p:sp>
      <p:sp>
        <p:nvSpPr>
          <p:cNvPr id="4" name="직사각형 3"/>
          <p:cNvSpPr/>
          <p:nvPr/>
        </p:nvSpPr>
        <p:spPr>
          <a:xfrm rot="21584243">
            <a:off x="1178083" y="2110584"/>
            <a:ext cx="6850703" cy="36411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타원 4"/>
          <p:cNvSpPr/>
          <p:nvPr/>
        </p:nvSpPr>
        <p:spPr>
          <a:xfrm rot="1968449">
            <a:off x="2621905" y="3553079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타원 6"/>
          <p:cNvSpPr/>
          <p:nvPr/>
        </p:nvSpPr>
        <p:spPr>
          <a:xfrm rot="1968449">
            <a:off x="4226383" y="3955108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타원 7"/>
          <p:cNvSpPr/>
          <p:nvPr/>
        </p:nvSpPr>
        <p:spPr>
          <a:xfrm rot="1968449">
            <a:off x="4690944" y="3280327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타원 8"/>
          <p:cNvSpPr/>
          <p:nvPr/>
        </p:nvSpPr>
        <p:spPr>
          <a:xfrm rot="1968449">
            <a:off x="4669990" y="4023019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타원 9"/>
          <p:cNvSpPr/>
          <p:nvPr/>
        </p:nvSpPr>
        <p:spPr>
          <a:xfrm rot="1968449">
            <a:off x="3235231" y="4020922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타원 10"/>
          <p:cNvSpPr/>
          <p:nvPr/>
        </p:nvSpPr>
        <p:spPr>
          <a:xfrm rot="1968449">
            <a:off x="4166524" y="3240081"/>
            <a:ext cx="125186" cy="1251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" name="타원 11"/>
          <p:cNvSpPr/>
          <p:nvPr/>
        </p:nvSpPr>
        <p:spPr>
          <a:xfrm rot="1968449">
            <a:off x="4398376" y="2622082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타원 12"/>
          <p:cNvSpPr/>
          <p:nvPr/>
        </p:nvSpPr>
        <p:spPr>
          <a:xfrm rot="1968449">
            <a:off x="3708901" y="4180249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4" name="타원 13"/>
          <p:cNvSpPr/>
          <p:nvPr/>
        </p:nvSpPr>
        <p:spPr>
          <a:xfrm rot="1968449">
            <a:off x="2278256" y="4007203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6" name="타원 15"/>
          <p:cNvSpPr/>
          <p:nvPr/>
        </p:nvSpPr>
        <p:spPr>
          <a:xfrm rot="1968449">
            <a:off x="5031645" y="3107280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" name="타원 16"/>
          <p:cNvSpPr/>
          <p:nvPr/>
        </p:nvSpPr>
        <p:spPr>
          <a:xfrm rot="1968449">
            <a:off x="4670341" y="2969938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" name="타원 17"/>
          <p:cNvSpPr/>
          <p:nvPr/>
        </p:nvSpPr>
        <p:spPr>
          <a:xfrm rot="1968449">
            <a:off x="2808043" y="3876437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" name="타원 18"/>
          <p:cNvSpPr/>
          <p:nvPr/>
        </p:nvSpPr>
        <p:spPr>
          <a:xfrm rot="1968449">
            <a:off x="3447418" y="3789915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0" name="타원 19"/>
          <p:cNvSpPr/>
          <p:nvPr/>
        </p:nvSpPr>
        <p:spPr>
          <a:xfrm rot="1968449">
            <a:off x="4462663" y="4266772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1" name="타원 20"/>
          <p:cNvSpPr/>
          <p:nvPr/>
        </p:nvSpPr>
        <p:spPr>
          <a:xfrm rot="1968449">
            <a:off x="3882305" y="3834158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23" name="직선 연결선 22"/>
          <p:cNvCxnSpPr>
            <a:stCxn id="4" idx="0"/>
            <a:endCxn id="4" idx="2"/>
          </p:cNvCxnSpPr>
          <p:nvPr/>
        </p:nvCxnSpPr>
        <p:spPr>
          <a:xfrm>
            <a:off x="4595090" y="2110603"/>
            <a:ext cx="16689" cy="36411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4" idx="1"/>
            <a:endCxn id="4" idx="3"/>
          </p:cNvCxnSpPr>
          <p:nvPr/>
        </p:nvCxnSpPr>
        <p:spPr>
          <a:xfrm flipV="1">
            <a:off x="1178119" y="3915479"/>
            <a:ext cx="6850631" cy="3140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3869456" y="3197200"/>
            <a:ext cx="1467957" cy="146795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5" name="타원 24"/>
          <p:cNvSpPr/>
          <p:nvPr/>
        </p:nvSpPr>
        <p:spPr>
          <a:xfrm rot="1968449">
            <a:off x="4341265" y="3159574"/>
            <a:ext cx="125186" cy="1251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7" name="타원 26"/>
          <p:cNvSpPr/>
          <p:nvPr/>
        </p:nvSpPr>
        <p:spPr>
          <a:xfrm rot="1968449">
            <a:off x="4749055" y="3143875"/>
            <a:ext cx="125186" cy="1251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6" name="타원 25"/>
          <p:cNvSpPr/>
          <p:nvPr/>
        </p:nvSpPr>
        <p:spPr>
          <a:xfrm rot="1968449">
            <a:off x="4411342" y="3514048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28" name="직선 화살표 연결선 27"/>
          <p:cNvCxnSpPr>
            <a:stCxn id="26" idx="2"/>
            <a:endCxn id="11" idx="6"/>
          </p:cNvCxnSpPr>
          <p:nvPr/>
        </p:nvCxnSpPr>
        <p:spPr>
          <a:xfrm flipH="1" flipV="1">
            <a:off x="4281726" y="3336589"/>
            <a:ext cx="139600" cy="20613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11713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문서의 좌표</a:t>
            </a:r>
          </a:p>
        </p:txBody>
      </p:sp>
      <p:sp>
        <p:nvSpPr>
          <p:cNvPr id="4" name="직사각형 3"/>
          <p:cNvSpPr/>
          <p:nvPr/>
        </p:nvSpPr>
        <p:spPr>
          <a:xfrm rot="21584243">
            <a:off x="1178083" y="2110584"/>
            <a:ext cx="6850703" cy="36411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타원 4"/>
          <p:cNvSpPr/>
          <p:nvPr/>
        </p:nvSpPr>
        <p:spPr>
          <a:xfrm rot="1968449">
            <a:off x="3881945" y="3524906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타원 6"/>
          <p:cNvSpPr/>
          <p:nvPr/>
        </p:nvSpPr>
        <p:spPr>
          <a:xfrm rot="1968449">
            <a:off x="3795263" y="3984517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타원 7"/>
          <p:cNvSpPr/>
          <p:nvPr/>
        </p:nvSpPr>
        <p:spPr>
          <a:xfrm rot="1968449">
            <a:off x="4739322" y="3143874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타원 8"/>
          <p:cNvSpPr/>
          <p:nvPr/>
        </p:nvSpPr>
        <p:spPr>
          <a:xfrm rot="1968449">
            <a:off x="4783462" y="4555377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타원 9"/>
          <p:cNvSpPr/>
          <p:nvPr/>
        </p:nvSpPr>
        <p:spPr>
          <a:xfrm rot="1968449">
            <a:off x="3812582" y="3986796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타원 10"/>
          <p:cNvSpPr/>
          <p:nvPr/>
        </p:nvSpPr>
        <p:spPr>
          <a:xfrm rot="1968449">
            <a:off x="4169681" y="3237082"/>
            <a:ext cx="125186" cy="1251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" name="타원 11"/>
          <p:cNvSpPr/>
          <p:nvPr/>
        </p:nvSpPr>
        <p:spPr>
          <a:xfrm rot="1968449">
            <a:off x="4446304" y="3131563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타원 12"/>
          <p:cNvSpPr/>
          <p:nvPr/>
        </p:nvSpPr>
        <p:spPr>
          <a:xfrm rot="1968449">
            <a:off x="3848809" y="4155282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4" name="타원 13"/>
          <p:cNvSpPr/>
          <p:nvPr/>
        </p:nvSpPr>
        <p:spPr>
          <a:xfrm rot="1968449">
            <a:off x="3806863" y="4007203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6" name="타원 15"/>
          <p:cNvSpPr/>
          <p:nvPr/>
        </p:nvSpPr>
        <p:spPr>
          <a:xfrm rot="1968449">
            <a:off x="4917851" y="3227870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" name="타원 16"/>
          <p:cNvSpPr/>
          <p:nvPr/>
        </p:nvSpPr>
        <p:spPr>
          <a:xfrm rot="1968449">
            <a:off x="4633588" y="3126757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" name="타원 17"/>
          <p:cNvSpPr/>
          <p:nvPr/>
        </p:nvSpPr>
        <p:spPr>
          <a:xfrm rot="1968449">
            <a:off x="3801142" y="3876436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" name="타원 18"/>
          <p:cNvSpPr/>
          <p:nvPr/>
        </p:nvSpPr>
        <p:spPr>
          <a:xfrm rot="1968449">
            <a:off x="3801143" y="3758910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0" name="타원 19"/>
          <p:cNvSpPr/>
          <p:nvPr/>
        </p:nvSpPr>
        <p:spPr>
          <a:xfrm rot="1968449">
            <a:off x="4419151" y="4593296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1" name="타원 20"/>
          <p:cNvSpPr/>
          <p:nvPr/>
        </p:nvSpPr>
        <p:spPr>
          <a:xfrm rot="1968449">
            <a:off x="3798203" y="3815961"/>
            <a:ext cx="125186" cy="125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23" name="직선 연결선 22"/>
          <p:cNvCxnSpPr>
            <a:stCxn id="4" idx="0"/>
            <a:endCxn id="4" idx="2"/>
          </p:cNvCxnSpPr>
          <p:nvPr/>
        </p:nvCxnSpPr>
        <p:spPr>
          <a:xfrm>
            <a:off x="4595090" y="2110603"/>
            <a:ext cx="16689" cy="36411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4" idx="1"/>
            <a:endCxn id="4" idx="3"/>
          </p:cNvCxnSpPr>
          <p:nvPr/>
        </p:nvCxnSpPr>
        <p:spPr>
          <a:xfrm flipV="1">
            <a:off x="1178119" y="3915479"/>
            <a:ext cx="6850631" cy="3140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3869456" y="3197200"/>
            <a:ext cx="1467957" cy="146795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5" name="타원 24"/>
          <p:cNvSpPr/>
          <p:nvPr/>
        </p:nvSpPr>
        <p:spPr>
          <a:xfrm rot="1968449">
            <a:off x="4341265" y="3159574"/>
            <a:ext cx="125186" cy="1251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7" name="타원 26"/>
          <p:cNvSpPr/>
          <p:nvPr/>
        </p:nvSpPr>
        <p:spPr>
          <a:xfrm rot="1968449">
            <a:off x="4749055" y="3143875"/>
            <a:ext cx="125186" cy="1251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21099470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강의</a:t>
            </a:r>
            <a:r>
              <a:rPr lang="en-US" altLang="ko-KR"/>
              <a:t> </a:t>
            </a:r>
            <a:r>
              <a:rPr lang="ko-KR" altLang="en-US"/>
              <a:t>계획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9524959"/>
              </p:ext>
            </p:extLst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4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15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/>
                        <a:t>날짜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내용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날짜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내용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3/5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강의</a:t>
                      </a:r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소개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4/30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Term Document Matrix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3/12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기초</a:t>
                      </a:r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지식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Latent Semantic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3/19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Python 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기초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5/14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(</a:t>
                      </a:r>
                      <a:r>
                        <a:rPr lang="ko-KR" altLang="en-US"/>
                        <a:t>석가탄신일</a:t>
                      </a:r>
                      <a:r>
                        <a:rPr lang="en-US" altLang="ko-KR"/>
                        <a:t>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3/26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Web Scraping 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5/21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Latent Dirchlet Allocation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4/2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(전공MT)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5/28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/>
                        <a:t>Sentiment Analysis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4/9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Web Scraping 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Regularization, ElasticNet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4/16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Web Scraping 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6/11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(buffer)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4/23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Morphological Analysis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6/18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기말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프로젝트 발표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8610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잠재 변수</a:t>
            </a:r>
            <a:r>
              <a:rPr lang="en-US" altLang="ko-KR"/>
              <a:t>(latent variable)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/>
              <a:t>종교 시설이 많은 도시가 범죄도 많다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가설</a:t>
            </a:r>
            <a:r>
              <a:rPr lang="en-US" altLang="ko-KR"/>
              <a:t>1:</a:t>
            </a:r>
            <a:r>
              <a:rPr lang="ko-KR" altLang="en-US"/>
              <a:t> 종교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  범죄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가설</a:t>
            </a:r>
            <a:r>
              <a:rPr lang="en-US" altLang="ko-KR"/>
              <a:t>2:</a:t>
            </a:r>
            <a:r>
              <a:rPr lang="ko-KR" altLang="en-US"/>
              <a:t> 범죄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 종교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가설</a:t>
            </a:r>
            <a:r>
              <a:rPr lang="en-US" altLang="ko-KR"/>
              <a:t>3: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제</a:t>
            </a:r>
            <a:r>
              <a:rPr lang="en-US" altLang="ko-KR"/>
              <a:t>3</a:t>
            </a:r>
            <a:r>
              <a:rPr lang="ko-KR" altLang="en-US"/>
              <a:t>의 변수</a:t>
            </a:r>
            <a:r>
              <a:rPr lang="en-US" altLang="ko-KR"/>
              <a:t>)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 종교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  </a:t>
            </a:r>
            <a:r>
              <a:rPr lang="en-US" altLang="ko-KR"/>
              <a:t>				</a:t>
            </a:r>
            <a:r>
              <a:rPr lang="en-US" altLang="ko-KR"/>
              <a:t>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 범죄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662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잠재 변수</a:t>
            </a:r>
            <a:r>
              <a:rPr lang="en-US" altLang="ko-KR"/>
              <a:t>(latent variable)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/>
              <a:t>종교 시설이 많은 도시가 범죄도 많다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가설</a:t>
            </a:r>
            <a:r>
              <a:rPr lang="en-US" altLang="ko-KR"/>
              <a:t>1:</a:t>
            </a:r>
            <a:r>
              <a:rPr lang="ko-KR" altLang="en-US"/>
              <a:t> 종교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  범죄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가설</a:t>
            </a:r>
            <a:r>
              <a:rPr lang="en-US" altLang="ko-KR"/>
              <a:t>2:</a:t>
            </a:r>
            <a:r>
              <a:rPr lang="ko-KR" altLang="en-US"/>
              <a:t> 범죄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 종교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가설</a:t>
            </a:r>
            <a:r>
              <a:rPr lang="en-US" altLang="ko-KR"/>
              <a:t>3:</a:t>
            </a:r>
            <a:r>
              <a:rPr lang="ko-KR" altLang="en-US"/>
              <a:t> 인구</a:t>
            </a:r>
            <a:r>
              <a:rPr lang="en-US" altLang="ko-KR"/>
              <a:t>		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 종교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  </a:t>
            </a:r>
            <a:r>
              <a:rPr lang="en-US" altLang="ko-KR"/>
              <a:t>				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 범죄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1523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잠재 의미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의미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 단어</a:t>
            </a:r>
          </a:p>
        </p:txBody>
      </p:sp>
    </p:spTree>
    <p:extLst>
      <p:ext uri="{BB962C8B-B14F-4D97-AF65-F5344CB8AC3E}">
        <p14:creationId xmlns:p14="http://schemas.microsoft.com/office/powerpoint/2010/main" val="3036060247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28575" cmpd="sng">
          <a:solidFill>
            <a:schemeClr val="tx1"/>
          </a:solidFill>
        </a:ln>
      </a:spPr>
      <a:bodyPr rtlCol="0" anchor="ctr"/>
      <a:lstStyle>
        <a:defPPr algn="ctr">
          <a:defRPr sz="440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FFFF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574</TotalTime>
  <Words>799</Words>
  <Application>Microsoft Office PowerPoint</Application>
  <PresentationFormat>화면 슬라이드 쇼(4:3)</PresentationFormat>
  <Paragraphs>494</Paragraphs>
  <Slides>64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69" baseType="lpstr">
      <vt:lpstr>맑은 고딕</vt:lpstr>
      <vt:lpstr>Arial</vt:lpstr>
      <vt:lpstr>Calibri</vt:lpstr>
      <vt:lpstr>Wingdings</vt:lpstr>
      <vt:lpstr> Black </vt:lpstr>
      <vt:lpstr>Latent Semantic Analysis</vt:lpstr>
      <vt:lpstr>퀴즈 &amp; 슬라이드</vt:lpstr>
      <vt:lpstr>퀴즈</vt:lpstr>
      <vt:lpstr>텍스트 데이터 분석의 과정</vt:lpstr>
      <vt:lpstr>잠재 변수(latent variable)</vt:lpstr>
      <vt:lpstr>잠재 변수(latent variable)</vt:lpstr>
      <vt:lpstr>잠재 변수(latent variable)</vt:lpstr>
      <vt:lpstr>잠재 변수(latent variable)</vt:lpstr>
      <vt:lpstr>잠재 의미 분석</vt:lpstr>
      <vt:lpstr>차원 축소</vt:lpstr>
      <vt:lpstr>차원 축소</vt:lpstr>
      <vt:lpstr>차원 축소</vt:lpstr>
      <vt:lpstr>Term-Document Matrix</vt:lpstr>
      <vt:lpstr>차원 축소</vt:lpstr>
      <vt:lpstr>차원 축소를 하는 이유</vt:lpstr>
      <vt:lpstr>SVD</vt:lpstr>
      <vt:lpstr>SVD</vt:lpstr>
      <vt:lpstr>Space</vt:lpstr>
      <vt:lpstr>Rotation</vt:lpstr>
      <vt:lpstr>Rotation</vt:lpstr>
      <vt:lpstr>Rotation</vt:lpstr>
      <vt:lpstr>LSA에서 차원의 해석</vt:lpstr>
      <vt:lpstr>차원 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차원 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차원 2</vt:lpstr>
      <vt:lpstr>차원 2</vt:lpstr>
      <vt:lpstr>차원 2</vt:lpstr>
      <vt:lpstr>차원 2</vt:lpstr>
      <vt:lpstr>차원 2</vt:lpstr>
      <vt:lpstr>차원 2</vt:lpstr>
      <vt:lpstr>차원 2</vt:lpstr>
      <vt:lpstr>문서의 좌표</vt:lpstr>
      <vt:lpstr>코사인 유사도(Cosine similarity)</vt:lpstr>
      <vt:lpstr>코사인 유사도(Cosine similarity)</vt:lpstr>
      <vt:lpstr>코사인 유사도(Cosine similarity)</vt:lpstr>
      <vt:lpstr>문서의 좌표</vt:lpstr>
      <vt:lpstr>문서의 좌표</vt:lpstr>
      <vt:lpstr>문서의 좌표</vt:lpstr>
      <vt:lpstr>문서의 좌표</vt:lpstr>
      <vt:lpstr>문서의 좌표</vt:lpstr>
      <vt:lpstr>강의 계획</vt:lpstr>
    </vt:vector>
  </TitlesOfParts>
  <Company>euphoris@gmail.com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비정형 데이터 분석</dc:title>
  <dc:creator>Jae-Myoung Yu</dc:creator>
  <cp:lastModifiedBy>유재명</cp:lastModifiedBy>
  <cp:revision>47</cp:revision>
  <dcterms:created xsi:type="dcterms:W3CDTF">2016-03-03T05:04:19Z</dcterms:created>
  <dcterms:modified xsi:type="dcterms:W3CDTF">2016-05-06T15:39:21Z</dcterms:modified>
</cp:coreProperties>
</file>