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5" r:id="rId4"/>
    <p:sldId id="263" r:id="rId5"/>
    <p:sldId id="267" r:id="rId6"/>
    <p:sldId id="264" r:id="rId7"/>
    <p:sldId id="268" r:id="rId8"/>
    <p:sldId id="289" r:id="rId9"/>
    <p:sldId id="302" r:id="rId10"/>
    <p:sldId id="284" r:id="rId11"/>
    <p:sldId id="285" r:id="rId12"/>
    <p:sldId id="277" r:id="rId13"/>
    <p:sldId id="278" r:id="rId14"/>
    <p:sldId id="282" r:id="rId15"/>
    <p:sldId id="281" r:id="rId16"/>
    <p:sldId id="291" r:id="rId17"/>
    <p:sldId id="292" r:id="rId18"/>
    <p:sldId id="293" r:id="rId19"/>
    <p:sldId id="271" r:id="rId20"/>
    <p:sldId id="272" r:id="rId21"/>
    <p:sldId id="276" r:id="rId22"/>
    <p:sldId id="296" r:id="rId23"/>
    <p:sldId id="297" r:id="rId24"/>
    <p:sldId id="298" r:id="rId25"/>
    <p:sldId id="299" r:id="rId26"/>
    <p:sldId id="300" r:id="rId27"/>
    <p:sldId id="30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82C0B-8A47-4A14-8962-CB89D2BF4D27}">
          <p14:sldIdLst>
            <p14:sldId id="256"/>
          </p14:sldIdLst>
        </p14:section>
        <p14:section name="Introduction" id="{9AE7E0B5-3403-4F63-A45F-4CA7CE4D8D8A}">
          <p14:sldIdLst>
            <p14:sldId id="257"/>
            <p14:sldId id="265"/>
            <p14:sldId id="263"/>
            <p14:sldId id="267"/>
            <p14:sldId id="264"/>
          </p14:sldIdLst>
        </p14:section>
        <p14:section name="1_Sample" id="{8D2DFF5E-6A69-4EBE-852B-C09C19C2467C}">
          <p14:sldIdLst>
            <p14:sldId id="268"/>
            <p14:sldId id="289"/>
            <p14:sldId id="302"/>
            <p14:sldId id="284"/>
            <p14:sldId id="285"/>
          </p14:sldIdLst>
        </p14:section>
        <p14:section name="2_Diagnosis" id="{A50731C0-7663-4E5A-8679-1A3D19A8F587}">
          <p14:sldIdLst>
            <p14:sldId id="277"/>
            <p14:sldId id="278"/>
            <p14:sldId id="282"/>
            <p14:sldId id="281"/>
          </p14:sldIdLst>
        </p14:section>
        <p14:section name="3_Factor Analysis" id="{752C3008-B60C-472F-93B6-87BA5A05586B}">
          <p14:sldIdLst>
            <p14:sldId id="291"/>
            <p14:sldId id="292"/>
            <p14:sldId id="293"/>
          </p14:sldIdLst>
        </p14:section>
        <p14:section name="4_회귀분석" id="{644ED150-BE63-491F-9642-D4E74634351D}">
          <p14:sldIdLst>
            <p14:sldId id="271"/>
            <p14:sldId id="272"/>
            <p14:sldId id="276"/>
          </p14:sldIdLst>
        </p14:section>
        <p14:section name="5_Decision Tree" id="{21D4A342-0B34-494E-8574-9CAB4855DC13}">
          <p14:sldIdLst>
            <p14:sldId id="296"/>
            <p14:sldId id="297"/>
            <p14:sldId id="298"/>
          </p14:sldIdLst>
        </p14:section>
        <p14:section name="6_판별분석" id="{22F83FBA-91C9-4C6D-B81E-94CF17A5A0B3}">
          <p14:sldIdLst>
            <p14:sldId id="299"/>
            <p14:sldId id="300"/>
          </p14:sldIdLst>
        </p14:section>
        <p14:section name="7_Conclusion" id="{26F1959B-55ED-4213-BD79-F6316C02B542}">
          <p14:sldIdLst>
            <p14:sldId id="30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ED4"/>
    <a:srgbClr val="DEEBF7"/>
    <a:srgbClr val="333F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 showGuides="1">
      <p:cViewPr>
        <p:scale>
          <a:sx n="75" d="100"/>
          <a:sy n="75" d="100"/>
        </p:scale>
        <p:origin x="-180" y="198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76B4-8AE9-4519-8FBF-E71BA2F51F1F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9B6C9-BE06-49AC-A51C-BF14BF6C6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분당서울대병원의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'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치매 유병률 조사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'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결과에 따르면 치매 노인 환자는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84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2030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127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만명을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넘어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지금의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배가 넘는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271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육박할 것으로 전망된다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현재는 노인 인구의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9.8%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 치매 환자가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15.1%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늘어날 수 있다는 얘기다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 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이렇듯 빠른 속도로 증가하고 있는 치매로 인한 사회적 비용도 급증할 전망이다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국회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예산정책처의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분석에 따르면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2013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기준 치매로 인한 사회적 비용은 약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7000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억원으로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국내총생산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(GDP)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1%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정도다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하지만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이 비용이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GDP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1.5%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늘어나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43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2000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억원에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달할 전망이다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 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9B6C9-BE06-49AC-A51C-BF14BF6C68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분당서울대병원의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'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치매 유병률 조사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'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결과에 따르면 치매 노인 환자는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2020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84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2030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127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만명을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넘어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지금의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배가 넘는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271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육박할 것으로 전망된다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현재는 노인 인구의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9.8%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 치매 환자가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15.1%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늘어날 수 있다는 얘기다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 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이렇듯 빠른 속도로 증가하고 있는 치매로 인한 사회적 비용도 급증할 전망이다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국회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예산정책처의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분석에 따르면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2013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기준 치매로 인한 사회적 비용은 약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7000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억원으로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국내총생산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(GDP)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1%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정도다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하지만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2050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년에는 이 비용이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GDP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1.5%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늘어나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43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2000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억원에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달할 전망이다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 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9B6C9-BE06-49AC-A51C-BF14BF6C68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4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8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7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9780-4C51-4FAA-BDE2-8BFB48F986C5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DBD-DDC5-45CC-92A4-5FFB2EF6E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http://www.alzheimers.net/resources/alzheimers-statistics/" TargetMode="External"/><Relationship Id="rId4" Type="http://schemas.openxmlformats.org/officeDocument/2006/relationships/hyperlink" Target="http://www.edementia.or.kr/encyclo/man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nior citi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0184" y="1578984"/>
            <a:ext cx="5416868" cy="71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행복한 기억 </a:t>
            </a:r>
            <a:r>
              <a:rPr lang="ko-KR" altLang="en-US" sz="3200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상실자들의 </a:t>
            </a:r>
            <a:r>
              <a:rPr lang="ko-KR" altLang="en-US" sz="3200" b="1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</a:t>
            </a:r>
            <a:endParaRPr lang="en-US" altLang="ko-KR" sz="3200" b="1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234" y="32236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 항목 평균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1_Sample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58" y="2029216"/>
            <a:ext cx="5787421" cy="43405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1112" y="1412901"/>
            <a:ext cx="7640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MMSE (Mini-Mental State Examination, </a:t>
            </a:r>
            <a:r>
              <a:rPr lang="ko-KR" altLang="en-US" sz="1600" b="1" dirty="0"/>
              <a:t>환자용 검사지</a:t>
            </a:r>
            <a:r>
              <a:rPr lang="en-US" altLang="ko-KR" sz="1600" b="1" dirty="0"/>
              <a:t>, 0~30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		</a:t>
            </a:r>
            <a:r>
              <a:rPr lang="ko-KR" altLang="en-US" sz="1600" b="1" dirty="0" smtClean="0"/>
              <a:t>평균 </a:t>
            </a:r>
            <a:r>
              <a:rPr lang="en-US" altLang="ko-KR" sz="1600" b="1" dirty="0" smtClean="0"/>
              <a:t>21.36</a:t>
            </a:r>
          </a:p>
        </p:txBody>
      </p:sp>
    </p:spTree>
    <p:extLst>
      <p:ext uri="{BB962C8B-B14F-4D97-AF65-F5344CB8AC3E}">
        <p14:creationId xmlns:p14="http://schemas.microsoft.com/office/powerpoint/2010/main" val="32086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234" y="32236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 항목 평균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1_Sample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362" y="1170933"/>
            <a:ext cx="355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KDSQ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보호자용 </a:t>
            </a:r>
            <a:r>
              <a:rPr lang="ko-KR" altLang="en-US" sz="1400" b="1" dirty="0"/>
              <a:t>설문지</a:t>
            </a:r>
            <a:r>
              <a:rPr lang="en-US" altLang="ko-KR" sz="1400" b="1" dirty="0"/>
              <a:t>, 0~30</a:t>
            </a:r>
            <a:r>
              <a:rPr lang="ko-KR" altLang="en-US" sz="1400" b="1" dirty="0"/>
              <a:t>점</a:t>
            </a:r>
            <a:r>
              <a:rPr lang="en-US" altLang="ko-KR" sz="1400" b="1" dirty="0" smtClean="0"/>
              <a:t>)           11</a:t>
            </a:r>
            <a:r>
              <a:rPr lang="ko-KR" altLang="en-US" sz="1400" b="1" dirty="0" smtClean="0"/>
              <a:t>점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81" y="1590618"/>
            <a:ext cx="2819207" cy="21144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79" y="1590619"/>
            <a:ext cx="2813269" cy="21099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40397" y="1170932"/>
            <a:ext cx="355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S-IADL (</a:t>
            </a:r>
            <a:r>
              <a:rPr lang="ko-KR" altLang="en-US" sz="1400" b="1" dirty="0" smtClean="0"/>
              <a:t>일상생활능력</a:t>
            </a:r>
            <a:r>
              <a:rPr lang="en-US" altLang="ko-KR" sz="1400" b="1" dirty="0" smtClean="0"/>
              <a:t>, 0~45</a:t>
            </a:r>
            <a:r>
              <a:rPr lang="ko-KR" altLang="en-US" sz="1400" b="1" dirty="0" smtClean="0"/>
              <a:t>점</a:t>
            </a:r>
            <a:r>
              <a:rPr lang="en-US" altLang="ko-KR" sz="1400" b="1" dirty="0" smtClean="0"/>
              <a:t>)           11.15</a:t>
            </a:r>
            <a:r>
              <a:rPr lang="ko-KR" altLang="en-US" sz="1400" b="1" dirty="0" smtClean="0"/>
              <a:t>점</a:t>
            </a:r>
            <a:endParaRPr lang="en-US" altLang="ko-KR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477362" y="3985851"/>
            <a:ext cx="355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NPI (</a:t>
            </a:r>
            <a:r>
              <a:rPr lang="ko-KR" altLang="en-US" sz="1400" b="1" dirty="0" smtClean="0"/>
              <a:t>정신증상평가</a:t>
            </a:r>
            <a:r>
              <a:rPr lang="en-US" altLang="ko-KR" sz="1400" b="1" dirty="0" smtClean="0"/>
              <a:t>, 0~24</a:t>
            </a:r>
            <a:r>
              <a:rPr lang="ko-KR" altLang="en-US" sz="1400" b="1" dirty="0" smtClean="0"/>
              <a:t>점</a:t>
            </a:r>
            <a:r>
              <a:rPr lang="en-US" altLang="ko-KR" sz="1400" b="1" dirty="0" smtClean="0"/>
              <a:t>)          3.047</a:t>
            </a:r>
            <a:r>
              <a:rPr lang="ko-KR" altLang="en-US" sz="1400" b="1" dirty="0" smtClean="0"/>
              <a:t>점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40397" y="3985850"/>
            <a:ext cx="3556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KGDS (</a:t>
            </a:r>
            <a:r>
              <a:rPr lang="ko-KR" altLang="en-US" sz="1400" b="1" dirty="0" smtClean="0"/>
              <a:t>한국형노인우울</a:t>
            </a:r>
            <a:r>
              <a:rPr lang="en-US" altLang="ko-KR" sz="1400" b="1" dirty="0" smtClean="0"/>
              <a:t>, 0~15</a:t>
            </a:r>
            <a:r>
              <a:rPr lang="ko-KR" altLang="en-US" sz="1400" b="1" dirty="0" smtClean="0"/>
              <a:t>점</a:t>
            </a:r>
            <a:r>
              <a:rPr lang="en-US" altLang="ko-KR" sz="1400" b="1" dirty="0" smtClean="0"/>
              <a:t>)          6.49</a:t>
            </a:r>
            <a:r>
              <a:rPr lang="ko-KR" altLang="en-US" sz="1400" b="1" dirty="0" smtClean="0"/>
              <a:t>점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1" y="4433156"/>
            <a:ext cx="2819207" cy="21144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479" y="4433156"/>
            <a:ext cx="2819207" cy="21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7819" y="322362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진단명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2_Diagnosis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444" y="1716458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10.8%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58" y="1425879"/>
            <a:ext cx="2338685" cy="14121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7106" y="1716458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MCI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34.8%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8626" y="1716458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Dementia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54.3%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04727" y="4594762"/>
            <a:ext cx="4861522" cy="1562100"/>
            <a:chOff x="1931190" y="4322444"/>
            <a:chExt cx="4861522" cy="15621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231" y="4484778"/>
              <a:ext cx="1547481" cy="1237431"/>
            </a:xfrm>
            <a:prstGeom prst="rect">
              <a:avLst/>
            </a:prstGeom>
          </p:spPr>
        </p:pic>
        <p:pic>
          <p:nvPicPr>
            <p:cNvPr id="16" name="Picture 2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190" y="4322444"/>
              <a:ext cx="1590675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2731" y="4408143"/>
              <a:ext cx="1415890" cy="1250012"/>
            </a:xfrm>
            <a:prstGeom prst="rect">
              <a:avLst/>
            </a:prstGeom>
          </p:spPr>
        </p:pic>
      </p:grpSp>
      <p:sp>
        <p:nvSpPr>
          <p:cNvPr id="18" name="아래쪽 화살표 17"/>
          <p:cNvSpPr/>
          <p:nvPr/>
        </p:nvSpPr>
        <p:spPr>
          <a:xfrm>
            <a:off x="3740649" y="2838036"/>
            <a:ext cx="1589677" cy="1537208"/>
          </a:xfrm>
          <a:prstGeom prst="downArrow">
            <a:avLst>
              <a:gd name="adj1" fmla="val 39247"/>
              <a:gd name="adj2" fmla="val 5000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22086" y="3397747"/>
            <a:ext cx="8570912" cy="51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진단에 영향을 주는 변수를 확인하기 위함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카이제곱</a:t>
            </a:r>
            <a:r>
              <a:rPr lang="ko-KR" altLang="en-US" sz="2400" b="1" dirty="0" smtClean="0"/>
              <a:t> 분포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5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337" y="32236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학력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2_Diagnosis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2146"/>
          <a:stretch/>
        </p:blipFill>
        <p:spPr>
          <a:xfrm>
            <a:off x="126326" y="1773319"/>
            <a:ext cx="8818323" cy="31649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233" y="4301253"/>
            <a:ext cx="271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28.0% </a:t>
            </a:r>
            <a:r>
              <a:rPr lang="en-US" altLang="ko-KR" sz="1600" dirty="0" smtClean="0"/>
              <a:t>    </a:t>
            </a:r>
            <a:r>
              <a:rPr lang="en-US" altLang="ko-KR" sz="1600" dirty="0"/>
              <a:t>34.8%     33.8%</a:t>
            </a:r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336758" y="5005953"/>
            <a:ext cx="86562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        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=20.677 			F=489.3 				F=50.1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en-US" altLang="ko-KR" sz="1400" b="1" dirty="0" smtClean="0"/>
              <a:t>*3</a:t>
            </a:r>
            <a:r>
              <a:rPr lang="ko-KR" altLang="en-US" sz="1400" b="1" dirty="0" smtClean="0"/>
              <a:t>개 분포 모두 </a:t>
            </a:r>
            <a:r>
              <a:rPr lang="en-US" altLang="ko-KR" sz="1400" b="1" dirty="0" smtClean="0"/>
              <a:t>p &lt; 0.05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74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6450" y="322362"/>
            <a:ext cx="9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질병이력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2_Diagnosis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rcRect b="39103"/>
          <a:stretch/>
        </p:blipFill>
        <p:spPr>
          <a:xfrm>
            <a:off x="218555" y="1828800"/>
            <a:ext cx="8729226" cy="39868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11570" y="4758884"/>
            <a:ext cx="114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X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 test</a:t>
            </a:r>
          </a:p>
          <a:p>
            <a:pPr algn="ctr"/>
            <a:r>
              <a:rPr lang="en-US" altLang="ko-KR" b="1" dirty="0" err="1"/>
              <a:t>df</a:t>
            </a:r>
            <a:r>
              <a:rPr lang="en-US" altLang="ko-KR" b="1" dirty="0"/>
              <a:t>=2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1507" y="3622612"/>
            <a:ext cx="815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p=.001784                          </a:t>
            </a:r>
            <a:r>
              <a:rPr lang="en-US" altLang="ko-KR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</a:t>
            </a:r>
            <a:r>
              <a:rPr lang="en-US" altLang="ko-KR" sz="1600" dirty="0">
                <a:solidFill>
                  <a:srgbClr val="FF0000"/>
                </a:solidFill>
              </a:rPr>
              <a:t>=.2075                              </a:t>
            </a:r>
            <a:r>
              <a:rPr lang="en-US" altLang="ko-KR" sz="1600" dirty="0"/>
              <a:t>p=1.136e-10                       p=5.162e-08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49958" y="5844445"/>
            <a:ext cx="7433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p=.0002901                          p=4.9e-05                         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p&lt;2.2e-16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56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6447" y="322362"/>
            <a:ext cx="9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설문항목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2_Diagnosis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2"/>
          <a:srcRect b="70193"/>
          <a:stretch/>
        </p:blipFill>
        <p:spPr>
          <a:xfrm>
            <a:off x="69062" y="2470362"/>
            <a:ext cx="8932851" cy="19969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4074" y="4596606"/>
            <a:ext cx="82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F=3272              	F=2969                             F=3389                              F=849.8	                F=72.69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52399" y="2517070"/>
            <a:ext cx="1602027" cy="2434021"/>
          </a:xfrm>
          <a:prstGeom prst="rect">
            <a:avLst/>
          </a:prstGeom>
          <a:noFill/>
          <a:ln w="38100">
            <a:solidFill>
              <a:srgbClr val="0B9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1298" y="322362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3_Factor Analysis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0747"/>
              </p:ext>
            </p:extLst>
          </p:nvPr>
        </p:nvGraphicFramePr>
        <p:xfrm>
          <a:off x="350952" y="1262628"/>
          <a:ext cx="2766134" cy="5595372"/>
        </p:xfrm>
        <a:graphic>
          <a:graphicData uri="http://schemas.openxmlformats.org/drawingml/2006/table">
            <a:tbl>
              <a:tblPr/>
              <a:tblGrid>
                <a:gridCol w="1383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3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236">
                <a:tc rowSpan="5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지남력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계절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7236">
                <a:tc rowSpan="5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지남력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나라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무엇을하는곳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현재장소명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몇 층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7236">
                <a:tc row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기억등록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비행기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연필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소나무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7236">
                <a:tc rowSpan="5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주의집중 및 계산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100 - 7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- 7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- 7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- 7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- 7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7236">
                <a:tc row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기억 회상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비행기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연필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소나무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07236">
                <a:tc rowSpan="6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및 시공간 구성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이름대기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명령시행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따라말하기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오각형그리기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0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</a:t>
                      </a:r>
                    </a:p>
                  </a:txBody>
                  <a:tcPr marL="12178" marR="12178" marT="12178" marB="121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39" r="31550" b="3775"/>
          <a:stretch/>
        </p:blipFill>
        <p:spPr>
          <a:xfrm>
            <a:off x="3150454" y="1716875"/>
            <a:ext cx="5842544" cy="46868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7790" y="926043"/>
            <a:ext cx="144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원본 구조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552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1298" y="322362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3_Factor Analysis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00683"/>
              </p:ext>
            </p:extLst>
          </p:nvPr>
        </p:nvGraphicFramePr>
        <p:xfrm>
          <a:off x="354873" y="1844816"/>
          <a:ext cx="5144589" cy="4399230"/>
        </p:xfrm>
        <a:graphic>
          <a:graphicData uri="http://schemas.openxmlformats.org/drawingml/2006/table">
            <a:tbl>
              <a:tblPr/>
              <a:tblGrid>
                <a:gridCol w="1277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6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7622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기억력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오늘이 몇 월이고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무슨 요일인지를 잘 모른다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7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2.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자기가 놔둔 물건을 찾지 못한다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3.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같은 질문을 반복해서 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7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4.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약속을 하고서 잊어버린다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7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5.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물건을 가지러 갔다가 잊어버리고 그냥 온다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199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기타 인지능력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6.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물건이나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사람의 이름을 대기가 힘들어 머뭇거린다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7.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대화 중 내용이 이해되지 않아 반복해서 물어본다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2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8. </a:t>
                      </a:r>
                      <a:r>
                        <a:rPr lang="ko-KR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길을 잃거나 헤맨 적이 있다</a:t>
                      </a: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9.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 비해서 계산능력이 떨어졌다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물건값이나 거스름돈 계산을 못한다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 비해 성격이 변했다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0991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일상생활능력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ko-KR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이전에 잘 다루던 기구의 사용이 서툴러졌다</a:t>
                      </a: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05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ko-KR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세탁기</a:t>
                      </a: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전기 밥솥</a:t>
                      </a: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경운기 등</a:t>
                      </a:r>
                      <a:r>
                        <a:rPr lang="en-US" sz="105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0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</a:t>
                      </a:r>
                      <a:r>
                        <a:rPr lang="ko-KR" sz="1050" b="1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비해</a:t>
                      </a:r>
                      <a:r>
                        <a:rPr lang="ko-KR" sz="1050" b="1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방이나 집안의 정리 정돈을 하지 못한다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0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상황에 맞게 스스로 옷을 선택하여 입지 못한다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61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혼자 대중교통 수단을 이용하여 목적지에 가기 힘들다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6360" indent="25400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신체적인 문제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관절염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로 인한 것은 제외됨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0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ko-KR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내복이나 옷이 더러워져도 갈아입지 않으려고 한다</a:t>
                      </a:r>
                      <a:r>
                        <a:rPr lang="en-US" sz="105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129" r="35059" b="5577"/>
          <a:stretch/>
        </p:blipFill>
        <p:spPr>
          <a:xfrm>
            <a:off x="5960148" y="2893512"/>
            <a:ext cx="2398216" cy="19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1298" y="322362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3_Factor Analysis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92268" y="2334293"/>
            <a:ext cx="5277633" cy="2580693"/>
            <a:chOff x="1412969" y="1567542"/>
            <a:chExt cx="10421979" cy="4691867"/>
          </a:xfrm>
        </p:grpSpPr>
        <p:sp>
          <p:nvSpPr>
            <p:cNvPr id="10" name="TextBox 9"/>
            <p:cNvSpPr txBox="1"/>
            <p:nvPr/>
          </p:nvSpPr>
          <p:spPr>
            <a:xfrm>
              <a:off x="1412969" y="1600271"/>
              <a:ext cx="3302725" cy="465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1.</a:t>
              </a:r>
              <a:r>
                <a:rPr lang="ko-KR" altLang="en-US" sz="900" dirty="0"/>
                <a:t>망상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2.</a:t>
              </a:r>
              <a:r>
                <a:rPr lang="ko-KR" altLang="en-US" sz="900" dirty="0"/>
                <a:t>환각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3.</a:t>
              </a:r>
              <a:r>
                <a:rPr lang="ko-KR" altLang="en-US" sz="900" dirty="0"/>
                <a:t>초조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공격성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4.</a:t>
              </a:r>
              <a:r>
                <a:rPr lang="ko-KR" altLang="en-US" sz="900" dirty="0"/>
                <a:t>우울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낙담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5.</a:t>
              </a:r>
              <a:r>
                <a:rPr lang="ko-KR" altLang="en-US" sz="900" dirty="0"/>
                <a:t>불안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6.</a:t>
              </a:r>
              <a:r>
                <a:rPr lang="ko-KR" altLang="en-US" sz="900" dirty="0" err="1"/>
                <a:t>다행감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들뜬기분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7.</a:t>
              </a:r>
              <a:r>
                <a:rPr lang="ko-KR" altLang="en-US" sz="900" dirty="0" err="1"/>
                <a:t>무감동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무관심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8.</a:t>
              </a:r>
              <a:r>
                <a:rPr lang="ko-KR" altLang="en-US" sz="900" dirty="0" err="1"/>
                <a:t>탈억제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9.</a:t>
              </a:r>
              <a:r>
                <a:rPr lang="ko-KR" altLang="en-US" sz="900" dirty="0"/>
                <a:t>과민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불안정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10.</a:t>
              </a:r>
              <a:r>
                <a:rPr lang="ko-KR" altLang="en-US" sz="900" dirty="0"/>
                <a:t>이상운동증상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11.</a:t>
              </a:r>
              <a:r>
                <a:rPr lang="ko-KR" altLang="en-US" sz="900" dirty="0"/>
                <a:t>수면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야간행동</a:t>
              </a:r>
              <a:endParaRPr lang="en-US" altLang="ko-KR" sz="900" dirty="0"/>
            </a:p>
            <a:p>
              <a:pPr algn="r">
                <a:lnSpc>
                  <a:spcPct val="150000"/>
                </a:lnSpc>
              </a:pPr>
              <a:r>
                <a:rPr lang="en-US" altLang="ko-KR" sz="900" dirty="0"/>
                <a:t>12.</a:t>
              </a:r>
              <a:r>
                <a:rPr lang="ko-KR" altLang="en-US" sz="900" dirty="0"/>
                <a:t>식욕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식습관의 변화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034" r="16761" b="6524"/>
            <a:stretch/>
          </p:blipFill>
          <p:spPr>
            <a:xfrm>
              <a:off x="4402183" y="1567542"/>
              <a:ext cx="7432765" cy="466344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9" y="1899439"/>
            <a:ext cx="2681950" cy="37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7755" y="322362"/>
            <a:ext cx="20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환자용 설문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(MMSE)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3"/>
          <p:cNvPicPr>
            <a:picLocks noChangeAspect="1"/>
          </p:cNvPicPr>
          <p:nvPr/>
        </p:nvPicPr>
        <p:blipFill rotWithShape="1">
          <a:blip r:embed="rId2"/>
          <a:srcRect t="4966" b="50381"/>
          <a:stretch/>
        </p:blipFill>
        <p:spPr>
          <a:xfrm>
            <a:off x="187981" y="1379541"/>
            <a:ext cx="8768038" cy="2936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981" y="4520489"/>
            <a:ext cx="8992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Univariate:    r=-0.28, p&lt;0.05                             r=0.41, p&lt;0.05                             </a:t>
            </a:r>
            <a:r>
              <a:rPr lang="en-US" altLang="ko-KR" sz="1600" dirty="0" smtClean="0"/>
              <a:t>             t=-</a:t>
            </a:r>
            <a:r>
              <a:rPr lang="en-US" altLang="ko-KR" sz="1600" dirty="0"/>
              <a:t>22.4, p&lt;0.05</a:t>
            </a:r>
          </a:p>
          <a:p>
            <a:r>
              <a:rPr lang="en-US" altLang="ko-KR" sz="1600" dirty="0"/>
              <a:t>Multivariate:  </a:t>
            </a:r>
            <a:r>
              <a:rPr lang="el-GR" altLang="ko-KR" sz="1600" dirty="0"/>
              <a:t>β</a:t>
            </a:r>
            <a:r>
              <a:rPr lang="en-US" altLang="ko-KR" sz="1600" dirty="0"/>
              <a:t>=-0.16, p&lt;0.05                            </a:t>
            </a:r>
            <a:r>
              <a:rPr lang="el-GR" altLang="ko-KR" sz="1600" dirty="0"/>
              <a:t>β</a:t>
            </a:r>
            <a:r>
              <a:rPr lang="en-US" altLang="ko-KR" sz="1600" dirty="0"/>
              <a:t>=0.39, p&lt;0.05                            </a:t>
            </a:r>
            <a:r>
              <a:rPr lang="en-US" altLang="ko-KR" sz="1600" dirty="0" smtClean="0"/>
              <a:t>           </a:t>
            </a:r>
            <a:r>
              <a:rPr lang="el-GR" altLang="ko-KR" sz="1600" dirty="0" smtClean="0"/>
              <a:t>β</a:t>
            </a:r>
            <a:r>
              <a:rPr lang="en-US" altLang="ko-KR" sz="1600" dirty="0" smtClean="0"/>
              <a:t>=0.60</a:t>
            </a:r>
            <a:r>
              <a:rPr lang="en-US" altLang="ko-KR" sz="1600" dirty="0"/>
              <a:t>, p&lt;0.05</a:t>
            </a:r>
          </a:p>
          <a:p>
            <a:r>
              <a:rPr lang="en-US" altLang="ko-KR" sz="1600" dirty="0"/>
              <a:t>(R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=0.212)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3724" y="5664920"/>
            <a:ext cx="8341512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MMSE</a:t>
            </a:r>
            <a:r>
              <a:rPr lang="ko-KR" altLang="en-US" b="1" dirty="0"/>
              <a:t>는 나이</a:t>
            </a:r>
            <a:r>
              <a:rPr lang="en-US" altLang="ko-KR" b="1" dirty="0"/>
              <a:t>, </a:t>
            </a:r>
            <a:r>
              <a:rPr lang="ko-KR" altLang="en-US" b="1" dirty="0"/>
              <a:t>교육수준</a:t>
            </a:r>
            <a:r>
              <a:rPr lang="en-US" altLang="ko-KR" b="1" dirty="0"/>
              <a:t>, </a:t>
            </a:r>
            <a:r>
              <a:rPr lang="ko-KR" altLang="en-US" b="1" dirty="0"/>
              <a:t>성별에 영향을 받으며</a:t>
            </a:r>
            <a:r>
              <a:rPr lang="en-US" altLang="ko-KR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나이가 </a:t>
            </a:r>
            <a:r>
              <a:rPr lang="ko-KR" altLang="en-US" b="1" dirty="0"/>
              <a:t>적을 수록</a:t>
            </a:r>
            <a:r>
              <a:rPr lang="en-US" altLang="ko-KR" b="1" dirty="0"/>
              <a:t>, </a:t>
            </a:r>
            <a:r>
              <a:rPr lang="ko-KR" altLang="en-US" b="1" dirty="0"/>
              <a:t>학력이 높을 수록</a:t>
            </a:r>
            <a:r>
              <a:rPr lang="en-US" altLang="ko-KR" b="1" dirty="0"/>
              <a:t>, </a:t>
            </a:r>
            <a:r>
              <a:rPr lang="ko-KR" altLang="en-US" b="1" dirty="0"/>
              <a:t>남자가 더 점수가 높은 경향을 보임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4_Regression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0388" y="32060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모두가 두려운 그 질병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" y="1255634"/>
            <a:ext cx="6759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나이가 들수록 암보다 더 무섭다</a:t>
            </a:r>
            <a:r>
              <a:rPr lang="en-US" altLang="ko-KR" sz="16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- 50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60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대가 가장 두려워 하는 질환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</a:t>
            </a:r>
            <a:endParaRPr lang="en-US" altLang="ko-KR" sz="1600" b="1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3734"/>
          <a:stretch/>
        </p:blipFill>
        <p:spPr bwMode="auto">
          <a:xfrm>
            <a:off x="883655" y="3070371"/>
            <a:ext cx="7376691" cy="249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4"/>
          <p:cNvSpPr/>
          <p:nvPr/>
        </p:nvSpPr>
        <p:spPr>
          <a:xfrm>
            <a:off x="6769776" y="6425277"/>
            <a:ext cx="2257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Ref. </a:t>
            </a:r>
            <a:r>
              <a:rPr lang="ko-KR" altLang="en-US" sz="1000" dirty="0"/>
              <a:t>중앙치매센터</a:t>
            </a:r>
            <a:r>
              <a:rPr lang="en-US" altLang="ko-KR" sz="1000" dirty="0"/>
              <a:t>. </a:t>
            </a:r>
            <a:r>
              <a:rPr lang="ko-KR" altLang="en-US" sz="1000" dirty="0"/>
              <a:t>연차보고서 </a:t>
            </a:r>
            <a:r>
              <a:rPr lang="en-US" altLang="ko-KR" sz="1000" dirty="0"/>
              <a:t>2014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19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63200" y="32236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설문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4_Regression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4" y="1088008"/>
            <a:ext cx="3243722" cy="24327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83" y="1085314"/>
            <a:ext cx="3218202" cy="24136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321" y="6165667"/>
            <a:ext cx="84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통계적으로는 </a:t>
            </a:r>
            <a:r>
              <a:rPr lang="ko-KR" altLang="en-US" b="1" dirty="0"/>
              <a:t>나이와 교육수준과 관계가 있을 수 있으나</a:t>
            </a:r>
            <a:r>
              <a:rPr lang="en-US" altLang="ko-KR" b="1" dirty="0"/>
              <a:t>,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결정계수가 작다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4" y="3533863"/>
            <a:ext cx="3243722" cy="243279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83" y="3498966"/>
            <a:ext cx="3218202" cy="2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7788" y="322362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4_Regression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24033" y="1632584"/>
            <a:ext cx="7022910" cy="452507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2000" b="1" dirty="0"/>
              <a:t>환자용 </a:t>
            </a:r>
            <a:r>
              <a:rPr lang="ko-KR" altLang="en-US" sz="2000" b="1" dirty="0" smtClean="0"/>
              <a:t>인지기능검사도구           </a:t>
            </a:r>
            <a:r>
              <a:rPr lang="en-US" altLang="ko-KR" sz="1800" dirty="0" smtClean="0"/>
              <a:t>MMSE</a:t>
            </a:r>
            <a:endParaRPr lang="en-US" altLang="ko-KR" sz="1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800" dirty="0"/>
              <a:t>환자의 성별</a:t>
            </a:r>
            <a:r>
              <a:rPr lang="en-US" altLang="ko-KR" sz="1800" dirty="0"/>
              <a:t>, </a:t>
            </a:r>
            <a:r>
              <a:rPr lang="ko-KR" altLang="en-US" sz="1800" dirty="0"/>
              <a:t>나이</a:t>
            </a:r>
            <a:r>
              <a:rPr lang="en-US" altLang="ko-KR" sz="1800" dirty="0"/>
              <a:t>, </a:t>
            </a:r>
            <a:r>
              <a:rPr lang="ko-KR" altLang="en-US" sz="1800" dirty="0"/>
              <a:t>학력에 영향을 받는다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000" b="1" dirty="0"/>
              <a:t>보호자용 </a:t>
            </a:r>
            <a:r>
              <a:rPr lang="ko-KR" altLang="en-US" sz="2000" b="1" dirty="0" smtClean="0"/>
              <a:t>검사도구       </a:t>
            </a:r>
            <a:r>
              <a:rPr lang="en-US" altLang="ko-KR" sz="1800" dirty="0" smtClean="0"/>
              <a:t>KDSQ</a:t>
            </a:r>
            <a:r>
              <a:rPr lang="en-US" altLang="ko-KR" sz="1800" dirty="0"/>
              <a:t>, SIADL, NPI, KGDS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800" dirty="0"/>
              <a:t>환자의 나이</a:t>
            </a:r>
            <a:r>
              <a:rPr lang="en-US" altLang="ko-KR" sz="1800" dirty="0"/>
              <a:t>, </a:t>
            </a:r>
            <a:r>
              <a:rPr lang="ko-KR" altLang="en-US" sz="1800" dirty="0"/>
              <a:t>학력에 비교적 영향이 </a:t>
            </a:r>
            <a:r>
              <a:rPr lang="ko-KR" altLang="en-US" sz="1800" dirty="0" smtClean="0"/>
              <a:t>적다</a:t>
            </a:r>
            <a:endParaRPr lang="en-US" altLang="ko-KR" sz="1800" dirty="0"/>
          </a:p>
          <a:p>
            <a:pPr marL="457200" lvl="1" indent="0">
              <a:lnSpc>
                <a:spcPct val="160000"/>
              </a:lnSpc>
              <a:buNone/>
            </a:pPr>
            <a:endParaRPr lang="en-US" altLang="ko-KR" sz="1800" dirty="0" smtClean="0"/>
          </a:p>
          <a:p>
            <a:pPr marL="0" lvl="1" indent="0" algn="ctr">
              <a:lnSpc>
                <a:spcPct val="160000"/>
              </a:lnSpc>
              <a:buNone/>
            </a:pPr>
            <a:r>
              <a:rPr lang="ko-KR" altLang="en-US" sz="1800" b="1" dirty="0" smtClean="0">
                <a:solidFill>
                  <a:srgbClr val="FF0000"/>
                </a:solidFill>
              </a:rPr>
              <a:t>비록 검사도구에 따라 성별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나이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학력에 영향이 다르긴 하지만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, </a:t>
            </a:r>
          </a:p>
          <a:p>
            <a:pPr marL="0" lvl="1" indent="0" algn="ctr">
              <a:lnSpc>
                <a:spcPct val="160000"/>
              </a:lnSpc>
              <a:buNone/>
            </a:pPr>
            <a:r>
              <a:rPr lang="ko-KR" altLang="en-US" sz="1800" b="1" dirty="0" smtClean="0">
                <a:solidFill>
                  <a:srgbClr val="FF0000"/>
                </a:solidFill>
              </a:rPr>
              <a:t>여전히 의미를 가진다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모두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P-Value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0.05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보다 작다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01860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/>
              <a:t>인지기능저하 </a:t>
            </a:r>
            <a:r>
              <a:rPr lang="ko-KR" altLang="en-US" sz="2400" b="1" dirty="0"/>
              <a:t>선별을 위한 도구 제작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193"/>
          <a:stretch/>
        </p:blipFill>
        <p:spPr>
          <a:xfrm>
            <a:off x="118790" y="2217964"/>
            <a:ext cx="8923973" cy="3311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928" y="5627371"/>
            <a:ext cx="869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   M    D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M   D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M   </a:t>
            </a:r>
            <a:r>
              <a:rPr lang="en-US" altLang="ko-KR" sz="1200" dirty="0" err="1"/>
              <a:t>M</a:t>
            </a:r>
            <a:r>
              <a:rPr lang="en-US" altLang="ko-KR" sz="1200" dirty="0"/>
              <a:t>   D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D</a:t>
            </a:r>
            <a:r>
              <a:rPr lang="en-US" altLang="ko-KR" sz="1200" dirty="0"/>
              <a:t>    M    C   M   </a:t>
            </a:r>
            <a:r>
              <a:rPr lang="en-US" altLang="ko-KR" sz="1200" dirty="0" err="1"/>
              <a:t>M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M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M</a:t>
            </a:r>
            <a:r>
              <a:rPr lang="en-US" altLang="ko-KR" sz="1200" dirty="0"/>
              <a:t>   C   M   </a:t>
            </a:r>
            <a:r>
              <a:rPr lang="en-US" altLang="ko-KR" sz="1200" dirty="0" err="1"/>
              <a:t>M</a:t>
            </a:r>
            <a:r>
              <a:rPr lang="en-US" altLang="ko-KR" sz="1200" dirty="0"/>
              <a:t>    D   M    D   </a:t>
            </a:r>
            <a:r>
              <a:rPr lang="en-US" altLang="ko-KR" sz="1200" dirty="0" err="1"/>
              <a:t>D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335485" y="6075838"/>
            <a:ext cx="2808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i="1" dirty="0"/>
              <a:t>(C, control; M, MCI; D, dementia)</a:t>
            </a:r>
            <a:endParaRPr lang="ko-KR" altLang="en-US" sz="1350" i="1" dirty="0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7788" y="322362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5_Decision Tree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09930" y="1255634"/>
            <a:ext cx="7886700" cy="5409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Control, MCI, Dementia </a:t>
            </a:r>
            <a:r>
              <a:rPr lang="ko-KR" altLang="en-US" sz="2400" b="1" dirty="0"/>
              <a:t>선별 검사 도구</a:t>
            </a:r>
            <a:endParaRPr lang="en-US" altLang="ko-KR" sz="2400" b="1" dirty="0"/>
          </a:p>
          <a:p>
            <a:pPr marL="457200" lvl="1" indent="0">
              <a:buNone/>
            </a:pPr>
            <a:r>
              <a:rPr lang="en-US" altLang="ko-KR" sz="1600" dirty="0"/>
              <a:t>MMSE </a:t>
            </a:r>
            <a:r>
              <a:rPr lang="ko-KR" altLang="en-US" sz="1600" dirty="0"/>
              <a:t>총점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SIADL 2,3,6,7,13,14,15</a:t>
            </a:r>
          </a:p>
          <a:p>
            <a:pPr marL="457200" lvl="1" indent="0">
              <a:buNone/>
            </a:pPr>
            <a:r>
              <a:rPr lang="en-US" altLang="ko-KR" sz="1600" dirty="0"/>
              <a:t>KDSQ 4,6,10,11,13,14,15</a:t>
            </a:r>
          </a:p>
          <a:p>
            <a:pPr marL="457200" lvl="1" indent="0">
              <a:buNone/>
            </a:pPr>
            <a:r>
              <a:rPr lang="en-US" altLang="ko-KR" sz="1600" dirty="0"/>
              <a:t>NPI 1,7</a:t>
            </a:r>
          </a:p>
          <a:p>
            <a:pPr marL="457200" lvl="1" indent="0">
              <a:buNone/>
            </a:pPr>
            <a:r>
              <a:rPr lang="en-US" altLang="ko-KR" sz="1600" dirty="0"/>
              <a:t>Education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Statistic parameters</a:t>
            </a:r>
          </a:p>
          <a:p>
            <a:pPr marL="457200" lvl="1" indent="0">
              <a:buNone/>
            </a:pPr>
            <a:r>
              <a:rPr lang="en-US" altLang="ko-KR" sz="2000" dirty="0"/>
              <a:t>Overall accuracy: 0.7449</a:t>
            </a:r>
          </a:p>
          <a:p>
            <a:pPr marL="685800" lvl="2" indent="0">
              <a:buNone/>
            </a:pPr>
            <a:r>
              <a:rPr lang="en-US" altLang="ko-KR" sz="1400" dirty="0"/>
              <a:t>                             Class: control  Class: MCI  Class: dementia</a:t>
            </a:r>
          </a:p>
          <a:p>
            <a:pPr marL="914400" lvl="2" indent="0">
              <a:buNone/>
            </a:pPr>
            <a:r>
              <a:rPr lang="en-US" altLang="ko-KR" sz="1400" dirty="0"/>
              <a:t>Sensitivity                 0.32998     0.7298          0.8375</a:t>
            </a:r>
          </a:p>
          <a:p>
            <a:pPr marL="914400" lvl="2" indent="0">
              <a:buNone/>
            </a:pPr>
            <a:r>
              <a:rPr lang="en-US" altLang="ko-KR" sz="1400" dirty="0"/>
              <a:t>Specificity                 0.97182     0.7616          0.8366</a:t>
            </a:r>
          </a:p>
          <a:p>
            <a:pPr marL="914400" lvl="2" indent="0">
              <a:buNone/>
            </a:pPr>
            <a:r>
              <a:rPr lang="en-US" altLang="ko-KR" sz="1400" dirty="0" err="1"/>
              <a:t>Pos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Value              0.58759     0.6206          0.8591</a:t>
            </a:r>
          </a:p>
          <a:p>
            <a:pPr marL="914400" lvl="2" indent="0">
              <a:buNone/>
            </a:pPr>
            <a:r>
              <a:rPr lang="en-US" altLang="ko-KR" sz="1400" dirty="0" err="1"/>
              <a:t>Neg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Value              0.92261     0.8406          0.8123</a:t>
            </a:r>
          </a:p>
          <a:p>
            <a:pPr marL="914400" lvl="2" indent="0">
              <a:buNone/>
            </a:pPr>
            <a:r>
              <a:rPr lang="en-US" altLang="ko-KR" sz="1400" dirty="0"/>
              <a:t>Prevalence                  0.10847     0.3483          0.5433</a:t>
            </a:r>
          </a:p>
          <a:p>
            <a:pPr marL="914400" lvl="2" indent="0">
              <a:buNone/>
            </a:pPr>
            <a:r>
              <a:rPr lang="en-US" altLang="ko-KR" sz="1400" dirty="0"/>
              <a:t>Detection Rate              0.03579     0.2542          0.4550</a:t>
            </a:r>
          </a:p>
          <a:p>
            <a:pPr marL="914400" lvl="2" indent="0">
              <a:buNone/>
            </a:pPr>
            <a:r>
              <a:rPr lang="en-US" altLang="ko-KR" sz="1400" dirty="0"/>
              <a:t>Detection Prevalence        0.06091     0.4095          0.5296</a:t>
            </a:r>
          </a:p>
          <a:p>
            <a:pPr marL="914400" lvl="2" indent="0">
              <a:buNone/>
            </a:pPr>
            <a:r>
              <a:rPr lang="en-US" altLang="ko-KR" sz="1400" dirty="0"/>
              <a:t>Balanced Accuracy           0.65090     0.7457          0.8371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8786" y="322362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Grouping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5_Decision Tree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711"/>
          <a:stretch/>
        </p:blipFill>
        <p:spPr>
          <a:xfrm>
            <a:off x="263319" y="1612545"/>
            <a:ext cx="8774117" cy="4071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568" y="5683975"/>
            <a:ext cx="806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Dysf</a:t>
            </a:r>
            <a:r>
              <a:rPr lang="en-US" altLang="ko-KR" sz="1200" dirty="0"/>
              <a:t>             </a:t>
            </a:r>
            <a:r>
              <a:rPr lang="en-US" altLang="ko-KR" sz="1200" dirty="0" err="1"/>
              <a:t>Dysf</a:t>
            </a:r>
            <a:r>
              <a:rPr lang="en-US" altLang="ko-KR" sz="1200" dirty="0"/>
              <a:t>                 CN           </a:t>
            </a:r>
            <a:r>
              <a:rPr lang="en-US" altLang="ko-KR" sz="1200" dirty="0" err="1"/>
              <a:t>Dysf</a:t>
            </a:r>
            <a:r>
              <a:rPr lang="en-US" altLang="ko-KR" sz="1200" dirty="0"/>
              <a:t>               </a:t>
            </a:r>
            <a:r>
              <a:rPr lang="en-US" altLang="ko-KR" sz="1200" dirty="0" err="1"/>
              <a:t>Dysf</a:t>
            </a:r>
            <a:r>
              <a:rPr lang="en-US" altLang="ko-KR" sz="1200" dirty="0"/>
              <a:t>               CN                </a:t>
            </a:r>
            <a:r>
              <a:rPr lang="en-US" altLang="ko-KR" sz="1200" dirty="0" err="1"/>
              <a:t>Dysf</a:t>
            </a:r>
            <a:r>
              <a:rPr lang="en-US" altLang="ko-KR" sz="1200" dirty="0"/>
              <a:t>               </a:t>
            </a:r>
            <a:r>
              <a:rPr lang="en-US" altLang="ko-KR" sz="1200" dirty="0" err="1"/>
              <a:t>Dysf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11735" y="5918293"/>
            <a:ext cx="33257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i="1" dirty="0"/>
              <a:t>(CN, control; </a:t>
            </a:r>
            <a:r>
              <a:rPr lang="en-US" altLang="ko-KR" sz="1350" i="1" dirty="0" err="1"/>
              <a:t>Dysf</a:t>
            </a:r>
            <a:r>
              <a:rPr lang="en-US" altLang="ko-KR" sz="1350" i="1" dirty="0"/>
              <a:t>, cognitive dysfunction)</a:t>
            </a:r>
            <a:endParaRPr lang="ko-KR" altLang="en-US" sz="1350" i="1" dirty="0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8786" y="322362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Grouping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5_Decision Tree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79450" y="1423828"/>
            <a:ext cx="7886700" cy="5149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Control vs. Cognitive dysfunction </a:t>
            </a:r>
            <a:r>
              <a:rPr lang="ko-KR" altLang="en-US" sz="2400" b="1" dirty="0"/>
              <a:t>선별 검사 도구</a:t>
            </a:r>
            <a:endParaRPr lang="en-US" altLang="ko-KR" sz="2400" b="1" dirty="0"/>
          </a:p>
          <a:p>
            <a:pPr marL="457200" lvl="1" indent="0">
              <a:buNone/>
            </a:pPr>
            <a:r>
              <a:rPr lang="en-US" altLang="ko-KR" sz="1800" dirty="0"/>
              <a:t>MMSE </a:t>
            </a:r>
            <a:r>
              <a:rPr lang="ko-KR" altLang="en-US" sz="1800" dirty="0"/>
              <a:t>총점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SIADL 3,14</a:t>
            </a:r>
          </a:p>
          <a:p>
            <a:pPr marL="457200" lvl="1" indent="0">
              <a:buNone/>
            </a:pPr>
            <a:r>
              <a:rPr lang="en-US" altLang="ko-KR" sz="1800" dirty="0"/>
              <a:t>KDSQ 8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Statistic parameters</a:t>
            </a:r>
          </a:p>
          <a:p>
            <a:pPr marL="457200" lvl="1" indent="0">
              <a:buNone/>
            </a:pPr>
            <a:r>
              <a:rPr lang="en-US" altLang="ko-KR" sz="1800" dirty="0"/>
              <a:t>Overall accuracy: 0.9014</a:t>
            </a:r>
          </a:p>
          <a:p>
            <a:pPr marL="914400" lvl="2" indent="0">
              <a:buNone/>
            </a:pPr>
            <a:r>
              <a:rPr lang="en-US" altLang="ko-KR" sz="1600" dirty="0"/>
              <a:t> Sensitivity : 0.9787          </a:t>
            </a:r>
          </a:p>
          <a:p>
            <a:pPr marL="914400" lvl="2" indent="0">
              <a:buNone/>
            </a:pPr>
            <a:r>
              <a:rPr lang="en-US" altLang="ko-KR" sz="1600" dirty="0"/>
              <a:t> Specificity : 0.2665          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Pos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Pred</a:t>
            </a:r>
            <a:r>
              <a:rPr lang="en-US" altLang="ko-KR" sz="1600" dirty="0"/>
              <a:t> Value : 0.9164          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Neg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Pred</a:t>
            </a:r>
            <a:r>
              <a:rPr lang="en-US" altLang="ko-KR" sz="1600" dirty="0"/>
              <a:t> Value : 0.6035          </a:t>
            </a:r>
          </a:p>
          <a:p>
            <a:pPr marL="914400" lvl="2" indent="0">
              <a:buNone/>
            </a:pPr>
            <a:r>
              <a:rPr lang="en-US" altLang="ko-KR" sz="1600" dirty="0"/>
              <a:t> Prevalence : 0.8915          </a:t>
            </a:r>
          </a:p>
          <a:p>
            <a:pPr marL="914400" lvl="2" indent="0">
              <a:buNone/>
            </a:pPr>
            <a:r>
              <a:rPr lang="en-US" altLang="ko-KR" sz="1600" dirty="0"/>
              <a:t> Detection Rate : 0.8725          </a:t>
            </a:r>
          </a:p>
          <a:p>
            <a:pPr marL="914400" lvl="2" indent="0">
              <a:buNone/>
            </a:pPr>
            <a:r>
              <a:rPr lang="en-US" altLang="ko-KR" sz="1600" dirty="0"/>
              <a:t> Detection Prevalence : 0.9521          </a:t>
            </a:r>
          </a:p>
          <a:p>
            <a:pPr marL="914400" lvl="2" indent="0">
              <a:buNone/>
            </a:pPr>
            <a:r>
              <a:rPr lang="en-US" altLang="ko-KR" sz="1600" dirty="0"/>
              <a:t> Balanced Accuracy : 0.6226 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4661" y="3586480"/>
            <a:ext cx="4206290" cy="24931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28" y="-4788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688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79426" y="322362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Grouping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422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5_Decision Tree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2154655"/>
            <a:ext cx="4207025" cy="249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781" y="4845237"/>
            <a:ext cx="29293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MMSE</a:t>
            </a:r>
            <a:r>
              <a:rPr lang="ko-KR" altLang="en-US" sz="1350" b="1" dirty="0"/>
              <a:t>의 </a:t>
            </a:r>
            <a:r>
              <a:rPr lang="en-US" altLang="ko-KR" sz="1350" b="1" dirty="0"/>
              <a:t>cog dysfunction</a:t>
            </a:r>
            <a:r>
              <a:rPr lang="ko-KR" altLang="en-US" sz="1350" b="1" dirty="0"/>
              <a:t>에 대한 </a:t>
            </a:r>
            <a:endParaRPr lang="en-US" altLang="ko-KR" sz="1350" b="1" dirty="0" smtClean="0"/>
          </a:p>
          <a:p>
            <a:pPr algn="ctr"/>
            <a:r>
              <a:rPr lang="en-US" altLang="ko-KR" sz="1350" b="1" dirty="0" smtClean="0"/>
              <a:t>ROC </a:t>
            </a:r>
            <a:r>
              <a:rPr lang="en-US" altLang="ko-KR" sz="1350" b="1" dirty="0"/>
              <a:t>analysis (AUC=0.677)</a:t>
            </a:r>
            <a:endParaRPr lang="ko-KR" altLang="en-US" sz="135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35488" y="2733775"/>
            <a:ext cx="4583430" cy="2224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Bootstrap test for two correlated ROC curves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D = 6.9201, </a:t>
            </a:r>
            <a:r>
              <a:rPr lang="en-US" altLang="ko-KR" sz="1800" dirty="0" err="1"/>
              <a:t>boot.n</a:t>
            </a:r>
            <a:r>
              <a:rPr lang="en-US" altLang="ko-KR" sz="1800" dirty="0"/>
              <a:t> = 2000, </a:t>
            </a:r>
            <a:r>
              <a:rPr lang="en-US" altLang="ko-KR" sz="1800" dirty="0" err="1"/>
              <a:t>boot.stratified</a:t>
            </a:r>
            <a:r>
              <a:rPr lang="en-US" altLang="ko-KR" sz="1800" dirty="0"/>
              <a:t> = 1, </a:t>
            </a:r>
          </a:p>
          <a:p>
            <a:pPr marL="0" indent="0">
              <a:buNone/>
            </a:pPr>
            <a:r>
              <a:rPr lang="en-US" altLang="ko-KR" sz="1800" b="1" dirty="0"/>
              <a:t>p-value = 4.512e-12</a:t>
            </a:r>
          </a:p>
          <a:p>
            <a:pPr marL="0" indent="0">
              <a:buNone/>
            </a:pPr>
            <a:r>
              <a:rPr lang="en-US" altLang="ko-KR" sz="1800" dirty="0"/>
              <a:t>AUC of </a:t>
            </a:r>
            <a:r>
              <a:rPr lang="ko-KR" altLang="en-US" sz="1800" dirty="0"/>
              <a:t>제작도구</a:t>
            </a:r>
            <a:r>
              <a:rPr lang="en-US" altLang="ko-KR" sz="1800" dirty="0"/>
              <a:t> 		AUC of MMSE </a:t>
            </a:r>
          </a:p>
          <a:p>
            <a:pPr marL="0" indent="0">
              <a:buNone/>
            </a:pPr>
            <a:r>
              <a:rPr lang="en-US" altLang="ko-KR" sz="1800" dirty="0"/>
              <a:t>        0.7149780   		    0.6771546 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4128" y="-4788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688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25114" y="322362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Comparison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422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5_Decision Tree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250" y="1621394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인지기능 선별검사도구에는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MMSE, KDSQ,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SIADL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등이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사용되는데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선별검사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목적으로 실제 임상에서 이용하기에는 시간과 노력이 많이 든다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과제에서는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다변량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통계를 이용하여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선별검사도구의 간편화를 시도하였다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방법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MMSE + KDSQ 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SIADL 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NPI 12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KGDS 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간편화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MMSE + KDSQ 7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SIADL 7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NPI 2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  </a:t>
            </a:r>
            <a:r>
              <a:rPr lang="en-US" altLang="ko-KR" sz="1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Control: MCI: Dementia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간편화 </a:t>
            </a:r>
            <a:r>
              <a:rPr lang="en-US" altLang="ko-KR" sz="1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2***: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MMSE + KDSQ 1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SIADL 2</a:t>
            </a:r>
            <a:r>
              <a:rPr lang="ko-KR" altLang="en-US" sz="1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   </a:t>
            </a:r>
            <a:r>
              <a:rPr lang="en-US" altLang="ko-KR" sz="1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Control: Cognitive dysfunction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Takeaway           1) MMSE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높은 비율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2) Demographics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중요도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8" y="-4788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688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6411" y="322362"/>
            <a:ext cx="1217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422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33F50"/>
                </a:solidFill>
              </a:rPr>
              <a:t>Final Comments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6240" y="1255634"/>
            <a:ext cx="3864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 환자 급증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전세계적으로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65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5~10%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이미 치매로 고통받고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초당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 치매 환자가 늘어나고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⇒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개인이 아닌 사회의 문제</a:t>
            </a:r>
            <a:endParaRPr lang="en-US" altLang="ko-KR" sz="16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5793" y="1196244"/>
            <a:ext cx="3807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비용 증대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대한민국의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2040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78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조라는 국가 재정의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1/6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치매 환자의 사회적 비용으로 들어간다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⇒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각국 미래에 필수적인 </a:t>
            </a:r>
            <a:r>
              <a:rPr lang="ko-KR" altLang="en-US" sz="16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 대응전략</a:t>
            </a:r>
            <a:endParaRPr lang="en-US" altLang="ko-KR" sz="16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1"/>
          <p:cNvGrpSpPr/>
          <p:nvPr/>
        </p:nvGrpSpPr>
        <p:grpSpPr>
          <a:xfrm>
            <a:off x="1442760" y="3674133"/>
            <a:ext cx="1585665" cy="1591184"/>
            <a:chOff x="395536" y="4581128"/>
            <a:chExt cx="1800200" cy="1937436"/>
          </a:xfrm>
        </p:grpSpPr>
        <p:pic>
          <p:nvPicPr>
            <p:cNvPr id="18" name="Picture 3" descr="C:\Documents and Settings\Administrator\Local Settings\Temporary Internet Files\Content.IE5\9SGXSCVL\stopwatch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4581128"/>
              <a:ext cx="1800200" cy="1937436"/>
            </a:xfrm>
            <a:prstGeom prst="rect">
              <a:avLst/>
            </a:prstGeom>
            <a:noFill/>
          </p:spPr>
        </p:pic>
        <p:sp>
          <p:nvSpPr>
            <p:cNvPr id="19" name="직사각형 10"/>
            <p:cNvSpPr/>
            <p:nvPr/>
          </p:nvSpPr>
          <p:spPr>
            <a:xfrm>
              <a:off x="827584" y="5589240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7</a:t>
              </a:r>
              <a:r>
                <a:rPr lang="ko-KR" altLang="en-US" sz="2000" b="1" dirty="0">
                  <a:solidFill>
                    <a:srgbClr val="FF0000"/>
                  </a:solidFill>
                </a:rPr>
                <a:t>초</a:t>
              </a:r>
            </a:p>
          </p:txBody>
        </p:sp>
      </p:grpSp>
      <p:sp>
        <p:nvSpPr>
          <p:cNvPr id="20" name="직사각형 4"/>
          <p:cNvSpPr/>
          <p:nvPr/>
        </p:nvSpPr>
        <p:spPr>
          <a:xfrm>
            <a:off x="4572000" y="6332998"/>
            <a:ext cx="4507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Ref. 1. </a:t>
            </a:r>
            <a:r>
              <a:rPr lang="ko-KR" altLang="en-US" sz="1000" dirty="0">
                <a:solidFill>
                  <a:prstClr val="black"/>
                </a:solidFill>
              </a:rPr>
              <a:t>보건복지부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치매정보 </a:t>
            </a:r>
            <a:r>
              <a:rPr lang="en-US" altLang="ko-KR" sz="1000" dirty="0">
                <a:solidFill>
                  <a:prstClr val="black"/>
                </a:solidFill>
              </a:rPr>
              <a:t>365. </a:t>
            </a:r>
            <a:r>
              <a:rPr lang="en-US" altLang="ko-KR" sz="1000" dirty="0">
                <a:solidFill>
                  <a:prstClr val="black"/>
                </a:solidFill>
                <a:hlinkClick r:id="rId4"/>
              </a:rPr>
              <a:t>http://www.edementia.or.kr/encyclo/many#2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2. alzheimers.net </a:t>
            </a:r>
            <a:r>
              <a:rPr lang="en-US" altLang="ko-KR" sz="1000" dirty="0">
                <a:solidFill>
                  <a:prstClr val="black"/>
                </a:solidFill>
                <a:hlinkClick r:id="rId5"/>
              </a:rPr>
              <a:t> http://www.alzheimers.net/resources/alzheimers-statistics/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3" y="3643159"/>
            <a:ext cx="2053518" cy="1622158"/>
          </a:xfrm>
          <a:prstGeom prst="rect">
            <a:avLst/>
          </a:prstGeom>
        </p:spPr>
      </p:pic>
      <p:sp>
        <p:nvSpPr>
          <p:cNvPr id="2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0388" y="32060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모두가 두려운 그 질병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5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05484" y="3176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주제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" y="1630288"/>
            <a:ext cx="84838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치매를 보다 신속하게 진단</a:t>
            </a:r>
            <a:r>
              <a:rPr lang="en-US" altLang="ko-KR" sz="24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선별하는 방법을 모색한다</a:t>
            </a:r>
            <a:endParaRPr lang="en-US" altLang="ko-KR" sz="24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8956" y="3230150"/>
            <a:ext cx="7578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&gt;&gt; </a:t>
            </a:r>
            <a:endParaRPr lang="en-US" altLang="ko-KR" sz="16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117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문항으로 이루어진 선별 검사의 긴 소요시간으로 인한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컴플레인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최소한의 소요시간과 최대한의 정확도로 치매 환자 예측 기법 발굴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⇒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최소화한 선별 검사로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선별력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향상도에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기여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359" y="31765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조기 검진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치료의 중요성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20"/>
          <p:cNvSpPr/>
          <p:nvPr/>
        </p:nvSpPr>
        <p:spPr>
          <a:xfrm>
            <a:off x="4123751" y="4634955"/>
            <a:ext cx="4230419" cy="1220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4123751" y="2406485"/>
            <a:ext cx="4230419" cy="12203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82" y="2406486"/>
            <a:ext cx="3096344" cy="130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9263" y="4490939"/>
            <a:ext cx="2428651" cy="142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67767" y="2546724"/>
            <a:ext cx="394238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치매 환자의 가족은 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년 간 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약 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7,800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시간의 여가시간을 가질 수 있고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, 6,400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만원을 절약할 수 있습니다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359" y="175463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조기 발견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하여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조기 치료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를 시작하면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359" y="4058891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치매 초기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단계부터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약물치료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를 시작하면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1782" y="4916969"/>
            <a:ext cx="379837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년 후 요양시설 </a:t>
            </a:r>
            <a:r>
              <a:rPr lang="ko-KR" altLang="en-US" sz="1600" b="1" dirty="0" err="1">
                <a:solidFill>
                  <a:srgbClr val="333F50"/>
                </a:solidFill>
                <a:latin typeface="맑은 고딕" panose="020B0503020000020004" pitchFamily="50" charset="-127"/>
              </a:rPr>
              <a:t>입소율이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55% </a:t>
            </a:r>
            <a:r>
              <a:rPr lang="ko-KR" altLang="en-US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감소합니다</a:t>
            </a:r>
            <a:r>
              <a:rPr lang="en-US" altLang="ko-KR" sz="1600" b="1" dirty="0">
                <a:solidFill>
                  <a:srgbClr val="333F5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4"/>
          <p:cNvSpPr/>
          <p:nvPr/>
        </p:nvSpPr>
        <p:spPr>
          <a:xfrm>
            <a:off x="4123751" y="6425277"/>
            <a:ext cx="48654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Ref. </a:t>
            </a:r>
            <a:r>
              <a:rPr lang="ko-KR" altLang="en-US" sz="1000" dirty="0">
                <a:solidFill>
                  <a:prstClr val="black"/>
                </a:solidFill>
              </a:rPr>
              <a:t>보건복지부</a:t>
            </a:r>
            <a:r>
              <a:rPr lang="en-US" altLang="ko-KR" sz="1000" dirty="0">
                <a:solidFill>
                  <a:prstClr val="black"/>
                </a:solidFill>
                <a:sym typeface="Wingdings"/>
              </a:rPr>
              <a:t></a:t>
            </a:r>
            <a:r>
              <a:rPr lang="ko-KR" altLang="en-US" sz="1000" dirty="0">
                <a:solidFill>
                  <a:prstClr val="black"/>
                </a:solidFill>
              </a:rPr>
              <a:t>중앙치매센터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나에게 힘이 되는 치매 가이드북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중앙치매센터</a:t>
            </a:r>
            <a:r>
              <a:rPr lang="en-US" altLang="ko-KR" sz="1000" dirty="0">
                <a:solidFill>
                  <a:prstClr val="black"/>
                </a:solidFill>
              </a:rPr>
              <a:t>. 2014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1641" y="322362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및 활용법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7340" y="1462047"/>
            <a:ext cx="4905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치매 환자 예측 설문 문항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11,902</a:t>
            </a:r>
            <a:r>
              <a:rPr lang="ko-KR" altLang="en-US" sz="16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16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(MMSE, 30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보호자용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A)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정식행동학적 증상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(BPSD),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치매선별설문지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(KDSQ)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혈액검사 데이터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Image result for clinical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9" y="1424339"/>
            <a:ext cx="3232516" cy="20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740649" y="3566439"/>
            <a:ext cx="1589677" cy="772998"/>
          </a:xfrm>
          <a:prstGeom prst="downArrow">
            <a:avLst>
              <a:gd name="adj1" fmla="val 39247"/>
              <a:gd name="adj2" fmla="val 5000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0400" y="4500282"/>
            <a:ext cx="7790175" cy="2032536"/>
            <a:chOff x="400205" y="4502655"/>
            <a:chExt cx="7790175" cy="2161192"/>
          </a:xfrm>
          <a:noFill/>
        </p:grpSpPr>
        <p:sp>
          <p:nvSpPr>
            <p:cNvPr id="4" name="직사각형 3"/>
            <p:cNvSpPr/>
            <p:nvPr/>
          </p:nvSpPr>
          <p:spPr>
            <a:xfrm>
              <a:off x="400205" y="4502656"/>
              <a:ext cx="1795815" cy="388306"/>
            </a:xfrm>
            <a:prstGeom prst="rect">
              <a:avLst/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기본정보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0205" y="4890963"/>
              <a:ext cx="1795815" cy="1772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ID</a:t>
              </a: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진단명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성별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교육수준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검사일자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98325" y="4502656"/>
              <a:ext cx="1795815" cy="388306"/>
            </a:xfrm>
            <a:prstGeom prst="rect">
              <a:avLst/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질병이력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98325" y="4890963"/>
              <a:ext cx="1795815" cy="1772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흡연여부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치매 가족력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당뇨병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고혈압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err="1" smtClean="0">
                  <a:solidFill>
                    <a:srgbClr val="333F50"/>
                  </a:solidFill>
                </a:rPr>
                <a:t>고지혈증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심장병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뇌졸중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96445" y="4502655"/>
              <a:ext cx="1795815" cy="388306"/>
            </a:xfrm>
            <a:prstGeom prst="rect">
              <a:avLst/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설문항목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96445" y="4890962"/>
              <a:ext cx="1795815" cy="1772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MMSE (30)</a:t>
              </a:r>
            </a:p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KDSQ (15)</a:t>
              </a:r>
            </a:p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S-IADL (15)</a:t>
              </a:r>
            </a:p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NPI (12)</a:t>
              </a:r>
            </a:p>
            <a:p>
              <a:pPr algn="ctr"/>
              <a:r>
                <a:rPr lang="en-US" altLang="ko-KR" sz="1400" dirty="0" smtClean="0">
                  <a:solidFill>
                    <a:srgbClr val="333F50"/>
                  </a:solidFill>
                </a:rPr>
                <a:t>KGDS(15)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94565" y="4502655"/>
              <a:ext cx="1795815" cy="388306"/>
            </a:xfrm>
            <a:prstGeom prst="rect">
              <a:avLst/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기타변수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94565" y="4890962"/>
              <a:ext cx="1795815" cy="1772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임상치매척도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주의집중력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기억회상능력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33F50"/>
                  </a:solidFill>
                </a:rPr>
                <a:t>언어능력</a:t>
              </a:r>
              <a:endParaRPr lang="en-US" altLang="ko-KR" sz="1400" dirty="0" smtClean="0">
                <a:solidFill>
                  <a:srgbClr val="333F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6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1823" y="32236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대상자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1_Sample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" y="1255634"/>
            <a:ext cx="675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11,902</a:t>
            </a:r>
            <a:r>
              <a:rPr lang="ko-KR" altLang="en-US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환자의 분석 자료 </a:t>
            </a:r>
            <a:endParaRPr lang="en-US" altLang="ko-KR" sz="1600" b="1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067" y="3785909"/>
            <a:ext cx="106721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72.25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8760" y="3821806"/>
            <a:ext cx="2599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(66.5%) / </a:t>
            </a:r>
            <a:r>
              <a:rPr lang="ko-KR" altLang="en-US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</a:t>
            </a: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(33.5%)</a:t>
            </a:r>
            <a:endParaRPr lang="en-US" altLang="ko-KR" sz="1600" b="1" dirty="0">
              <a:solidFill>
                <a:srgbClr val="333F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7409" y="5275446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10.8%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90" y="2471020"/>
            <a:ext cx="1547481" cy="1237431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39" y="2276179"/>
            <a:ext cx="1590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07" y="2432223"/>
            <a:ext cx="1415890" cy="12500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823" y="4984867"/>
            <a:ext cx="2338685" cy="14121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12743" y="3783335"/>
            <a:ext cx="1067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7.27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6071" y="5275446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MCI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34.8%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7591" y="5275446"/>
            <a:ext cx="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Dementia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33F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54.3%</a:t>
            </a:r>
          </a:p>
        </p:txBody>
      </p:sp>
    </p:spTree>
    <p:extLst>
      <p:ext uri="{BB962C8B-B14F-4D97-AF65-F5344CB8AC3E}">
        <p14:creationId xmlns:p14="http://schemas.microsoft.com/office/powerpoint/2010/main" val="2873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1823" y="32236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대상자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1_Sample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271823" y="2436509"/>
            <a:ext cx="6852834" cy="355191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Current </a:t>
            </a:r>
            <a:r>
              <a:rPr lang="en-US" altLang="ko-KR" sz="2000" dirty="0"/>
              <a:t>Smoker: 		930 (7.8%)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Family history of dementia: 	2,197 (18.5%)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Diabetic mellitus: 		2,534 (21.3%)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/>
              <a:t>Hypertension: 		</a:t>
            </a:r>
            <a:r>
              <a:rPr lang="en-US" altLang="ko-KR" sz="2000" b="1" dirty="0" smtClean="0"/>
              <a:t>6,280 </a:t>
            </a:r>
            <a:r>
              <a:rPr lang="en-US" altLang="ko-KR" sz="2000" b="1" dirty="0"/>
              <a:t>(52.8%)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Dyslipidemia: 		</a:t>
            </a:r>
            <a:r>
              <a:rPr lang="en-US" altLang="ko-KR" sz="2000" dirty="0" smtClean="0"/>
              <a:t>1,991 </a:t>
            </a:r>
            <a:r>
              <a:rPr lang="en-US" altLang="ko-KR" sz="2000" dirty="0"/>
              <a:t>(16.7%)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Heart disease: 		</a:t>
            </a:r>
            <a:r>
              <a:rPr lang="en-US" altLang="ko-KR" sz="2000" dirty="0" smtClean="0"/>
              <a:t>1,749 </a:t>
            </a:r>
            <a:r>
              <a:rPr lang="en-US" altLang="ko-KR" sz="2000" dirty="0"/>
              <a:t>(14.7%)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" y="1255634"/>
            <a:ext cx="675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11,902</a:t>
            </a:r>
            <a:r>
              <a:rPr lang="ko-KR" altLang="en-US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환자의 분석 자료 </a:t>
            </a:r>
            <a:endParaRPr lang="en-US" altLang="ko-KR" sz="1600" b="1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965782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240" y="289852"/>
            <a:ext cx="2896028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1823" y="32236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대상자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583" y="91157"/>
            <a:ext cx="321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333F50"/>
                </a:solidFill>
              </a:rPr>
              <a:t>1_Sample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" y="1255634"/>
            <a:ext cx="675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설문지 예시</a:t>
            </a:r>
            <a:endParaRPr lang="en-US" altLang="ko-KR" sz="1600" b="1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79860"/>
              </p:ext>
            </p:extLst>
          </p:nvPr>
        </p:nvGraphicFramePr>
        <p:xfrm>
          <a:off x="1837765" y="1776169"/>
          <a:ext cx="5321790" cy="4707016"/>
        </p:xfrm>
        <a:graphic>
          <a:graphicData uri="http://schemas.openxmlformats.org/drawingml/2006/table">
            <a:tbl>
              <a:tblPr/>
              <a:tblGrid>
                <a:gridCol w="10683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53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1902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기억력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ED4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오늘이 몇 월이고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무슨 요일인지를 잘 모른다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2.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자기가 놔둔 물건을 찾지 못한다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3.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같은 질문을 반복해서 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1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4.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약속을 하고서 잊어버린다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5.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물건을 가지러 갔다가 잊어버리고 그냥 온다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3341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기타 인지능력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ED4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6.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물건이나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사람의 이름을 대기가 힘들어 머뭇거린다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7.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대화 중 내용이 이해되지 않아 반복해서 물어본다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3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8. </a:t>
                      </a:r>
                      <a:r>
                        <a:rPr lang="ko-KR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길을 잃거나 헤맨 적이 있다</a:t>
                      </a: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9.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 비해서 계산능력이 떨어졌다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물건값이나 거스름돈 계산을 못한다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 비해 성격이 변했다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8616">
                <a:tc rowSpan="5">
                  <a:txBody>
                    <a:bodyPr/>
                    <a:lstStyle/>
                    <a:p>
                      <a:pPr marL="85725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일상생활능력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ED4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ko-KR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이전에 잘 다루던 기구의 사용이 서툴러졌다</a:t>
                      </a: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100" b="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ko-KR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세탁기</a:t>
                      </a: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전기 밥솥</a:t>
                      </a: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경운기 등</a:t>
                      </a:r>
                      <a:r>
                        <a:rPr lang="en-US" sz="1100" b="0" ker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b="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예전에 비해 방이나 집안의 정리 정돈을 하지 못한다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상황에 맞게 스스로 옷을 선택하여 입지 못한다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98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혼자 대중교통 수단을 이용하여 목적지에 가기 힘들다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86360" indent="25400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신체적인 문제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관절염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로 인한 것은 제외됨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ko-KR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내복이나 옷이 더러워져도 갈아입지 않으려고 한다</a:t>
                      </a:r>
                      <a:r>
                        <a:rPr lang="en-US" sz="1100" b="0" kern="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100" b="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602" marR="30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1505</Words>
  <Application>Microsoft Office PowerPoint</Application>
  <PresentationFormat>화면 슬라이드 쇼(4:3)</PresentationFormat>
  <Paragraphs>303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인지기능저하 선별을 위한 도구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Youhee</dc:creator>
  <cp:lastModifiedBy>MCR007</cp:lastModifiedBy>
  <cp:revision>52</cp:revision>
  <dcterms:created xsi:type="dcterms:W3CDTF">2016-11-25T11:51:08Z</dcterms:created>
  <dcterms:modified xsi:type="dcterms:W3CDTF">2017-01-16T04:21:19Z</dcterms:modified>
</cp:coreProperties>
</file>