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5" r:id="rId3"/>
    <p:sldId id="260" r:id="rId4"/>
    <p:sldId id="287" r:id="rId5"/>
    <p:sldId id="290" r:id="rId6"/>
    <p:sldId id="289" r:id="rId7"/>
    <p:sldId id="291" r:id="rId8"/>
    <p:sldId id="288" r:id="rId9"/>
    <p:sldId id="296" r:id="rId10"/>
    <p:sldId id="292" r:id="rId11"/>
    <p:sldId id="293" r:id="rId12"/>
    <p:sldId id="295" r:id="rId13"/>
    <p:sldId id="294" r:id="rId14"/>
    <p:sldId id="297" r:id="rId15"/>
    <p:sldId id="29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FF"/>
    <a:srgbClr val="EA460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541976" y="1110338"/>
            <a:ext cx="270000" cy="0"/>
          </a:xfrm>
          <a:prstGeom prst="line">
            <a:avLst/>
          </a:prstGeom>
          <a:ln w="28575">
            <a:solidFill>
              <a:srgbClr val="EA46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89" y="6373565"/>
            <a:ext cx="419493" cy="419493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8304101" y="6460201"/>
            <a:ext cx="36439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00" b="0" i="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Kookmin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University –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김재목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김희은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이병준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이세용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정가임</a:t>
            </a:r>
            <a:endParaRPr kumimoji="1" lang="ko-KR" altLang="en-US" sz="1000" b="0" i="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80219" y="6304934"/>
            <a:ext cx="115922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1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7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0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1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6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2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2E32-2655-4E69-A71A-18565F28A977}" type="datetimeFigureOut">
              <a:rPr lang="ko-KR" altLang="en-US" smtClean="0"/>
              <a:pPr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579669" y="3827843"/>
            <a:ext cx="2448507" cy="453716"/>
            <a:chOff x="7000292" y="3713310"/>
            <a:chExt cx="2448507" cy="453716"/>
          </a:xfrm>
        </p:grpSpPr>
        <p:sp>
          <p:nvSpPr>
            <p:cNvPr id="9" name="Neon Marker"/>
            <p:cNvSpPr>
              <a:spLocks/>
            </p:cNvSpPr>
            <p:nvPr/>
          </p:nvSpPr>
          <p:spPr bwMode="auto">
            <a:xfrm>
              <a:off x="7000292" y="3713310"/>
              <a:ext cx="2448507" cy="453716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49804"/>
              </a:scheme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92004" y="3740113"/>
              <a:ext cx="1688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/>
                <a:t>김재목</a:t>
              </a:r>
              <a:endParaRPr lang="ko-KR" altLang="en-US" sz="20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79669" y="4371657"/>
            <a:ext cx="1879940" cy="453716"/>
            <a:chOff x="7000291" y="4167026"/>
            <a:chExt cx="1879940" cy="453716"/>
          </a:xfrm>
        </p:grpSpPr>
        <p:sp>
          <p:nvSpPr>
            <p:cNvPr id="12" name="Neon Marker"/>
            <p:cNvSpPr>
              <a:spLocks/>
            </p:cNvSpPr>
            <p:nvPr/>
          </p:nvSpPr>
          <p:spPr bwMode="auto">
            <a:xfrm>
              <a:off x="7000291" y="4167026"/>
              <a:ext cx="1733401" cy="453716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FF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004" y="4193829"/>
              <a:ext cx="1688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김희은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579669" y="4915471"/>
            <a:ext cx="1991836" cy="453716"/>
            <a:chOff x="7000292" y="4674348"/>
            <a:chExt cx="1991836" cy="453716"/>
          </a:xfrm>
        </p:grpSpPr>
        <p:sp>
          <p:nvSpPr>
            <p:cNvPr id="14" name="Neon Marker"/>
            <p:cNvSpPr>
              <a:spLocks/>
            </p:cNvSpPr>
            <p:nvPr/>
          </p:nvSpPr>
          <p:spPr bwMode="auto">
            <a:xfrm>
              <a:off x="7000292" y="4674348"/>
              <a:ext cx="1991836" cy="453716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49804"/>
              </a:scheme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004" y="4701151"/>
              <a:ext cx="1688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이병준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579668" y="5459285"/>
            <a:ext cx="2448507" cy="453716"/>
            <a:chOff x="7000291" y="5297762"/>
            <a:chExt cx="2448507" cy="453716"/>
          </a:xfrm>
        </p:grpSpPr>
        <p:sp>
          <p:nvSpPr>
            <p:cNvPr id="16" name="Neon Marker"/>
            <p:cNvSpPr>
              <a:spLocks/>
            </p:cNvSpPr>
            <p:nvPr/>
          </p:nvSpPr>
          <p:spPr bwMode="auto">
            <a:xfrm>
              <a:off x="7000291" y="5297762"/>
              <a:ext cx="2448507" cy="453716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00B05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92004" y="5324565"/>
              <a:ext cx="1688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이세용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579668" y="6003097"/>
            <a:ext cx="1932692" cy="453716"/>
            <a:chOff x="7000291" y="5867570"/>
            <a:chExt cx="1932692" cy="453716"/>
          </a:xfrm>
        </p:grpSpPr>
        <p:sp>
          <p:nvSpPr>
            <p:cNvPr id="18" name="Neon Marker"/>
            <p:cNvSpPr>
              <a:spLocks/>
            </p:cNvSpPr>
            <p:nvPr/>
          </p:nvSpPr>
          <p:spPr bwMode="auto">
            <a:xfrm>
              <a:off x="7000291" y="5867570"/>
              <a:ext cx="1932692" cy="453716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00FF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92004" y="5894373"/>
              <a:ext cx="1688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정가임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163825" y="767521"/>
            <a:ext cx="9864351" cy="2234832"/>
            <a:chOff x="1124342" y="854983"/>
            <a:chExt cx="9864351" cy="2234832"/>
          </a:xfrm>
        </p:grpSpPr>
        <p:grpSp>
          <p:nvGrpSpPr>
            <p:cNvPr id="26" name="그룹 25"/>
            <p:cNvGrpSpPr/>
            <p:nvPr/>
          </p:nvGrpSpPr>
          <p:grpSpPr>
            <a:xfrm>
              <a:off x="1124342" y="854983"/>
              <a:ext cx="2740659" cy="1692214"/>
              <a:chOff x="731619" y="983759"/>
              <a:chExt cx="2740659" cy="1692214"/>
            </a:xfrm>
          </p:grpSpPr>
          <p:pic>
            <p:nvPicPr>
              <p:cNvPr id="25" name="Picture 8" descr="L.point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619" y="1758164"/>
                <a:ext cx="2469439" cy="9178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롭스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92" t="29127" r="20667" b="23164"/>
              <a:stretch/>
            </p:blipFill>
            <p:spPr bwMode="auto">
              <a:xfrm>
                <a:off x="2725026" y="983759"/>
                <a:ext cx="747252" cy="9101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그룹 23"/>
            <p:cNvGrpSpPr/>
            <p:nvPr/>
          </p:nvGrpSpPr>
          <p:grpSpPr>
            <a:xfrm>
              <a:off x="3172784" y="2383381"/>
              <a:ext cx="7815909" cy="706434"/>
              <a:chOff x="2998628" y="1898432"/>
              <a:chExt cx="7815909" cy="706434"/>
            </a:xfrm>
          </p:grpSpPr>
          <p:sp>
            <p:nvSpPr>
              <p:cNvPr id="11" name="Neon Marker"/>
              <p:cNvSpPr>
                <a:spLocks/>
              </p:cNvSpPr>
              <p:nvPr/>
            </p:nvSpPr>
            <p:spPr bwMode="auto">
              <a:xfrm>
                <a:off x="2998628" y="1898432"/>
                <a:ext cx="7815909" cy="706434"/>
              </a:xfrm>
              <a:custGeom>
                <a:avLst/>
                <a:gdLst>
                  <a:gd name="connsiteX0" fmla="*/ 83211 w 1095375"/>
                  <a:gd name="connsiteY0" fmla="*/ 0 h 453716"/>
                  <a:gd name="connsiteX1" fmla="*/ 40681 w 1095375"/>
                  <a:gd name="connsiteY1" fmla="*/ 47804 h 453716"/>
                  <a:gd name="connsiteX2" fmla="*/ 14793 w 1095375"/>
                  <a:gd name="connsiteY2" fmla="*/ 89142 h 453716"/>
                  <a:gd name="connsiteX3" fmla="*/ 41836 w 1095375"/>
                  <a:gd name="connsiteY3" fmla="*/ 130711 h 453716"/>
                  <a:gd name="connsiteX4" fmla="*/ 40450 w 1095375"/>
                  <a:gd name="connsiteY4" fmla="*/ 139487 h 453716"/>
                  <a:gd name="connsiteX5" fmla="*/ 61252 w 1095375"/>
                  <a:gd name="connsiteY5" fmla="*/ 178054 h 453716"/>
                  <a:gd name="connsiteX6" fmla="*/ 87371 w 1095375"/>
                  <a:gd name="connsiteY6" fmla="*/ 186136 h 453716"/>
                  <a:gd name="connsiteX7" fmla="*/ 72347 w 1095375"/>
                  <a:gd name="connsiteY7" fmla="*/ 218930 h 453716"/>
                  <a:gd name="connsiteX8" fmla="*/ 77201 w 1095375"/>
                  <a:gd name="connsiteY8" fmla="*/ 238559 h 453716"/>
                  <a:gd name="connsiteX9" fmla="*/ 25657 w 1095375"/>
                  <a:gd name="connsiteY9" fmla="*/ 251261 h 453716"/>
                  <a:gd name="connsiteX10" fmla="*/ 10401 w 1095375"/>
                  <a:gd name="connsiteY10" fmla="*/ 298603 h 453716"/>
                  <a:gd name="connsiteX11" fmla="*/ 0 w 1095375"/>
                  <a:gd name="connsiteY11" fmla="*/ 327240 h 453716"/>
                  <a:gd name="connsiteX12" fmla="*/ 11557 w 1095375"/>
                  <a:gd name="connsiteY12" fmla="*/ 357724 h 453716"/>
                  <a:gd name="connsiteX13" fmla="*/ 32360 w 1095375"/>
                  <a:gd name="connsiteY13" fmla="*/ 371118 h 453716"/>
                  <a:gd name="connsiteX14" fmla="*/ 26812 w 1095375"/>
                  <a:gd name="connsiteY14" fmla="*/ 392133 h 453716"/>
                  <a:gd name="connsiteX15" fmla="*/ 43223 w 1095375"/>
                  <a:gd name="connsiteY15" fmla="*/ 427236 h 453716"/>
                  <a:gd name="connsiteX16" fmla="*/ 77894 w 1095375"/>
                  <a:gd name="connsiteY16" fmla="*/ 439938 h 453716"/>
                  <a:gd name="connsiteX17" fmla="*/ 545261 w 1095375"/>
                  <a:gd name="connsiteY17" fmla="*/ 453563 h 453716"/>
                  <a:gd name="connsiteX18" fmla="*/ 1019561 w 1095375"/>
                  <a:gd name="connsiteY18" fmla="*/ 450561 h 453716"/>
                  <a:gd name="connsiteX19" fmla="*/ 1062091 w 1095375"/>
                  <a:gd name="connsiteY19" fmla="*/ 420308 h 453716"/>
                  <a:gd name="connsiteX20" fmla="*/ 1048916 w 1095375"/>
                  <a:gd name="connsiteY20" fmla="*/ 370194 h 453716"/>
                  <a:gd name="connsiteX21" fmla="*/ 1026033 w 1095375"/>
                  <a:gd name="connsiteY21" fmla="*/ 322159 h 453716"/>
                  <a:gd name="connsiteX22" fmla="*/ 1021179 w 1095375"/>
                  <a:gd name="connsiteY22" fmla="*/ 320312 h 453716"/>
                  <a:gd name="connsiteX23" fmla="*/ 1021179 w 1095375"/>
                  <a:gd name="connsiteY23" fmla="*/ 320081 h 453716"/>
                  <a:gd name="connsiteX24" fmla="*/ 1019330 w 1095375"/>
                  <a:gd name="connsiteY24" fmla="*/ 288442 h 453716"/>
                  <a:gd name="connsiteX25" fmla="*/ 1019099 w 1095375"/>
                  <a:gd name="connsiteY25" fmla="*/ 226551 h 453716"/>
                  <a:gd name="connsiteX26" fmla="*/ 1095375 w 1095375"/>
                  <a:gd name="connsiteY26" fmla="*/ 172742 h 453716"/>
                  <a:gd name="connsiteX27" fmla="*/ 1077346 w 1095375"/>
                  <a:gd name="connsiteY27" fmla="*/ 135792 h 453716"/>
                  <a:gd name="connsiteX28" fmla="*/ 1063015 w 1095375"/>
                  <a:gd name="connsiteY28" fmla="*/ 127940 h 453716"/>
                  <a:gd name="connsiteX29" fmla="*/ 1043831 w 1095375"/>
                  <a:gd name="connsiteY29" fmla="*/ 81290 h 453716"/>
                  <a:gd name="connsiteX30" fmla="*/ 1033429 w 1095375"/>
                  <a:gd name="connsiteY30" fmla="*/ 76210 h 453716"/>
                  <a:gd name="connsiteX31" fmla="*/ 1038052 w 1095375"/>
                  <a:gd name="connsiteY31" fmla="*/ 58889 h 453716"/>
                  <a:gd name="connsiteX32" fmla="*/ 1022335 w 1095375"/>
                  <a:gd name="connsiteY32" fmla="*/ 24249 h 453716"/>
                  <a:gd name="connsiteX33" fmla="*/ 955073 w 1095375"/>
                  <a:gd name="connsiteY33" fmla="*/ 9699 h 453716"/>
                  <a:gd name="connsiteX34" fmla="*/ 83211 w 1095375"/>
                  <a:gd name="connsiteY34" fmla="*/ 0 h 45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95375" h="453716">
                    <a:moveTo>
                      <a:pt x="83211" y="0"/>
                    </a:moveTo>
                    <a:cubicBezTo>
                      <a:pt x="59634" y="1617"/>
                      <a:pt x="39525" y="24249"/>
                      <a:pt x="40681" y="47804"/>
                    </a:cubicBezTo>
                    <a:cubicBezTo>
                      <a:pt x="24732" y="58889"/>
                      <a:pt x="15255" y="75286"/>
                      <a:pt x="14793" y="89142"/>
                    </a:cubicBezTo>
                    <a:cubicBezTo>
                      <a:pt x="15255" y="107386"/>
                      <a:pt x="26350" y="123783"/>
                      <a:pt x="41836" y="130711"/>
                    </a:cubicBezTo>
                    <a:cubicBezTo>
                      <a:pt x="41143" y="133482"/>
                      <a:pt x="40450" y="136023"/>
                      <a:pt x="40450" y="139487"/>
                    </a:cubicBezTo>
                    <a:cubicBezTo>
                      <a:pt x="40450" y="163504"/>
                      <a:pt x="55474" y="174128"/>
                      <a:pt x="61252" y="178054"/>
                    </a:cubicBezTo>
                    <a:cubicBezTo>
                      <a:pt x="69342" y="183365"/>
                      <a:pt x="78588" y="184982"/>
                      <a:pt x="87371" y="186136"/>
                    </a:cubicBezTo>
                    <a:cubicBezTo>
                      <a:pt x="80437" y="192372"/>
                      <a:pt x="72347" y="201840"/>
                      <a:pt x="72347" y="218930"/>
                    </a:cubicBezTo>
                    <a:cubicBezTo>
                      <a:pt x="72347" y="226782"/>
                      <a:pt x="74658" y="233248"/>
                      <a:pt x="77201" y="238559"/>
                    </a:cubicBezTo>
                    <a:cubicBezTo>
                      <a:pt x="57323" y="239021"/>
                      <a:pt x="38832" y="240638"/>
                      <a:pt x="25657" y="251261"/>
                    </a:cubicBezTo>
                    <a:cubicBezTo>
                      <a:pt x="12019" y="268581"/>
                      <a:pt x="6472" y="278974"/>
                      <a:pt x="10401" y="298603"/>
                    </a:cubicBezTo>
                    <a:cubicBezTo>
                      <a:pt x="5316" y="305070"/>
                      <a:pt x="0" y="315000"/>
                      <a:pt x="0" y="327240"/>
                    </a:cubicBezTo>
                    <a:cubicBezTo>
                      <a:pt x="0" y="340865"/>
                      <a:pt x="6472" y="351950"/>
                      <a:pt x="11557" y="357724"/>
                    </a:cubicBezTo>
                    <a:cubicBezTo>
                      <a:pt x="17336" y="364421"/>
                      <a:pt x="24732" y="368578"/>
                      <a:pt x="32360" y="371118"/>
                    </a:cubicBezTo>
                    <a:cubicBezTo>
                      <a:pt x="29355" y="376892"/>
                      <a:pt x="26812" y="383820"/>
                      <a:pt x="26812" y="392133"/>
                    </a:cubicBezTo>
                    <a:cubicBezTo>
                      <a:pt x="26812" y="410378"/>
                      <a:pt x="37445" y="422386"/>
                      <a:pt x="43223" y="427236"/>
                    </a:cubicBezTo>
                    <a:cubicBezTo>
                      <a:pt x="53856" y="435550"/>
                      <a:pt x="66106" y="438321"/>
                      <a:pt x="77894" y="439938"/>
                    </a:cubicBezTo>
                    <a:cubicBezTo>
                      <a:pt x="235301" y="450792"/>
                      <a:pt x="405189" y="452408"/>
                      <a:pt x="545261" y="453563"/>
                    </a:cubicBezTo>
                    <a:cubicBezTo>
                      <a:pt x="709601" y="454025"/>
                      <a:pt x="857763" y="453563"/>
                      <a:pt x="1019561" y="450561"/>
                    </a:cubicBezTo>
                    <a:cubicBezTo>
                      <a:pt x="1038052" y="450330"/>
                      <a:pt x="1055619" y="437628"/>
                      <a:pt x="1062091" y="420308"/>
                    </a:cubicBezTo>
                    <a:cubicBezTo>
                      <a:pt x="1068332" y="403219"/>
                      <a:pt x="1062784" y="382203"/>
                      <a:pt x="1048916" y="370194"/>
                    </a:cubicBezTo>
                    <a:cubicBezTo>
                      <a:pt x="1049840" y="348486"/>
                      <a:pt x="1043137" y="333244"/>
                      <a:pt x="1026033" y="322159"/>
                    </a:cubicBezTo>
                    <a:cubicBezTo>
                      <a:pt x="1023490" y="320774"/>
                      <a:pt x="1022797" y="321004"/>
                      <a:pt x="1021179" y="320312"/>
                    </a:cubicBezTo>
                    <a:cubicBezTo>
                      <a:pt x="1021179" y="320312"/>
                      <a:pt x="1021179" y="320081"/>
                      <a:pt x="1021179" y="320081"/>
                    </a:cubicBezTo>
                    <a:cubicBezTo>
                      <a:pt x="1023721" y="309458"/>
                      <a:pt x="1023028" y="297680"/>
                      <a:pt x="1019330" y="288442"/>
                    </a:cubicBezTo>
                    <a:cubicBezTo>
                      <a:pt x="1034585" y="269274"/>
                      <a:pt x="1036896" y="245026"/>
                      <a:pt x="1019099" y="226551"/>
                    </a:cubicBezTo>
                    <a:cubicBezTo>
                      <a:pt x="1055850" y="221932"/>
                      <a:pt x="1094682" y="209692"/>
                      <a:pt x="1095375" y="172742"/>
                    </a:cubicBezTo>
                    <a:cubicBezTo>
                      <a:pt x="1095375" y="153805"/>
                      <a:pt x="1083818" y="140872"/>
                      <a:pt x="1077346" y="135792"/>
                    </a:cubicBezTo>
                    <a:cubicBezTo>
                      <a:pt x="1070874" y="130711"/>
                      <a:pt x="1066482" y="129095"/>
                      <a:pt x="1063015" y="127940"/>
                    </a:cubicBezTo>
                    <a:cubicBezTo>
                      <a:pt x="1063709" y="110620"/>
                      <a:pt x="1058855" y="92144"/>
                      <a:pt x="1043831" y="81290"/>
                    </a:cubicBezTo>
                    <a:cubicBezTo>
                      <a:pt x="1038746" y="77826"/>
                      <a:pt x="1035972" y="77133"/>
                      <a:pt x="1033429" y="76210"/>
                    </a:cubicBezTo>
                    <a:cubicBezTo>
                      <a:pt x="1035741" y="71129"/>
                      <a:pt x="1038052" y="65817"/>
                      <a:pt x="1038052" y="58889"/>
                    </a:cubicBezTo>
                    <a:cubicBezTo>
                      <a:pt x="1038052" y="41800"/>
                      <a:pt x="1028344" y="29329"/>
                      <a:pt x="1022335" y="24249"/>
                    </a:cubicBezTo>
                    <a:cubicBezTo>
                      <a:pt x="1002919" y="8545"/>
                      <a:pt x="975875" y="10392"/>
                      <a:pt x="955073" y="9699"/>
                    </a:cubicBezTo>
                    <a:cubicBezTo>
                      <a:pt x="637948" y="9468"/>
                      <a:pt x="366127" y="462"/>
                      <a:pt x="83211" y="0"/>
                    </a:cubicBezTo>
                    <a:close/>
                  </a:path>
                </a:pathLst>
              </a:custGeom>
              <a:solidFill>
                <a:srgbClr val="EA4609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rgbClr val="26262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729147" y="1928484"/>
                <a:ext cx="52629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6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구매 데이터 기반 시각화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279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88046" y="3075783"/>
            <a:ext cx="7815909" cy="706434"/>
            <a:chOff x="2188046" y="3075783"/>
            <a:chExt cx="7815909" cy="706434"/>
          </a:xfrm>
        </p:grpSpPr>
        <p:sp>
          <p:nvSpPr>
            <p:cNvPr id="11" name="Neon Marker"/>
            <p:cNvSpPr>
              <a:spLocks/>
            </p:cNvSpPr>
            <p:nvPr/>
          </p:nvSpPr>
          <p:spPr bwMode="auto">
            <a:xfrm>
              <a:off x="2188046" y="3075783"/>
              <a:ext cx="7815909" cy="706434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13813" y="3105835"/>
              <a:ext cx="21643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Appendix</a:t>
              </a:r>
              <a:endPara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83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44631" y="335062"/>
            <a:ext cx="5873754" cy="780855"/>
            <a:chOff x="544631" y="1187727"/>
            <a:chExt cx="5873754" cy="780855"/>
          </a:xfrm>
        </p:grpSpPr>
        <p:sp>
          <p:nvSpPr>
            <p:cNvPr id="12" name="TextBox 11"/>
            <p:cNvSpPr txBox="1"/>
            <p:nvPr/>
          </p:nvSpPr>
          <p:spPr>
            <a:xfrm>
              <a:off x="772663" y="1187727"/>
              <a:ext cx="5645722" cy="78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시간대별 구매 건수 및 금액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-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오전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10~11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 출근시간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17~18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 퇴근시간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08" y="1309643"/>
            <a:ext cx="9419491" cy="53259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64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44631" y="335055"/>
            <a:ext cx="5873754" cy="780855"/>
            <a:chOff x="544631" y="1187720"/>
            <a:chExt cx="5873754" cy="780855"/>
          </a:xfrm>
        </p:grpSpPr>
        <p:sp>
          <p:nvSpPr>
            <p:cNvPr id="12" name="TextBox 11"/>
            <p:cNvSpPr txBox="1"/>
            <p:nvPr/>
          </p:nvSpPr>
          <p:spPr>
            <a:xfrm>
              <a:off x="772663" y="1187720"/>
              <a:ext cx="5645722" cy="78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분기별 </a:t>
              </a:r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객단가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확인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-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양천구 </a:t>
              </a:r>
              <a:r>
                <a:rPr lang="ko-KR" altLang="en-US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객단가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(12,944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 가장 높음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63" y="1322300"/>
            <a:ext cx="6691874" cy="53774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059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44631" y="335055"/>
            <a:ext cx="5873754" cy="443263"/>
            <a:chOff x="544631" y="1187720"/>
            <a:chExt cx="5873754" cy="443263"/>
          </a:xfrm>
        </p:grpSpPr>
        <p:sp>
          <p:nvSpPr>
            <p:cNvPr id="12" name="TextBox 11"/>
            <p:cNvSpPr txBox="1"/>
            <p:nvPr/>
          </p:nvSpPr>
          <p:spPr>
            <a:xfrm>
              <a:off x="772663" y="1187720"/>
              <a:ext cx="5645722" cy="443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향후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개월간 월별 평균 </a:t>
              </a:r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객단가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예측치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73" y="1155554"/>
            <a:ext cx="8961361" cy="52165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77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44631" y="335055"/>
            <a:ext cx="7214452" cy="507831"/>
            <a:chOff x="544631" y="1187720"/>
            <a:chExt cx="7214452" cy="507831"/>
          </a:xfrm>
        </p:grpSpPr>
        <p:sp>
          <p:nvSpPr>
            <p:cNvPr id="12" name="TextBox 11"/>
            <p:cNvSpPr txBox="1"/>
            <p:nvPr/>
          </p:nvSpPr>
          <p:spPr>
            <a:xfrm>
              <a:off x="772663" y="1187720"/>
              <a:ext cx="69864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Question.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다음 그래프에 표시된 데이터가 의미하는 바는 무엇일까요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??</a:t>
              </a: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5" y="1161719"/>
            <a:ext cx="10892901" cy="22672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095415" y="2268725"/>
            <a:ext cx="328841" cy="1069278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666703" y="3887087"/>
            <a:ext cx="6097132" cy="2113885"/>
            <a:chOff x="2666703" y="3887087"/>
            <a:chExt cx="6097132" cy="211388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0" y="3887087"/>
              <a:ext cx="2113885" cy="21138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703" y="3932807"/>
              <a:ext cx="2757553" cy="206816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6" name="그룹 15"/>
          <p:cNvGrpSpPr/>
          <p:nvPr/>
        </p:nvGrpSpPr>
        <p:grpSpPr>
          <a:xfrm rot="20300253">
            <a:off x="1425365" y="2321712"/>
            <a:ext cx="10185658" cy="1885229"/>
            <a:chOff x="1456334" y="2489189"/>
            <a:chExt cx="10185658" cy="1885229"/>
          </a:xfrm>
        </p:grpSpPr>
        <p:sp>
          <p:nvSpPr>
            <p:cNvPr id="17" name="Neon Marker"/>
            <p:cNvSpPr>
              <a:spLocks/>
            </p:cNvSpPr>
            <p:nvPr/>
          </p:nvSpPr>
          <p:spPr bwMode="auto">
            <a:xfrm>
              <a:off x="2188046" y="3075783"/>
              <a:ext cx="7815909" cy="706434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CCFF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9" name="Neon Marker"/>
            <p:cNvSpPr>
              <a:spLocks/>
            </p:cNvSpPr>
            <p:nvPr/>
          </p:nvSpPr>
          <p:spPr bwMode="auto">
            <a:xfrm>
              <a:off x="1456334" y="2489189"/>
              <a:ext cx="8969013" cy="706434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CCFF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0" name="Neon Marker"/>
            <p:cNvSpPr>
              <a:spLocks/>
            </p:cNvSpPr>
            <p:nvPr/>
          </p:nvSpPr>
          <p:spPr bwMode="auto">
            <a:xfrm>
              <a:off x="1952829" y="3667984"/>
              <a:ext cx="9689163" cy="706434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CCFF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97700" y="2828837"/>
              <a:ext cx="39966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엉니엉니</a:t>
              </a:r>
              <a:r>
                <a:rPr lang="en-US" altLang="ko-KR" sz="3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!!</a:t>
              </a:r>
            </a:p>
            <a:p>
              <a:pPr algn="ctr"/>
              <a:r>
                <a:rPr lang="ko-KR" altLang="en-US" sz="3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이거 사서 나누자 </a:t>
              </a:r>
              <a:r>
                <a:rPr lang="en-US" altLang="ko-KR" sz="3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&gt;_&lt;</a:t>
              </a:r>
              <a:endPara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18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88046" y="3075783"/>
            <a:ext cx="7815909" cy="706434"/>
            <a:chOff x="2188046" y="3075783"/>
            <a:chExt cx="7815909" cy="706434"/>
          </a:xfrm>
        </p:grpSpPr>
        <p:sp>
          <p:nvSpPr>
            <p:cNvPr id="11" name="Neon Marker"/>
            <p:cNvSpPr>
              <a:spLocks/>
            </p:cNvSpPr>
            <p:nvPr/>
          </p:nvSpPr>
          <p:spPr bwMode="auto">
            <a:xfrm>
              <a:off x="2188046" y="3075783"/>
              <a:ext cx="7815909" cy="706434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00B050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04809" y="3105835"/>
              <a:ext cx="23823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감사합니다</a:t>
              </a:r>
              <a:r>
                <a:rPr lang="en-US" altLang="ko-KR" sz="36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85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0" y="0"/>
            <a:ext cx="12192000" cy="6865815"/>
            <a:chOff x="0" y="-1"/>
            <a:chExt cx="12192000" cy="6858001"/>
          </a:xfrm>
        </p:grpSpPr>
        <p:pic>
          <p:nvPicPr>
            <p:cNvPr id="89" name="Picture 4" descr="관련 이미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57"/>
            <a:stretch/>
          </p:blipFill>
          <p:spPr bwMode="auto">
            <a:xfrm>
              <a:off x="0" y="-1"/>
              <a:ext cx="1219200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직사각형 89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7" name="모서리가 둥근 직사각형 125"/>
          <p:cNvSpPr/>
          <p:nvPr/>
        </p:nvSpPr>
        <p:spPr>
          <a:xfrm>
            <a:off x="6045758" y="2245264"/>
            <a:ext cx="4621000" cy="1848099"/>
          </a:xfrm>
          <a:prstGeom prst="roundRect">
            <a:avLst>
              <a:gd name="adj" fmla="val 50000"/>
            </a:avLst>
          </a:prstGeom>
          <a:solidFill>
            <a:schemeClr val="bg1">
              <a:alpha val="56000"/>
            </a:schemeClr>
          </a:solidFill>
          <a:ln w="3810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Process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제목 12"/>
          <p:cNvSpPr txBox="1">
            <a:spLocks/>
          </p:cNvSpPr>
          <p:nvPr/>
        </p:nvSpPr>
        <p:spPr>
          <a:xfrm>
            <a:off x="344127" y="192930"/>
            <a:ext cx="2622173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 algn="ctr"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bg1">
                    <a:lumMod val="9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구매 데이터 기반 시각화</a:t>
            </a:r>
            <a:endParaRPr lang="en-US" altLang="ko-KR" sz="1600" b="0" dirty="0">
              <a:solidFill>
                <a:schemeClr val="bg1">
                  <a:lumMod val="9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86887" y="1414090"/>
            <a:ext cx="10079870" cy="369332"/>
            <a:chOff x="586887" y="1414090"/>
            <a:chExt cx="10079870" cy="369332"/>
          </a:xfrm>
        </p:grpSpPr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3237055" y="1414090"/>
              <a:ext cx="46439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lvl="1" algn="ctr">
                <a:defRPr/>
              </a:pPr>
              <a:r>
                <a:rPr lang="ko-KR" altLang="en-US" b="1" i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 구조화 </a:t>
              </a:r>
              <a:r>
                <a:rPr lang="en-US" altLang="ko-KR" b="1" i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Process</a:t>
              </a:r>
              <a:endParaRPr lang="ko-KR" altLang="en-US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5" name="직선 연결선 44"/>
            <p:cNvCxnSpPr>
              <a:cxnSpLocks/>
            </p:cNvCxnSpPr>
            <p:nvPr/>
          </p:nvCxnSpPr>
          <p:spPr>
            <a:xfrm>
              <a:off x="586887" y="1596276"/>
              <a:ext cx="3675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cxnSpLocks/>
            </p:cNvCxnSpPr>
            <p:nvPr/>
          </p:nvCxnSpPr>
          <p:spPr>
            <a:xfrm>
              <a:off x="6991157" y="1596276"/>
              <a:ext cx="3675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229275" y="2338809"/>
            <a:ext cx="10881875" cy="3451629"/>
            <a:chOff x="229275" y="2227435"/>
            <a:chExt cx="10881875" cy="3451629"/>
          </a:xfrm>
        </p:grpSpPr>
        <p:grpSp>
          <p:nvGrpSpPr>
            <p:cNvPr id="76" name="그룹 75"/>
            <p:cNvGrpSpPr/>
            <p:nvPr/>
          </p:nvGrpSpPr>
          <p:grpSpPr>
            <a:xfrm>
              <a:off x="229275" y="2227435"/>
              <a:ext cx="10881875" cy="3451629"/>
              <a:chOff x="229275" y="2227435"/>
              <a:chExt cx="10881875" cy="345162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29275" y="2227435"/>
                <a:ext cx="2805996" cy="3451627"/>
                <a:chOff x="641321" y="2401360"/>
                <a:chExt cx="2805996" cy="3451627"/>
              </a:xfrm>
            </p:grpSpPr>
            <p:sp>
              <p:nvSpPr>
                <p:cNvPr id="47" name="타원 46"/>
                <p:cNvSpPr/>
                <p:nvPr/>
              </p:nvSpPr>
              <p:spPr>
                <a:xfrm>
                  <a:off x="1210396" y="2401360"/>
                  <a:ext cx="1667847" cy="1667847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35459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algn="ctr" defTabSz="745693">
                    <a:defRPr/>
                  </a:pPr>
                  <a:r>
                    <a:rPr lang="ko-KR" altLang="en-US" sz="14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데이터의 이해</a:t>
                  </a:r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1998532" y="4288986"/>
                  <a:ext cx="91574" cy="238869"/>
                  <a:chOff x="1345092" y="4486275"/>
                  <a:chExt cx="137484" cy="358626"/>
                </a:xfrm>
              </p:grpSpPr>
              <p:sp>
                <p:nvSpPr>
                  <p:cNvPr id="65" name="타원 64"/>
                  <p:cNvSpPr/>
                  <p:nvPr/>
                </p:nvSpPr>
                <p:spPr>
                  <a:xfrm>
                    <a:off x="1345092" y="4486275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" name="타원 65"/>
                  <p:cNvSpPr/>
                  <p:nvPr/>
                </p:nvSpPr>
                <p:spPr>
                  <a:xfrm>
                    <a:off x="1345092" y="4707417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641321" y="4614186"/>
                  <a:ext cx="2805996" cy="123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1" algn="ctr" fontAlgn="base">
                    <a:lnSpc>
                      <a:spcPct val="150000"/>
                    </a:lnSpc>
                    <a:spcBef>
                      <a:spcPts val="82"/>
                    </a:spcBef>
                    <a:spcAft>
                      <a:spcPct val="0"/>
                    </a:spcAft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데이터 확인</a:t>
                  </a:r>
                  <a:endParaRPr kumimoji="1" lang="en-US" altLang="ko-KR" sz="1200" b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lvl="1" algn="ctr" fontAlgn="base">
                    <a:lnSpc>
                      <a:spcPct val="150000"/>
                    </a:lnSpc>
                    <a:spcBef>
                      <a:spcPts val="82"/>
                    </a:spcBef>
                    <a:spcAft>
                      <a:spcPct val="0"/>
                    </a:spcAft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데이터 파일 간의 연관성</a:t>
                  </a:r>
                  <a:endParaRPr kumimoji="1" lang="en-US" altLang="ko-KR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lvl="1" algn="ctr" fontAlgn="base">
                    <a:lnSpc>
                      <a:spcPct val="150000"/>
                    </a:lnSpc>
                    <a:spcBef>
                      <a:spcPts val="82"/>
                    </a:spcBef>
                    <a:spcAft>
                      <a:spcPct val="0"/>
                    </a:spcAft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조인 가능 여부</a:t>
                  </a:r>
                  <a:endParaRPr kumimoji="1" lang="en-US" altLang="ko-KR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lvl="1" algn="ctr" fontAlgn="base">
                    <a:lnSpc>
                      <a:spcPct val="150000"/>
                    </a:lnSpc>
                    <a:spcBef>
                      <a:spcPts val="82"/>
                    </a:spcBef>
                    <a:spcAft>
                      <a:spcPct val="0"/>
                    </a:spcAft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컬럼 타입 등</a:t>
                  </a: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>
                <a:off x="2921235" y="2227435"/>
                <a:ext cx="2805996" cy="3451628"/>
                <a:chOff x="3556433" y="2397565"/>
                <a:chExt cx="2805996" cy="3451628"/>
              </a:xfrm>
            </p:grpSpPr>
            <p:sp>
              <p:nvSpPr>
                <p:cNvPr id="48" name="타원 47"/>
                <p:cNvSpPr/>
                <p:nvPr/>
              </p:nvSpPr>
              <p:spPr>
                <a:xfrm>
                  <a:off x="4123610" y="2397565"/>
                  <a:ext cx="1666800" cy="166680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35459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algn="ctr" defTabSz="745693"/>
                  <a:r>
                    <a:rPr lang="ko-KR" altLang="en-US" sz="14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정보 구조화</a:t>
                  </a:r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4913644" y="4285192"/>
                  <a:ext cx="91574" cy="238869"/>
                  <a:chOff x="1345092" y="4486275"/>
                  <a:chExt cx="137484" cy="358626"/>
                </a:xfrm>
              </p:grpSpPr>
              <p:sp>
                <p:nvSpPr>
                  <p:cNvPr id="63" name="타원 62"/>
                  <p:cNvSpPr/>
                  <p:nvPr/>
                </p:nvSpPr>
                <p:spPr>
                  <a:xfrm>
                    <a:off x="1345092" y="4486275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타원 63"/>
                  <p:cNvSpPr/>
                  <p:nvPr/>
                </p:nvSpPr>
                <p:spPr>
                  <a:xfrm>
                    <a:off x="1345092" y="4707417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3556433" y="4610392"/>
                  <a:ext cx="2805996" cy="123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1" algn="ctr">
                    <a:lnSpc>
                      <a:spcPct val="150000"/>
                    </a:lnSpc>
                    <a:spcBef>
                      <a:spcPts val="82"/>
                    </a:spcBef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다양한 관점으로 현상 파악</a:t>
                  </a:r>
                  <a:endParaRPr kumimoji="1" lang="en-US" altLang="ko-KR" sz="1200" b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lvl="1" algn="ctr">
                    <a:lnSpc>
                      <a:spcPct val="150000"/>
                    </a:lnSpc>
                    <a:spcBef>
                      <a:spcPts val="82"/>
                    </a:spcBef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상품 구매 내역을 통한 계열사 예측</a:t>
                  </a:r>
                  <a:endParaRPr kumimoji="1" lang="en-US" altLang="ko-KR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lvl="1" algn="ctr">
                    <a:lnSpc>
                      <a:spcPct val="150000"/>
                    </a:lnSpc>
                    <a:spcBef>
                      <a:spcPts val="82"/>
                    </a:spcBef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지역별 </a:t>
                  </a:r>
                  <a:r>
                    <a: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/ </a:t>
                  </a: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시간대별 </a:t>
                  </a:r>
                  <a:r>
                    <a: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/ </a:t>
                  </a: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구매 횟수 </a:t>
                  </a:r>
                  <a:endParaRPr kumimoji="1" lang="en-US" altLang="ko-KR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lvl="1" algn="ctr">
                    <a:lnSpc>
                      <a:spcPct val="150000"/>
                    </a:lnSpc>
                    <a:spcBef>
                      <a:spcPts val="82"/>
                    </a:spcBef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/ </a:t>
                  </a: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구매 금액 </a:t>
                  </a:r>
                  <a:r>
                    <a: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/ </a:t>
                  </a: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가정 구성원 수</a:t>
                  </a:r>
                  <a:r>
                    <a: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간의 상관 여부</a:t>
                  </a:r>
                  <a:endParaRPr kumimoji="1" lang="en-US" altLang="ko-KR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5613195" y="2227435"/>
                <a:ext cx="2805996" cy="2871984"/>
                <a:chOff x="8266532" y="2665126"/>
                <a:chExt cx="2805996" cy="2871984"/>
              </a:xfrm>
            </p:grpSpPr>
            <p:sp>
              <p:nvSpPr>
                <p:cNvPr id="50" name="타원 49"/>
                <p:cNvSpPr/>
                <p:nvPr/>
              </p:nvSpPr>
              <p:spPr>
                <a:xfrm>
                  <a:off x="8832845" y="2665126"/>
                  <a:ext cx="1666800" cy="166680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35459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algn="ctr" defTabSz="745693"/>
                  <a:r>
                    <a:rPr lang="ko-KR" altLang="en-US" sz="14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시각화</a:t>
                  </a:r>
                </a:p>
              </p:txBody>
            </p:sp>
            <p:grpSp>
              <p:nvGrpSpPr>
                <p:cNvPr id="54" name="그룹 53"/>
                <p:cNvGrpSpPr/>
                <p:nvPr/>
              </p:nvGrpSpPr>
              <p:grpSpPr>
                <a:xfrm>
                  <a:off x="9623743" y="4552755"/>
                  <a:ext cx="91574" cy="238869"/>
                  <a:chOff x="1345092" y="4486275"/>
                  <a:chExt cx="137484" cy="358626"/>
                </a:xfrm>
              </p:grpSpPr>
              <p:sp>
                <p:nvSpPr>
                  <p:cNvPr id="59" name="타원 58"/>
                  <p:cNvSpPr/>
                  <p:nvPr/>
                </p:nvSpPr>
                <p:spPr>
                  <a:xfrm>
                    <a:off x="1345092" y="4486275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타원 59"/>
                  <p:cNvSpPr/>
                  <p:nvPr/>
                </p:nvSpPr>
                <p:spPr>
                  <a:xfrm>
                    <a:off x="1345092" y="4707417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8266532" y="4877955"/>
                  <a:ext cx="2805996" cy="6591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1" algn="ctr">
                    <a:lnSpc>
                      <a:spcPct val="150000"/>
                    </a:lnSpc>
                    <a:spcBef>
                      <a:spcPts val="82"/>
                    </a:spcBef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b="1" spc="-15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테블로</a:t>
                  </a:r>
                  <a:r>
                    <a:rPr kumimoji="1" lang="ko-KR" altLang="en-US" sz="12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kumimoji="1" lang="en-US" altLang="ko-KR" sz="12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/ R / </a:t>
                  </a:r>
                  <a:r>
                    <a:rPr kumimoji="1" lang="ko-KR" altLang="en-US" sz="1200" b="1" spc="-15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파이썬을</a:t>
                  </a:r>
                  <a:r>
                    <a:rPr kumimoji="1" lang="ko-KR" altLang="en-US" sz="12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활용한</a:t>
                  </a:r>
                  <a:endParaRPr kumimoji="1" lang="en-US" altLang="ko-KR" sz="1200" b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lvl="1" algn="ctr">
                    <a:lnSpc>
                      <a:spcPct val="150000"/>
                    </a:lnSpc>
                    <a:spcBef>
                      <a:spcPts val="82"/>
                    </a:spcBef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다양한 시각화 노력</a:t>
                  </a:r>
                  <a:endParaRPr kumimoji="1" lang="en-US" altLang="ko-KR" sz="1200" b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>
                <a:off x="8305154" y="2227435"/>
                <a:ext cx="2805996" cy="3451629"/>
                <a:chOff x="5907024" y="2665127"/>
                <a:chExt cx="2805996" cy="3451629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6478165" y="2665127"/>
                  <a:ext cx="1666800" cy="166680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35459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algn="ctr" defTabSz="745693"/>
                  <a:r>
                    <a:rPr lang="ko-KR" altLang="en-US" sz="14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의사결정활용</a:t>
                  </a:r>
                </a:p>
              </p:txBody>
            </p:sp>
            <p:grpSp>
              <p:nvGrpSpPr>
                <p:cNvPr id="53" name="그룹 52"/>
                <p:cNvGrpSpPr/>
                <p:nvPr/>
              </p:nvGrpSpPr>
              <p:grpSpPr>
                <a:xfrm>
                  <a:off x="7264235" y="4552755"/>
                  <a:ext cx="91574" cy="238869"/>
                  <a:chOff x="1345092" y="4486275"/>
                  <a:chExt cx="137484" cy="358626"/>
                </a:xfrm>
              </p:grpSpPr>
              <p:sp>
                <p:nvSpPr>
                  <p:cNvPr id="61" name="타원 60"/>
                  <p:cNvSpPr/>
                  <p:nvPr/>
                </p:nvSpPr>
                <p:spPr>
                  <a:xfrm>
                    <a:off x="1345092" y="4486275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타원 61"/>
                  <p:cNvSpPr/>
                  <p:nvPr/>
                </p:nvSpPr>
                <p:spPr>
                  <a:xfrm>
                    <a:off x="1345092" y="4707417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0" name="그룹 69"/>
                <p:cNvGrpSpPr/>
                <p:nvPr/>
              </p:nvGrpSpPr>
              <p:grpSpPr>
                <a:xfrm>
                  <a:off x="5907024" y="4877955"/>
                  <a:ext cx="2805996" cy="1238801"/>
                  <a:chOff x="5907024" y="4877955"/>
                  <a:chExt cx="2805996" cy="1238801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907024" y="4877955"/>
                    <a:ext cx="2805996" cy="12388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1" algn="ctr">
                      <a:lnSpc>
                        <a:spcPct val="150000"/>
                      </a:lnSpc>
                      <a:spcBef>
                        <a:spcPts val="82"/>
                      </a:spcBef>
                      <a:buClr>
                        <a:srgbClr val="4F81BD">
                          <a:lumMod val="50000"/>
                        </a:srgbClr>
                      </a:buClr>
                      <a:tabLst>
                        <a:tab pos="864217" algn="l"/>
                      </a:tabLst>
                      <a:defRPr/>
                    </a:pPr>
                    <a:r>
                      <a:rPr kumimoji="1" lang="ko-KR" altLang="en-US" sz="1200" b="1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데이터에 기반한 의사 결정</a:t>
                    </a:r>
                    <a:endParaRPr kumimoji="1" lang="en-US" altLang="ko-KR" sz="12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spcBef>
                        <a:spcPts val="82"/>
                      </a:spcBef>
                      <a:buClr>
                        <a:srgbClr val="4F81BD">
                          <a:lumMod val="50000"/>
                        </a:srgbClr>
                      </a:buClr>
                      <a:tabLst>
                        <a:tab pos="864217" algn="l"/>
                      </a:tabLst>
                      <a:defRPr/>
                    </a:pPr>
                    <a:r>
                      <a:rPr kumimoji="1"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구매 상승 추이가 뚜렷한 계열사 확인</a:t>
                    </a:r>
                    <a:endPara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spcBef>
                        <a:spcPts val="82"/>
                      </a:spcBef>
                      <a:buClr>
                        <a:srgbClr val="4F81BD">
                          <a:lumMod val="50000"/>
                        </a:srgbClr>
                      </a:buClr>
                      <a:tabLst>
                        <a:tab pos="864217" algn="l"/>
                      </a:tabLst>
                      <a:defRPr/>
                    </a:pPr>
                    <a:r>
                      <a:rPr kumimoji="1"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신규 매장 오픈 지역 도출</a:t>
                    </a:r>
                    <a:endPara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spcBef>
                        <a:spcPts val="82"/>
                      </a:spcBef>
                      <a:buClr>
                        <a:srgbClr val="4F81BD">
                          <a:lumMod val="50000"/>
                        </a:srgbClr>
                      </a:buClr>
                      <a:tabLst>
                        <a:tab pos="864217" algn="l"/>
                      </a:tabLst>
                      <a:defRPr/>
                    </a:pPr>
                    <a:r>
                      <a:rPr kumimoji="1"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프로모션 이벤트 상품 기획</a:t>
                    </a:r>
                    <a:endPara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pic>
                <p:nvPicPr>
                  <p:cNvPr id="67" name="Picture 4" descr="롭스에 대한 이미지 검색결과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6292" t="29127" r="20667" b="23164"/>
                  <a:stretch/>
                </p:blipFill>
                <p:spPr bwMode="auto">
                  <a:xfrm>
                    <a:off x="8137024" y="4877955"/>
                    <a:ext cx="301908" cy="36772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85" name="그룹 84"/>
            <p:cNvGrpSpPr/>
            <p:nvPr/>
          </p:nvGrpSpPr>
          <p:grpSpPr>
            <a:xfrm>
              <a:off x="8079092" y="2993760"/>
              <a:ext cx="564419" cy="134149"/>
              <a:chOff x="8148737" y="2977693"/>
              <a:chExt cx="564419" cy="134149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8365151" y="2977693"/>
                <a:ext cx="348005" cy="134149"/>
                <a:chOff x="9349889" y="3268076"/>
                <a:chExt cx="348005" cy="134149"/>
              </a:xfrm>
            </p:grpSpPr>
            <p:sp>
              <p:nvSpPr>
                <p:cNvPr id="77" name="모서리가 둥근 직사각형 157"/>
                <p:cNvSpPr/>
                <p:nvPr/>
              </p:nvSpPr>
              <p:spPr>
                <a:xfrm rot="74287">
                  <a:off x="9349889" y="3309411"/>
                  <a:ext cx="337962" cy="495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8" name="모서리가 둥근 직사각형 158"/>
                <p:cNvSpPr/>
                <p:nvPr/>
              </p:nvSpPr>
              <p:spPr>
                <a:xfrm rot="19692737">
                  <a:off x="9507966" y="3346860"/>
                  <a:ext cx="188439" cy="5536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9" name="모서리가 둥근 직사각형 159"/>
                <p:cNvSpPr/>
                <p:nvPr/>
              </p:nvSpPr>
              <p:spPr>
                <a:xfrm rot="2452818">
                  <a:off x="9509455" y="3268076"/>
                  <a:ext cx="188439" cy="5536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 rot="10800000">
                <a:off x="8148737" y="2977693"/>
                <a:ext cx="348005" cy="134149"/>
                <a:chOff x="9349889" y="3268076"/>
                <a:chExt cx="348005" cy="134149"/>
              </a:xfrm>
            </p:grpSpPr>
            <p:sp>
              <p:nvSpPr>
                <p:cNvPr id="82" name="모서리가 둥근 직사각형 157"/>
                <p:cNvSpPr/>
                <p:nvPr/>
              </p:nvSpPr>
              <p:spPr>
                <a:xfrm rot="74287">
                  <a:off x="9349889" y="3309411"/>
                  <a:ext cx="337962" cy="495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3" name="모서리가 둥근 직사각형 158"/>
                <p:cNvSpPr/>
                <p:nvPr/>
              </p:nvSpPr>
              <p:spPr>
                <a:xfrm rot="19692737">
                  <a:off x="9507966" y="3346860"/>
                  <a:ext cx="188439" cy="5536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4" name="모서리가 둥근 직사각형 159"/>
                <p:cNvSpPr/>
                <p:nvPr/>
              </p:nvSpPr>
              <p:spPr>
                <a:xfrm rot="2452818">
                  <a:off x="9509455" y="3268076"/>
                  <a:ext cx="188439" cy="5536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149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이해</a:t>
            </a:r>
          </a:p>
        </p:txBody>
      </p:sp>
      <p:sp>
        <p:nvSpPr>
          <p:cNvPr id="12" name="제목 12"/>
          <p:cNvSpPr txBox="1">
            <a:spLocks/>
          </p:cNvSpPr>
          <p:nvPr/>
        </p:nvSpPr>
        <p:spPr>
          <a:xfrm>
            <a:off x="344127" y="192930"/>
            <a:ext cx="2622173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 algn="ctr"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구매 데이터 기반 시각화</a:t>
            </a:r>
            <a:endParaRPr lang="en-US" altLang="ko-KR" sz="1600" b="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70018"/>
              </p:ext>
            </p:extLst>
          </p:nvPr>
        </p:nvGraphicFramePr>
        <p:xfrm>
          <a:off x="772663" y="2870495"/>
          <a:ext cx="8850660" cy="2216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80000" marR="180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항목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Demo.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80000" marR="180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식별번호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연령대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거주지 우편번호 앞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구매내역정보</a:t>
                      </a:r>
                    </a:p>
                  </a:txBody>
                  <a:tcPr marL="180000" marR="180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제휴사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(A/B/C/D),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영수증번호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상품코드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고객번호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점포코드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구매일자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구매시간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구매금액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상품분류</a:t>
                      </a:r>
                    </a:p>
                  </a:txBody>
                  <a:tcPr marL="180000" marR="180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제휴사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상품코드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분류명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경쟁사이용</a:t>
                      </a:r>
                    </a:p>
                  </a:txBody>
                  <a:tcPr marL="180000" marR="180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 식별번호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제휴사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경쟁사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이용년월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멤버십여부</a:t>
                      </a:r>
                    </a:p>
                  </a:txBody>
                  <a:tcPr marL="180000" marR="180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 식별번호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멤버십명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더영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롭스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하이마트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다둥이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가입년월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채널이용</a:t>
                      </a:r>
                    </a:p>
                  </a:txBody>
                  <a:tcPr marL="180000" marR="180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 색별번호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제휴사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이용횟수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544631" y="1287377"/>
            <a:ext cx="9277226" cy="1454959"/>
            <a:chOff x="544631" y="1322549"/>
            <a:chExt cx="9277226" cy="1454959"/>
          </a:xfrm>
        </p:grpSpPr>
        <p:grpSp>
          <p:nvGrpSpPr>
            <p:cNvPr id="27" name="그룹 26"/>
            <p:cNvGrpSpPr/>
            <p:nvPr/>
          </p:nvGrpSpPr>
          <p:grpSpPr>
            <a:xfrm>
              <a:off x="544631" y="1322549"/>
              <a:ext cx="9277226" cy="338554"/>
              <a:chOff x="544631" y="1322549"/>
              <a:chExt cx="9277226" cy="33855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72663" y="1322549"/>
                <a:ext cx="90491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출처 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제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회 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L.POINT Big Data Competition “Be the L.BA” 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대회 공개 데이터</a:t>
                </a:r>
                <a:endPara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" name="사각형: 둥근 모서리 4"/>
              <p:cNvSpPr/>
              <p:nvPr/>
            </p:nvSpPr>
            <p:spPr>
              <a:xfrm>
                <a:off x="544631" y="1399740"/>
                <a:ext cx="191729" cy="191729"/>
              </a:xfrm>
              <a:prstGeom prst="roundRect">
                <a:avLst/>
              </a:prstGeom>
              <a:noFill/>
              <a:ln>
                <a:solidFill>
                  <a:srgbClr val="EA46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44631" y="1694684"/>
              <a:ext cx="7592393" cy="338554"/>
              <a:chOff x="544631" y="1775241"/>
              <a:chExt cx="7592393" cy="33855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72663" y="1775241"/>
                <a:ext cx="736436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대상 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2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년간 롯데그룹의 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 계열사에서 구매한 고객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(‘14~’15)</a:t>
                </a:r>
              </a:p>
            </p:txBody>
          </p:sp>
          <p:sp>
            <p:nvSpPr>
              <p:cNvPr id="21" name="사각형: 둥근 모서리 20"/>
              <p:cNvSpPr/>
              <p:nvPr/>
            </p:nvSpPr>
            <p:spPr>
              <a:xfrm>
                <a:off x="544631" y="1841451"/>
                <a:ext cx="191729" cy="191729"/>
              </a:xfrm>
              <a:prstGeom prst="roundRect">
                <a:avLst/>
              </a:prstGeom>
              <a:noFill/>
              <a:ln>
                <a:solidFill>
                  <a:srgbClr val="EA46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44631" y="2066819"/>
              <a:ext cx="3700457" cy="338554"/>
              <a:chOff x="544631" y="2135165"/>
              <a:chExt cx="3700457" cy="33855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772663" y="2135165"/>
                <a:ext cx="34724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 계열사 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A / B / C / D (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비공개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</p:txBody>
          </p:sp>
          <p:sp>
            <p:nvSpPr>
              <p:cNvPr id="22" name="사각형: 둥근 모서리 21"/>
              <p:cNvSpPr/>
              <p:nvPr/>
            </p:nvSpPr>
            <p:spPr>
              <a:xfrm>
                <a:off x="544631" y="2208578"/>
                <a:ext cx="191729" cy="191729"/>
              </a:xfrm>
              <a:prstGeom prst="roundRect">
                <a:avLst/>
              </a:prstGeom>
              <a:noFill/>
              <a:ln>
                <a:solidFill>
                  <a:srgbClr val="EA46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44631" y="2438954"/>
              <a:ext cx="4227845" cy="338554"/>
              <a:chOff x="544631" y="2497953"/>
              <a:chExt cx="4227845" cy="33855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772663" y="2497953"/>
                <a:ext cx="39998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목록 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총 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6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 데이터 조인 후 진행</a:t>
                </a:r>
              </a:p>
            </p:txBody>
          </p:sp>
          <p:sp>
            <p:nvSpPr>
              <p:cNvPr id="23" name="사각형: 둥근 모서리 22"/>
              <p:cNvSpPr/>
              <p:nvPr/>
            </p:nvSpPr>
            <p:spPr>
              <a:xfrm>
                <a:off x="544631" y="2575705"/>
                <a:ext cx="191729" cy="191729"/>
              </a:xfrm>
              <a:prstGeom prst="roundRect">
                <a:avLst/>
              </a:prstGeom>
              <a:noFill/>
              <a:ln>
                <a:solidFill>
                  <a:srgbClr val="EA46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736360" y="5195332"/>
            <a:ext cx="8376252" cy="890927"/>
            <a:chOff x="736360" y="5095680"/>
            <a:chExt cx="8376252" cy="890927"/>
          </a:xfrm>
        </p:grpSpPr>
        <p:grpSp>
          <p:nvGrpSpPr>
            <p:cNvPr id="10" name="그룹 9"/>
            <p:cNvGrpSpPr/>
            <p:nvPr/>
          </p:nvGrpSpPr>
          <p:grpSpPr>
            <a:xfrm>
              <a:off x="1121355" y="5095680"/>
              <a:ext cx="1938921" cy="567504"/>
              <a:chOff x="1824682" y="1464615"/>
              <a:chExt cx="1938921" cy="567504"/>
            </a:xfrm>
          </p:grpSpPr>
          <p:pic>
            <p:nvPicPr>
              <p:cNvPr id="14" name="Picture 8" descr="L.point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4682" y="1464615"/>
                <a:ext cx="1382224" cy="513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3178186" y="1632009"/>
                <a:ext cx="5854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란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?</a:t>
                </a:r>
                <a:endPara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050491" y="5648053"/>
              <a:ext cx="80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롯데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全 계열사에서 구매 관련 적립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사용 가능한 포인트 제도</a:t>
              </a: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60" y="5312628"/>
              <a:ext cx="307193" cy="591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614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의사결정 활용</a:t>
            </a:r>
          </a:p>
        </p:txBody>
      </p:sp>
      <p:sp>
        <p:nvSpPr>
          <p:cNvPr id="12" name="제목 12"/>
          <p:cNvSpPr txBox="1">
            <a:spLocks/>
          </p:cNvSpPr>
          <p:nvPr/>
        </p:nvSpPr>
        <p:spPr>
          <a:xfrm>
            <a:off x="425245" y="192930"/>
            <a:ext cx="2622173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의사결정 시각화 </a:t>
            </a:r>
            <a:r>
              <a:rPr lang="en-US" altLang="ko-KR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1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25245" y="1864220"/>
            <a:ext cx="11157332" cy="3111522"/>
            <a:chOff x="522894" y="1389409"/>
            <a:chExt cx="8887387" cy="247848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94" y="1389413"/>
              <a:ext cx="3322222" cy="247848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35"/>
            <a:stretch/>
          </p:blipFill>
          <p:spPr>
            <a:xfrm>
              <a:off x="5683045" y="1389409"/>
              <a:ext cx="1865914" cy="247848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74"/>
            <a:stretch/>
          </p:blipFill>
          <p:spPr>
            <a:xfrm>
              <a:off x="7548959" y="1389409"/>
              <a:ext cx="1861322" cy="2478483"/>
            </a:xfrm>
            <a:prstGeom prst="rect">
              <a:avLst/>
            </a:prstGeom>
            <a:ln>
              <a:solidFill>
                <a:srgbClr val="FF00FF"/>
              </a:solidFill>
            </a:ln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00" r="1"/>
            <a:stretch/>
          </p:blipFill>
          <p:spPr>
            <a:xfrm>
              <a:off x="3845116" y="1389411"/>
              <a:ext cx="1840469" cy="247848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41" name="그룹 40"/>
          <p:cNvGrpSpPr/>
          <p:nvPr/>
        </p:nvGrpSpPr>
        <p:grpSpPr>
          <a:xfrm>
            <a:off x="544631" y="1287377"/>
            <a:ext cx="9277226" cy="338554"/>
            <a:chOff x="544631" y="1322549"/>
            <a:chExt cx="9277226" cy="338554"/>
          </a:xfrm>
        </p:grpSpPr>
        <p:sp>
          <p:nvSpPr>
            <p:cNvPr id="51" name="TextBox 50"/>
            <p:cNvSpPr txBox="1"/>
            <p:nvPr/>
          </p:nvSpPr>
          <p:spPr>
            <a:xfrm>
              <a:off x="772663" y="1322549"/>
              <a:ext cx="9049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A/B/C/D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 지속적으로 구매가 상승하고 있는 계열사를 선택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사각형: 둥근 모서리 51"/>
            <p:cNvSpPr/>
            <p:nvPr/>
          </p:nvSpPr>
          <p:spPr>
            <a:xfrm>
              <a:off x="544631" y="1399740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374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의사결정 활용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544631" y="1287377"/>
            <a:ext cx="9277226" cy="338554"/>
            <a:chOff x="544631" y="1322549"/>
            <a:chExt cx="9277226" cy="338554"/>
          </a:xfrm>
        </p:grpSpPr>
        <p:sp>
          <p:nvSpPr>
            <p:cNvPr id="51" name="TextBox 50"/>
            <p:cNvSpPr txBox="1"/>
            <p:nvPr/>
          </p:nvSpPr>
          <p:spPr>
            <a:xfrm>
              <a:off x="772663" y="1322549"/>
              <a:ext cx="9049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통한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A/B/C/D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계열사 추측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사각형: 둥근 모서리 51"/>
            <p:cNvSpPr/>
            <p:nvPr/>
          </p:nvSpPr>
          <p:spPr>
            <a:xfrm>
              <a:off x="544631" y="1399740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0" y="1787029"/>
            <a:ext cx="7537516" cy="43304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모서리가 둥근 직사각형 125"/>
          <p:cNvSpPr/>
          <p:nvPr/>
        </p:nvSpPr>
        <p:spPr>
          <a:xfrm>
            <a:off x="929369" y="5164015"/>
            <a:ext cx="7535857" cy="697523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자유형 9"/>
          <p:cNvSpPr/>
          <p:nvPr/>
        </p:nvSpPr>
        <p:spPr>
          <a:xfrm rot="8950722">
            <a:off x="4749918" y="4108308"/>
            <a:ext cx="2586652" cy="422919"/>
          </a:xfrm>
          <a:custGeom>
            <a:avLst/>
            <a:gdLst>
              <a:gd name="connsiteX0" fmla="*/ 2047631 w 2047631"/>
              <a:gd name="connsiteY0" fmla="*/ 0 h 437661"/>
              <a:gd name="connsiteX1" fmla="*/ 1586523 w 2047631"/>
              <a:gd name="connsiteY1" fmla="*/ 390769 h 437661"/>
              <a:gd name="connsiteX2" fmla="*/ 382954 w 2047631"/>
              <a:gd name="connsiteY2" fmla="*/ 117231 h 437661"/>
              <a:gd name="connsiteX3" fmla="*/ 0 w 2047631"/>
              <a:gd name="connsiteY3" fmla="*/ 437661 h 43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7631" h="437661">
                <a:moveTo>
                  <a:pt x="2047631" y="0"/>
                </a:moveTo>
                <a:cubicBezTo>
                  <a:pt x="1955800" y="185615"/>
                  <a:pt x="1863969" y="371231"/>
                  <a:pt x="1586523" y="390769"/>
                </a:cubicBezTo>
                <a:cubicBezTo>
                  <a:pt x="1309077" y="410308"/>
                  <a:pt x="647374" y="109416"/>
                  <a:pt x="382954" y="117231"/>
                </a:cubicBezTo>
                <a:cubicBezTo>
                  <a:pt x="118534" y="125046"/>
                  <a:pt x="59267" y="281353"/>
                  <a:pt x="0" y="437661"/>
                </a:cubicBezTo>
              </a:path>
            </a:pathLst>
          </a:custGeom>
          <a:solidFill>
            <a:schemeClr val="bg1">
              <a:alpha val="56000"/>
            </a:schemeClr>
          </a:solidFill>
          <a:ln w="12700">
            <a:solidFill>
              <a:srgbClr val="FF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12678" y="2767635"/>
            <a:ext cx="5528491" cy="707886"/>
            <a:chOff x="4412678" y="2767635"/>
            <a:chExt cx="5528491" cy="707886"/>
          </a:xfrm>
        </p:grpSpPr>
        <p:sp>
          <p:nvSpPr>
            <p:cNvPr id="18" name="TextBox 17"/>
            <p:cNvSpPr txBox="1"/>
            <p:nvPr/>
          </p:nvSpPr>
          <p:spPr>
            <a:xfrm>
              <a:off x="4412678" y="2767635"/>
              <a:ext cx="5528491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과자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음료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헤어케어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미용소품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구강 케어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우산 등 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상품을 통해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롭스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매장임을 확인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Neon Marker"/>
            <p:cNvSpPr>
              <a:spLocks/>
            </p:cNvSpPr>
            <p:nvPr/>
          </p:nvSpPr>
          <p:spPr bwMode="auto">
            <a:xfrm>
              <a:off x="6695043" y="3036083"/>
              <a:ext cx="754941" cy="387126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EA4609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695043" y="3053878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롭스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dirty="0"/>
            </a:p>
          </p:txBody>
        </p:sp>
      </p:grpSp>
      <p:sp>
        <p:nvSpPr>
          <p:cNvPr id="26" name="제목 12"/>
          <p:cNvSpPr txBox="1">
            <a:spLocks/>
          </p:cNvSpPr>
          <p:nvPr/>
        </p:nvSpPr>
        <p:spPr>
          <a:xfrm>
            <a:off x="425245" y="192930"/>
            <a:ext cx="2622173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의사결정 시각화 </a:t>
            </a:r>
            <a:r>
              <a:rPr lang="en-US" altLang="ko-KR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7330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의사결정 활용</a:t>
            </a:r>
          </a:p>
        </p:txBody>
      </p:sp>
      <p:sp>
        <p:nvSpPr>
          <p:cNvPr id="12" name="제목 12"/>
          <p:cNvSpPr txBox="1">
            <a:spLocks/>
          </p:cNvSpPr>
          <p:nvPr/>
        </p:nvSpPr>
        <p:spPr>
          <a:xfrm>
            <a:off x="425245" y="192930"/>
            <a:ext cx="2622173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오픈매장 </a:t>
            </a:r>
            <a:r>
              <a:rPr lang="en-US" altLang="ko-KR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Choice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544631" y="1287377"/>
            <a:ext cx="5100031" cy="338554"/>
            <a:chOff x="544631" y="1287377"/>
            <a:chExt cx="5100031" cy="338554"/>
          </a:xfrm>
        </p:grpSpPr>
        <p:sp>
          <p:nvSpPr>
            <p:cNvPr id="14" name="TextBox 13"/>
            <p:cNvSpPr txBox="1"/>
            <p:nvPr/>
          </p:nvSpPr>
          <p:spPr>
            <a:xfrm>
              <a:off x="772663" y="1287377"/>
              <a:ext cx="4871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서울시 </a:t>
              </a:r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구단위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지역별 구매 건수와 구매 금액 확인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사각형: 둥근 모서리 14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6" r="10958" b="13883"/>
          <a:stretch/>
        </p:blipFill>
        <p:spPr>
          <a:xfrm>
            <a:off x="540539" y="1787030"/>
            <a:ext cx="6651569" cy="344737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9349601" y="3774976"/>
            <a:ext cx="286669" cy="72008"/>
            <a:chOff x="9385966" y="3840398"/>
            <a:chExt cx="286669" cy="72008"/>
          </a:xfrm>
        </p:grpSpPr>
        <p:sp>
          <p:nvSpPr>
            <p:cNvPr id="22" name="타원 21"/>
            <p:cNvSpPr/>
            <p:nvPr/>
          </p:nvSpPr>
          <p:spPr>
            <a:xfrm>
              <a:off x="9385966" y="3840398"/>
              <a:ext cx="72008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9495156" y="3840398"/>
              <a:ext cx="72008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9600627" y="3840398"/>
              <a:ext cx="72008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042169" y="2793119"/>
            <a:ext cx="1252501" cy="2318454"/>
            <a:chOff x="8042169" y="2793119"/>
            <a:chExt cx="1252501" cy="2318454"/>
          </a:xfrm>
        </p:grpSpPr>
        <p:grpSp>
          <p:nvGrpSpPr>
            <p:cNvPr id="9" name="그룹 8"/>
            <p:cNvGrpSpPr/>
            <p:nvPr/>
          </p:nvGrpSpPr>
          <p:grpSpPr>
            <a:xfrm>
              <a:off x="8167891" y="2793119"/>
              <a:ext cx="297311" cy="2035722"/>
              <a:chOff x="8312428" y="2793119"/>
              <a:chExt cx="297311" cy="203572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8312428" y="2793119"/>
                <a:ext cx="297311" cy="20357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8312428" y="2793119"/>
                <a:ext cx="297311" cy="2035722"/>
              </a:xfrm>
              <a:prstGeom prst="rect">
                <a:avLst/>
              </a:prstGeom>
              <a:solidFill>
                <a:srgbClr val="3545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54592"/>
                  </a:solidFill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8521182" y="2793119"/>
              <a:ext cx="297311" cy="2035722"/>
              <a:chOff x="8640981" y="2793119"/>
              <a:chExt cx="297311" cy="203572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8640981" y="2793119"/>
                <a:ext cx="297311" cy="20357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8640981" y="3300047"/>
                <a:ext cx="297311" cy="1528794"/>
              </a:xfrm>
              <a:prstGeom prst="rect">
                <a:avLst/>
              </a:prstGeom>
              <a:solidFill>
                <a:srgbClr val="3545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54592"/>
                  </a:solidFill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8874472" y="2793119"/>
              <a:ext cx="297311" cy="2035722"/>
              <a:chOff x="8969534" y="2793119"/>
              <a:chExt cx="297311" cy="203572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8969534" y="2793119"/>
                <a:ext cx="297311" cy="20357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8969534" y="3604845"/>
                <a:ext cx="297311" cy="1223995"/>
              </a:xfrm>
              <a:prstGeom prst="rect">
                <a:avLst/>
              </a:prstGeom>
              <a:solidFill>
                <a:srgbClr val="3545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54592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8046385" y="4849963"/>
              <a:ext cx="1248285" cy="261610"/>
              <a:chOff x="8046385" y="4814791"/>
              <a:chExt cx="1248285" cy="26161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8046385" y="4814791"/>
                <a:ext cx="5403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강남</a:t>
                </a:r>
                <a:endPara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399676" y="4814791"/>
                <a:ext cx="5403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송파</a:t>
                </a:r>
                <a:endPara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754348" y="4814791"/>
                <a:ext cx="5403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종로</a:t>
                </a:r>
                <a:endPara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8042169" y="3624283"/>
              <a:ext cx="540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99676" y="3926614"/>
              <a:ext cx="540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52966" y="4109092"/>
              <a:ext cx="540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824154" y="2793119"/>
            <a:ext cx="297311" cy="2035722"/>
            <a:chOff x="10058612" y="2793119"/>
            <a:chExt cx="297311" cy="2035722"/>
          </a:xfrm>
        </p:grpSpPr>
        <p:sp>
          <p:nvSpPr>
            <p:cNvPr id="30" name="직사각형 29"/>
            <p:cNvSpPr/>
            <p:nvPr/>
          </p:nvSpPr>
          <p:spPr>
            <a:xfrm>
              <a:off x="10058612" y="2793119"/>
              <a:ext cx="297311" cy="20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058612" y="4560277"/>
              <a:ext cx="297311" cy="2685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190943" y="2793119"/>
            <a:ext cx="297311" cy="2035722"/>
            <a:chOff x="10410305" y="2793119"/>
            <a:chExt cx="297311" cy="2035722"/>
          </a:xfrm>
        </p:grpSpPr>
        <p:sp>
          <p:nvSpPr>
            <p:cNvPr id="36" name="직사각형 35"/>
            <p:cNvSpPr/>
            <p:nvPr/>
          </p:nvSpPr>
          <p:spPr>
            <a:xfrm>
              <a:off x="10410305" y="2793119"/>
              <a:ext cx="297311" cy="20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410305" y="4560277"/>
              <a:ext cx="297311" cy="2685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557731" y="2793119"/>
            <a:ext cx="297311" cy="2035722"/>
            <a:chOff x="10792189" y="2793119"/>
            <a:chExt cx="297311" cy="2035722"/>
          </a:xfrm>
        </p:grpSpPr>
        <p:sp>
          <p:nvSpPr>
            <p:cNvPr id="38" name="직사각형 37"/>
            <p:cNvSpPr/>
            <p:nvPr/>
          </p:nvSpPr>
          <p:spPr>
            <a:xfrm>
              <a:off x="10792189" y="2793119"/>
              <a:ext cx="297311" cy="20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792189" y="4560277"/>
              <a:ext cx="297311" cy="2685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694924" y="4556707"/>
            <a:ext cx="54032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69437" y="4556707"/>
            <a:ext cx="54032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436225" y="4556707"/>
            <a:ext cx="54032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664191" y="4472292"/>
            <a:ext cx="601787" cy="393323"/>
            <a:chOff x="3727936" y="3672891"/>
            <a:chExt cx="601787" cy="393323"/>
          </a:xfrm>
        </p:grpSpPr>
        <p:sp>
          <p:nvSpPr>
            <p:cNvPr id="53" name="타원 52"/>
            <p:cNvSpPr/>
            <p:nvPr/>
          </p:nvSpPr>
          <p:spPr>
            <a:xfrm>
              <a:off x="3727938" y="3730933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 rot="688527">
              <a:off x="3727937" y="3701912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 rot="688527">
              <a:off x="3727936" y="3672891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0019757" y="4472292"/>
            <a:ext cx="601787" cy="393323"/>
            <a:chOff x="3727936" y="3672891"/>
            <a:chExt cx="601787" cy="393323"/>
          </a:xfrm>
        </p:grpSpPr>
        <p:sp>
          <p:nvSpPr>
            <p:cNvPr id="57" name="타원 56"/>
            <p:cNvSpPr/>
            <p:nvPr/>
          </p:nvSpPr>
          <p:spPr>
            <a:xfrm>
              <a:off x="3727938" y="3730933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 rot="688527">
              <a:off x="3727937" y="3701912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 rot="688527">
              <a:off x="3727936" y="3672891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0406507" y="4472292"/>
            <a:ext cx="601787" cy="393323"/>
            <a:chOff x="3727936" y="3672891"/>
            <a:chExt cx="601787" cy="393323"/>
          </a:xfrm>
        </p:grpSpPr>
        <p:sp>
          <p:nvSpPr>
            <p:cNvPr id="61" name="타원 60"/>
            <p:cNvSpPr/>
            <p:nvPr/>
          </p:nvSpPr>
          <p:spPr>
            <a:xfrm>
              <a:off x="3727938" y="3730933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 rot="688527">
              <a:off x="3727937" y="3701912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 rot="688527">
              <a:off x="3727936" y="3672891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9703856" y="4849963"/>
            <a:ext cx="1248285" cy="261610"/>
            <a:chOff x="8046385" y="4814791"/>
            <a:chExt cx="1248285" cy="261610"/>
          </a:xfrm>
        </p:grpSpPr>
        <p:sp>
          <p:nvSpPr>
            <p:cNvPr id="65" name="TextBox 64"/>
            <p:cNvSpPr txBox="1"/>
            <p:nvPr/>
          </p:nvSpPr>
          <p:spPr>
            <a:xfrm>
              <a:off x="8046385" y="4814791"/>
              <a:ext cx="540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양천</a:t>
              </a:r>
              <a:endPara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99676" y="4814791"/>
              <a:ext cx="540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용산</a:t>
              </a:r>
              <a:endPara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54348" y="4814791"/>
              <a:ext cx="540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서초</a:t>
              </a:r>
              <a:endPara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7426569" y="1787030"/>
            <a:ext cx="4302369" cy="34473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633437" y="1287377"/>
            <a:ext cx="285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롭스 매장 개수 확인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사각형: 둥근 모서리 71"/>
          <p:cNvSpPr/>
          <p:nvPr/>
        </p:nvSpPr>
        <p:spPr>
          <a:xfrm>
            <a:off x="7405405" y="1364568"/>
            <a:ext cx="191729" cy="191729"/>
          </a:xfrm>
          <a:prstGeom prst="roundRect">
            <a:avLst/>
          </a:prstGeom>
          <a:noFill/>
          <a:ln>
            <a:solidFill>
              <a:srgbClr val="EA46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190418" y="5738653"/>
            <a:ext cx="981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매출은 높으나 매장이 적은 </a:t>
            </a:r>
            <a:r>
              <a:rPr lang="ko-KR" altLang="en-US" sz="2800" b="1" dirty="0">
                <a:solidFill>
                  <a:srgbClr val="EA460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양천</a:t>
            </a:r>
            <a:r>
              <a:rPr lang="en-US" altLang="ko-KR" sz="2800" b="1" dirty="0">
                <a:solidFill>
                  <a:srgbClr val="EA460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800" b="1" dirty="0">
                <a:solidFill>
                  <a:srgbClr val="EA460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용산</a:t>
            </a:r>
            <a:r>
              <a:rPr lang="en-US" altLang="ko-KR" sz="2800" b="1" dirty="0">
                <a:solidFill>
                  <a:srgbClr val="EA460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800" b="1" dirty="0">
                <a:solidFill>
                  <a:srgbClr val="EA460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서초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매장 오픈 결정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6184036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977279" y="5650810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17414" y="5658728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1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의사결정 활용</a:t>
            </a:r>
          </a:p>
        </p:txBody>
      </p:sp>
      <p:sp>
        <p:nvSpPr>
          <p:cNvPr id="17" name="제목 12"/>
          <p:cNvSpPr txBox="1">
            <a:spLocks/>
          </p:cNvSpPr>
          <p:nvPr/>
        </p:nvSpPr>
        <p:spPr>
          <a:xfrm>
            <a:off x="425245" y="192930"/>
            <a:ext cx="3431647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매장 오픈 후 구매 수요 예측</a:t>
            </a:r>
            <a:endParaRPr lang="en-US" altLang="ko-KR" sz="1600" b="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4631" y="1287377"/>
            <a:ext cx="5873754" cy="338554"/>
            <a:chOff x="544631" y="1287377"/>
            <a:chExt cx="5873754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772663" y="1287377"/>
              <a:ext cx="5645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최근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간의 구매 데이터를 기반으로 한 구매 추이 예측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1" y="1794586"/>
            <a:ext cx="7862146" cy="44464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199185" y="1840523"/>
            <a:ext cx="2063261" cy="382758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30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의사결정 활용</a:t>
            </a:r>
          </a:p>
        </p:txBody>
      </p:sp>
      <p:sp>
        <p:nvSpPr>
          <p:cNvPr id="17" name="제목 12"/>
          <p:cNvSpPr txBox="1">
            <a:spLocks/>
          </p:cNvSpPr>
          <p:nvPr/>
        </p:nvSpPr>
        <p:spPr>
          <a:xfrm>
            <a:off x="425245" y="192930"/>
            <a:ext cx="2622173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프로모션 제품 결정</a:t>
            </a:r>
            <a:endParaRPr lang="en-US" altLang="ko-KR" sz="1600" b="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4631" y="1287377"/>
            <a:ext cx="5680323" cy="338554"/>
            <a:chOff x="544631" y="1287377"/>
            <a:chExt cx="5680323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772663" y="1287377"/>
              <a:ext cx="5452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지역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연령대별 구매수가 상품별로 차이가 있는 모습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72663" y="5738653"/>
            <a:ext cx="1022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EA4609"/>
                </a:solidFill>
                <a:ea typeface="나눔고딕" panose="020D0604000000000000" pitchFamily="50" charset="-127"/>
              </a:rPr>
              <a:t>연령 및 가구 구성원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따라 지점에 맞는 </a:t>
            </a:r>
            <a:r>
              <a:rPr lang="ko-KR" altLang="en-US" sz="2800" b="1" dirty="0">
                <a:solidFill>
                  <a:srgbClr val="EA4609"/>
                </a:solidFill>
                <a:ea typeface="나눔고딕" panose="020D0604000000000000" pitchFamily="50" charset="-127"/>
              </a:rPr>
              <a:t>프로모션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5"/>
          <a:stretch/>
        </p:blipFill>
        <p:spPr>
          <a:xfrm>
            <a:off x="333612" y="1839826"/>
            <a:ext cx="4799483" cy="32368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5" b="5560"/>
          <a:stretch/>
        </p:blipFill>
        <p:spPr>
          <a:xfrm>
            <a:off x="4820201" y="1839825"/>
            <a:ext cx="3639918" cy="32368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26" b="5403"/>
          <a:stretch/>
        </p:blipFill>
        <p:spPr>
          <a:xfrm>
            <a:off x="8338613" y="1839825"/>
            <a:ext cx="3624910" cy="3230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타원 14"/>
          <p:cNvSpPr/>
          <p:nvPr/>
        </p:nvSpPr>
        <p:spPr>
          <a:xfrm>
            <a:off x="1664323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86708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930415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270386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780338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120309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489585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280748" y="2129253"/>
            <a:ext cx="1647215" cy="11000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46400" y="5192121"/>
            <a:ext cx="102992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용산구가 다른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지역에 비해서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20-30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여성 고객 비율이 높음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메이크업 제품이 상위에 랭크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자유형 9"/>
          <p:cNvSpPr/>
          <p:nvPr/>
        </p:nvSpPr>
        <p:spPr>
          <a:xfrm rot="20233330">
            <a:off x="5584397" y="3140566"/>
            <a:ext cx="5108310" cy="1099122"/>
          </a:xfrm>
          <a:custGeom>
            <a:avLst/>
            <a:gdLst>
              <a:gd name="connsiteX0" fmla="*/ 2047631 w 2047631"/>
              <a:gd name="connsiteY0" fmla="*/ 0 h 437661"/>
              <a:gd name="connsiteX1" fmla="*/ 1586523 w 2047631"/>
              <a:gd name="connsiteY1" fmla="*/ 390769 h 437661"/>
              <a:gd name="connsiteX2" fmla="*/ 382954 w 2047631"/>
              <a:gd name="connsiteY2" fmla="*/ 117231 h 437661"/>
              <a:gd name="connsiteX3" fmla="*/ 0 w 2047631"/>
              <a:gd name="connsiteY3" fmla="*/ 437661 h 43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7631" h="437661">
                <a:moveTo>
                  <a:pt x="2047631" y="0"/>
                </a:moveTo>
                <a:cubicBezTo>
                  <a:pt x="1955800" y="185615"/>
                  <a:pt x="1863969" y="371231"/>
                  <a:pt x="1586523" y="390769"/>
                </a:cubicBezTo>
                <a:cubicBezTo>
                  <a:pt x="1309077" y="410308"/>
                  <a:pt x="647374" y="109416"/>
                  <a:pt x="382954" y="117231"/>
                </a:cubicBezTo>
                <a:cubicBezTo>
                  <a:pt x="118534" y="125046"/>
                  <a:pt x="59267" y="281353"/>
                  <a:pt x="0" y="437661"/>
                </a:cubicBezTo>
              </a:path>
            </a:pathLst>
          </a:custGeom>
          <a:noFill/>
          <a:ln w="6350">
            <a:solidFill>
              <a:srgbClr val="FF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280748" y="2473682"/>
            <a:ext cx="1647215" cy="11000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7" idx="1"/>
          </p:cNvCxnSpPr>
          <p:nvPr/>
        </p:nvCxnSpPr>
        <p:spPr>
          <a:xfrm flipH="1">
            <a:off x="10205720" y="2528683"/>
            <a:ext cx="75028" cy="250077"/>
          </a:xfrm>
          <a:prstGeom prst="line">
            <a:avLst/>
          </a:prstGeom>
          <a:ln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6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의사결정 활용</a:t>
            </a:r>
          </a:p>
        </p:txBody>
      </p:sp>
      <p:sp>
        <p:nvSpPr>
          <p:cNvPr id="17" name="제목 12"/>
          <p:cNvSpPr txBox="1">
            <a:spLocks/>
          </p:cNvSpPr>
          <p:nvPr/>
        </p:nvSpPr>
        <p:spPr>
          <a:xfrm>
            <a:off x="425245" y="192930"/>
            <a:ext cx="2622173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프로모션 제품 결정</a:t>
            </a:r>
            <a:endParaRPr lang="en-US" altLang="ko-KR" sz="1600" b="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4631" y="1287377"/>
            <a:ext cx="5680323" cy="338554"/>
            <a:chOff x="544631" y="1287377"/>
            <a:chExt cx="5680323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772663" y="1287377"/>
              <a:ext cx="5452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 간의 상관 관계 확인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72663" y="5738653"/>
            <a:ext cx="1022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EA4609"/>
                </a:solidFill>
                <a:ea typeface="나눔고딕" panose="020D0604000000000000" pitchFamily="50" charset="-127"/>
              </a:rPr>
              <a:t>상관 관계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높은 상품 간의</a:t>
            </a:r>
            <a:r>
              <a:rPr lang="ko-KR" altLang="en-US" sz="2800" b="1" dirty="0">
                <a:solidFill>
                  <a:srgbClr val="EA4609"/>
                </a:solidFill>
                <a:ea typeface="나눔고딕" panose="020D0604000000000000" pitchFamily="50" charset="-127"/>
              </a:rPr>
              <a:t> 프로모션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</a:t>
            </a:r>
          </a:p>
        </p:txBody>
      </p:sp>
      <p:sp>
        <p:nvSpPr>
          <p:cNvPr id="15" name="타원 14"/>
          <p:cNvSpPr/>
          <p:nvPr/>
        </p:nvSpPr>
        <p:spPr>
          <a:xfrm>
            <a:off x="7186233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508618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36361" y="1683190"/>
            <a:ext cx="4803306" cy="3811117"/>
            <a:chOff x="736360" y="1683190"/>
            <a:chExt cx="4934639" cy="39153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60" y="1683190"/>
              <a:ext cx="4934639" cy="391532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2771137" y="4098294"/>
              <a:ext cx="337832" cy="260641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219677" y="2840853"/>
              <a:ext cx="337832" cy="337353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/>
          <p:cNvSpPr/>
          <p:nvPr/>
        </p:nvSpPr>
        <p:spPr>
          <a:xfrm>
            <a:off x="7893149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215534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653025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975410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458853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781238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978769" y="2799863"/>
            <a:ext cx="5775266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베이직 케어                클렌징 상품 간의 상관 관계가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 것으로 보아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주기별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신체별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dirty="0">
                <a:ea typeface="나눔바른고딕" panose="020B0603020101020101" pitchFamily="50" charset="-127"/>
              </a:rPr>
              <a:t>카테고리 별 크로스 </a:t>
            </a:r>
            <a:r>
              <a:rPr lang="ko-KR" altLang="en-US" b="1" dirty="0" err="1">
                <a:ea typeface="나눔바른고딕" panose="020B0603020101020101" pitchFamily="50" charset="-127"/>
              </a:rPr>
              <a:t>셀링</a:t>
            </a:r>
            <a:r>
              <a:rPr lang="ko-KR" altLang="en-US" b="1" dirty="0">
                <a:ea typeface="나눔바른고딕" panose="020B0603020101020101" pitchFamily="50" charset="-127"/>
              </a:rPr>
              <a:t> 프로모션 가능성 확인</a:t>
            </a:r>
            <a:endParaRPr lang="en-US" altLang="ko-KR" b="1" dirty="0">
              <a:ea typeface="나눔바른고딕" panose="020B060302010102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359732" y="2878647"/>
            <a:ext cx="525310" cy="138236"/>
            <a:chOff x="8118201" y="3101047"/>
            <a:chExt cx="525310" cy="138236"/>
          </a:xfrm>
        </p:grpSpPr>
        <p:grpSp>
          <p:nvGrpSpPr>
            <p:cNvPr id="7" name="그룹 6"/>
            <p:cNvGrpSpPr/>
            <p:nvPr/>
          </p:nvGrpSpPr>
          <p:grpSpPr>
            <a:xfrm>
              <a:off x="8295506" y="3105134"/>
              <a:ext cx="348005" cy="134149"/>
              <a:chOff x="8295506" y="3105134"/>
              <a:chExt cx="348005" cy="134149"/>
            </a:xfrm>
          </p:grpSpPr>
          <p:sp>
            <p:nvSpPr>
              <p:cNvPr id="39" name="모서리가 둥근 직사각형 157"/>
              <p:cNvSpPr/>
              <p:nvPr/>
            </p:nvSpPr>
            <p:spPr>
              <a:xfrm rot="74287">
                <a:off x="8295506" y="3146469"/>
                <a:ext cx="337962" cy="49574"/>
              </a:xfrm>
              <a:prstGeom prst="roundRect">
                <a:avLst>
                  <a:gd name="adj" fmla="val 50000"/>
                </a:avLst>
              </a:prstGeom>
              <a:solidFill>
                <a:srgbClr val="FF00FF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0" name="모서리가 둥근 직사각형 158"/>
              <p:cNvSpPr/>
              <p:nvPr/>
            </p:nvSpPr>
            <p:spPr>
              <a:xfrm rot="19692737">
                <a:off x="8453583" y="3183918"/>
                <a:ext cx="188439" cy="55365"/>
              </a:xfrm>
              <a:prstGeom prst="roundRect">
                <a:avLst>
                  <a:gd name="adj" fmla="val 50000"/>
                </a:avLst>
              </a:prstGeom>
              <a:solidFill>
                <a:srgbClr val="FF00FF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모서리가 둥근 직사각형 159"/>
              <p:cNvSpPr/>
              <p:nvPr/>
            </p:nvSpPr>
            <p:spPr>
              <a:xfrm rot="2452818">
                <a:off x="8455072" y="3105134"/>
                <a:ext cx="188439" cy="55365"/>
              </a:xfrm>
              <a:prstGeom prst="roundRect">
                <a:avLst>
                  <a:gd name="adj" fmla="val 50000"/>
                </a:avLst>
              </a:prstGeom>
              <a:solidFill>
                <a:srgbClr val="FF00FF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10800000">
              <a:off x="8118201" y="3101047"/>
              <a:ext cx="348005" cy="134149"/>
              <a:chOff x="8295506" y="3105134"/>
              <a:chExt cx="348005" cy="134149"/>
            </a:xfrm>
          </p:grpSpPr>
          <p:sp>
            <p:nvSpPr>
              <p:cNvPr id="43" name="모서리가 둥근 직사각형 157"/>
              <p:cNvSpPr/>
              <p:nvPr/>
            </p:nvSpPr>
            <p:spPr>
              <a:xfrm rot="74287">
                <a:off x="8295506" y="3146469"/>
                <a:ext cx="337962" cy="49574"/>
              </a:xfrm>
              <a:prstGeom prst="roundRect">
                <a:avLst>
                  <a:gd name="adj" fmla="val 50000"/>
                </a:avLst>
              </a:prstGeom>
              <a:solidFill>
                <a:srgbClr val="FF00FF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모서리가 둥근 직사각형 158"/>
              <p:cNvSpPr/>
              <p:nvPr/>
            </p:nvSpPr>
            <p:spPr>
              <a:xfrm rot="19692737">
                <a:off x="8453583" y="3183918"/>
                <a:ext cx="188439" cy="55365"/>
              </a:xfrm>
              <a:prstGeom prst="roundRect">
                <a:avLst>
                  <a:gd name="adj" fmla="val 50000"/>
                </a:avLst>
              </a:prstGeom>
              <a:solidFill>
                <a:srgbClr val="FF00FF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5" name="모서리가 둥근 직사각형 159"/>
              <p:cNvSpPr/>
              <p:nvPr/>
            </p:nvSpPr>
            <p:spPr>
              <a:xfrm rot="2452818">
                <a:off x="8455072" y="3105134"/>
                <a:ext cx="188439" cy="55365"/>
              </a:xfrm>
              <a:prstGeom prst="roundRect">
                <a:avLst>
                  <a:gd name="adj" fmla="val 50000"/>
                </a:avLst>
              </a:prstGeom>
              <a:solidFill>
                <a:srgbClr val="FF00FF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63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488</Words>
  <Application>Microsoft Office PowerPoint</Application>
  <PresentationFormat>와이드스크린</PresentationFormat>
  <Paragraphs>102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나눔바른고딕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Seyong LEE</dc:creator>
  <cp:lastModifiedBy>byungjun Lee</cp:lastModifiedBy>
  <cp:revision>289</cp:revision>
  <dcterms:created xsi:type="dcterms:W3CDTF">2016-09-30T15:21:03Z</dcterms:created>
  <dcterms:modified xsi:type="dcterms:W3CDTF">2017-04-22T00:10:52Z</dcterms:modified>
</cp:coreProperties>
</file>