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281" r:id="rId3"/>
    <p:sldId id="283" r:id="rId4"/>
    <p:sldId id="284" r:id="rId5"/>
    <p:sldId id="290" r:id="rId6"/>
    <p:sldId id="285" r:id="rId7"/>
    <p:sldId id="286" r:id="rId8"/>
    <p:sldId id="291" r:id="rId9"/>
    <p:sldId id="288" r:id="rId10"/>
    <p:sldId id="292" r:id="rId11"/>
    <p:sldId id="297" r:id="rId12"/>
    <p:sldId id="294" r:id="rId13"/>
    <p:sldId id="295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592"/>
    <a:srgbClr val="0000FF"/>
    <a:srgbClr val="D90101"/>
    <a:srgbClr val="FFCCFF"/>
    <a:srgbClr val="FF00FF"/>
    <a:srgbClr val="EA4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9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15ADD-20C8-42F8-B272-8721CFFA29EA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D875F-3329-4496-967A-B3C814A0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8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5112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5D5F-957D-4541-A1B5-EE16AC3D117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9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5112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5D5F-957D-4541-A1B5-EE16AC3D117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6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89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474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05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018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48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37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8304101" y="6530538"/>
            <a:ext cx="36439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00" b="0" i="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Kookmin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University –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김재목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김희은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이병준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이세용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정가임</a:t>
            </a:r>
            <a:endParaRPr kumimoji="1" lang="ko-KR" altLang="en-US" sz="1000" b="0" i="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80219" y="6480782"/>
            <a:ext cx="115922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04101" y="6530538"/>
            <a:ext cx="36439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00" b="0" i="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Kookmin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University –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김재목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김희은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이병준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이세용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정가임</a:t>
            </a:r>
            <a:endParaRPr kumimoji="1" lang="ko-KR" altLang="en-US" sz="1000" b="0" i="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80219" y="6480782"/>
            <a:ext cx="115922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6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7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0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4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1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2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2E32-2655-4E69-A71A-18565F28A977}" type="datetimeFigureOut">
              <a:rPr lang="ko-KR" altLang="en-US" smtClean="0"/>
              <a:pPr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993199" y="5128341"/>
            <a:ext cx="10077723" cy="1053401"/>
            <a:chOff x="963703" y="5054601"/>
            <a:chExt cx="10077723" cy="1053401"/>
          </a:xfrm>
        </p:grpSpPr>
        <p:grpSp>
          <p:nvGrpSpPr>
            <p:cNvPr id="32" name="그룹 31"/>
            <p:cNvGrpSpPr/>
            <p:nvPr/>
          </p:nvGrpSpPr>
          <p:grpSpPr>
            <a:xfrm>
              <a:off x="5264363" y="5054601"/>
              <a:ext cx="1476402" cy="1053401"/>
              <a:chOff x="5411595" y="4899743"/>
              <a:chExt cx="1476402" cy="1053401"/>
            </a:xfrm>
          </p:grpSpPr>
          <p:sp>
            <p:nvSpPr>
              <p:cNvPr id="17" name="모서리가 둥근 직사각형 23"/>
              <p:cNvSpPr/>
              <p:nvPr/>
            </p:nvSpPr>
            <p:spPr>
              <a:xfrm>
                <a:off x="5411595" y="5507486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이병준</a:t>
                </a:r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3520" y="4899743"/>
                <a:ext cx="452552" cy="452552"/>
              </a:xfrm>
              <a:prstGeom prst="rect">
                <a:avLst/>
              </a:prstGeom>
            </p:spPr>
          </p:pic>
        </p:grpSp>
        <p:grpSp>
          <p:nvGrpSpPr>
            <p:cNvPr id="34" name="그룹 33"/>
            <p:cNvGrpSpPr/>
            <p:nvPr/>
          </p:nvGrpSpPr>
          <p:grpSpPr>
            <a:xfrm>
              <a:off x="9565024" y="5054601"/>
              <a:ext cx="1476402" cy="1053401"/>
              <a:chOff x="9360086" y="4944247"/>
              <a:chExt cx="1476402" cy="1053401"/>
            </a:xfrm>
          </p:grpSpPr>
          <p:sp>
            <p:nvSpPr>
              <p:cNvPr id="19" name="모서리가 둥근 직사각형 23"/>
              <p:cNvSpPr/>
              <p:nvPr/>
            </p:nvSpPr>
            <p:spPr>
              <a:xfrm>
                <a:off x="9360086" y="5551990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정가임</a:t>
                </a:r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741" y="4944247"/>
                <a:ext cx="455091" cy="455091"/>
              </a:xfrm>
              <a:prstGeom prst="rect">
                <a:avLst/>
              </a:prstGeom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7414693" y="5054601"/>
              <a:ext cx="1476402" cy="1053401"/>
              <a:chOff x="7385841" y="4899743"/>
              <a:chExt cx="1476402" cy="1053401"/>
            </a:xfrm>
          </p:grpSpPr>
          <p:sp>
            <p:nvSpPr>
              <p:cNvPr id="18" name="모서리가 둥근 직사각형 23"/>
              <p:cNvSpPr/>
              <p:nvPr/>
            </p:nvSpPr>
            <p:spPr>
              <a:xfrm>
                <a:off x="7385841" y="5507486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이세용</a:t>
                </a:r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7410" y="4899743"/>
                <a:ext cx="506361" cy="506361"/>
              </a:xfrm>
              <a:prstGeom prst="rect">
                <a:avLst/>
              </a:prstGeom>
            </p:spPr>
          </p:pic>
        </p:grpSp>
        <p:grpSp>
          <p:nvGrpSpPr>
            <p:cNvPr id="31" name="그룹 30"/>
            <p:cNvGrpSpPr/>
            <p:nvPr/>
          </p:nvGrpSpPr>
          <p:grpSpPr>
            <a:xfrm>
              <a:off x="3114033" y="5054601"/>
              <a:ext cx="1476402" cy="1053401"/>
              <a:chOff x="3437349" y="4899743"/>
              <a:chExt cx="1476402" cy="1053401"/>
            </a:xfrm>
          </p:grpSpPr>
          <p:sp>
            <p:nvSpPr>
              <p:cNvPr id="16" name="모서리가 둥근 직사각형 23"/>
              <p:cNvSpPr/>
              <p:nvPr/>
            </p:nvSpPr>
            <p:spPr>
              <a:xfrm>
                <a:off x="3437349" y="5507486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김희은</a:t>
                </a:r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821" y="4899743"/>
                <a:ext cx="506361" cy="506361"/>
              </a:xfrm>
              <a:prstGeom prst="rect">
                <a:avLst/>
              </a:prstGeom>
            </p:spPr>
          </p:pic>
        </p:grpSp>
        <p:grpSp>
          <p:nvGrpSpPr>
            <p:cNvPr id="28" name="그룹 27"/>
            <p:cNvGrpSpPr/>
            <p:nvPr/>
          </p:nvGrpSpPr>
          <p:grpSpPr>
            <a:xfrm>
              <a:off x="963703" y="5054601"/>
              <a:ext cx="1476402" cy="1053401"/>
              <a:chOff x="1463103" y="4899743"/>
              <a:chExt cx="1476402" cy="1053401"/>
            </a:xfrm>
          </p:grpSpPr>
          <p:sp>
            <p:nvSpPr>
              <p:cNvPr id="15" name="모서리가 둥근 직사각형 23"/>
              <p:cNvSpPr/>
              <p:nvPr/>
            </p:nvSpPr>
            <p:spPr>
              <a:xfrm>
                <a:off x="1463103" y="5507486"/>
                <a:ext cx="1476402" cy="44565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b="1" spc="-50" dirty="0" err="1">
                    <a:ln>
                      <a:solidFill>
                        <a:srgbClr val="FF0000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김재목</a:t>
                </a:r>
                <a:endParaRPr kumimoji="1" lang="ko-KR" altLang="en-US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8123" y="4899743"/>
                <a:ext cx="506361" cy="506361"/>
              </a:xfrm>
              <a:prstGeom prst="rect">
                <a:avLst/>
              </a:prstGeom>
            </p:spPr>
          </p:pic>
        </p:grpSp>
      </p:grpSp>
      <p:grpSp>
        <p:nvGrpSpPr>
          <p:cNvPr id="37" name="그룹 36"/>
          <p:cNvGrpSpPr/>
          <p:nvPr/>
        </p:nvGrpSpPr>
        <p:grpSpPr>
          <a:xfrm>
            <a:off x="-1588" y="3102064"/>
            <a:ext cx="12193588" cy="1556793"/>
            <a:chOff x="-1588" y="5301208"/>
            <a:chExt cx="12193588" cy="1556793"/>
          </a:xfrm>
        </p:grpSpPr>
        <p:pic>
          <p:nvPicPr>
            <p:cNvPr id="35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85"/>
            <a:stretch/>
          </p:blipFill>
          <p:spPr bwMode="auto">
            <a:xfrm>
              <a:off x="-1588" y="5301209"/>
              <a:ext cx="12193588" cy="1556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0" y="5301208"/>
              <a:ext cx="12192000" cy="1556792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805784" y="705525"/>
            <a:ext cx="5348454" cy="584775"/>
            <a:chOff x="5869858" y="1135134"/>
            <a:chExt cx="5348454" cy="584775"/>
          </a:xfrm>
        </p:grpSpPr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705137" y="1135134"/>
              <a:ext cx="16771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lvl="1" algn="ctr">
                <a:defRPr/>
              </a:pPr>
              <a:r>
                <a:rPr lang="en-US" altLang="ko-KR" sz="1600" b="1" i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35459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Customized Delivery Service</a:t>
              </a:r>
              <a:endPara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/>
            <p:cNvCxnSpPr>
              <a:cxnSpLocks/>
              <a:stCxn id="38" idx="3"/>
            </p:cNvCxnSpPr>
            <p:nvPr/>
          </p:nvCxnSpPr>
          <p:spPr>
            <a:xfrm>
              <a:off x="9382312" y="1427522"/>
              <a:ext cx="1836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cxnSpLocks/>
              <a:endCxn id="38" idx="1"/>
            </p:cNvCxnSpPr>
            <p:nvPr/>
          </p:nvCxnSpPr>
          <p:spPr>
            <a:xfrm>
              <a:off x="5869858" y="1427522"/>
              <a:ext cx="1835279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4" y="648697"/>
            <a:ext cx="5171120" cy="19898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97211" y="1631312"/>
            <a:ext cx="6964878" cy="4154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1" dirty="0"/>
              <a:t>바쁨 </a:t>
            </a:r>
            <a:r>
              <a:rPr lang="en-US" altLang="ko-KR" sz="1400" b="1" i="1" dirty="0"/>
              <a:t>or</a:t>
            </a:r>
            <a:r>
              <a:rPr lang="ko-KR" altLang="en-US" sz="1400" b="1" i="1" dirty="0"/>
              <a:t> </a:t>
            </a:r>
            <a:r>
              <a:rPr lang="ko-KR" altLang="en-US" sz="1400" b="1" i="1" dirty="0" err="1"/>
              <a:t>귀차니즘</a:t>
            </a:r>
            <a:r>
              <a:rPr lang="ko-KR" altLang="en-US" sz="1400" b="1" i="1" dirty="0"/>
              <a:t> 가구를 위한 의류 추천 </a:t>
            </a:r>
            <a:r>
              <a:rPr lang="en-US" altLang="ko-KR" sz="1400" b="1" i="1" dirty="0"/>
              <a:t>/</a:t>
            </a:r>
            <a:r>
              <a:rPr lang="ko-KR" altLang="en-US" sz="1400" b="1" i="1" dirty="0"/>
              <a:t> 배달 서비스 </a:t>
            </a:r>
          </a:p>
        </p:txBody>
      </p:sp>
    </p:spTree>
    <p:extLst>
      <p:ext uri="{BB962C8B-B14F-4D97-AF65-F5344CB8AC3E}">
        <p14:creationId xmlns:p14="http://schemas.microsoft.com/office/powerpoint/2010/main" val="146279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95481" y="183527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</a:t>
            </a:r>
            <a:r>
              <a:rPr lang="en-US" altLang="ko-KR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결정 모형화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Oval 120"/>
          <p:cNvSpPr/>
          <p:nvPr/>
        </p:nvSpPr>
        <p:spPr>
          <a:xfrm>
            <a:off x="9644651" y="1318647"/>
            <a:ext cx="1428758" cy="1150375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계절의 변화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69" name="Oval 120"/>
          <p:cNvSpPr/>
          <p:nvPr/>
        </p:nvSpPr>
        <p:spPr>
          <a:xfrm>
            <a:off x="9644651" y="3126269"/>
            <a:ext cx="1428758" cy="1150375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상품 변경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유형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0" name="Oval 120"/>
          <p:cNvSpPr/>
          <p:nvPr/>
        </p:nvSpPr>
        <p:spPr>
          <a:xfrm>
            <a:off x="9644651" y="4933891"/>
            <a:ext cx="1428758" cy="1150375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의류 트렌드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2" name="Oval 120"/>
          <p:cNvSpPr/>
          <p:nvPr/>
        </p:nvSpPr>
        <p:spPr>
          <a:xfrm>
            <a:off x="7866833" y="3126269"/>
            <a:ext cx="1428758" cy="1150375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고객 특성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grpSp>
        <p:nvGrpSpPr>
          <p:cNvPr id="64" name="그룹 63"/>
          <p:cNvGrpSpPr/>
          <p:nvPr/>
        </p:nvGrpSpPr>
        <p:grpSpPr>
          <a:xfrm rot="21414626">
            <a:off x="9673103" y="2285088"/>
            <a:ext cx="2402088" cy="839963"/>
            <a:chOff x="348708" y="3515381"/>
            <a:chExt cx="2072107" cy="915942"/>
          </a:xfrm>
        </p:grpSpPr>
        <p:sp>
          <p:nvSpPr>
            <p:cNvPr id="66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15938" y="3657601"/>
              <a:ext cx="1706400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어떤 계절에 상품 변경 건수가 많았는가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 rot="623388">
            <a:off x="9547671" y="4212718"/>
            <a:ext cx="2402088" cy="839963"/>
            <a:chOff x="348708" y="3515381"/>
            <a:chExt cx="2072107" cy="915942"/>
          </a:xfrm>
        </p:grpSpPr>
        <p:sp>
          <p:nvSpPr>
            <p:cNvPr id="62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15938" y="3657601"/>
              <a:ext cx="1706400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구성 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가격 중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어떤 것을 문의했을 때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해지율이 높았는가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089013" y="2220965"/>
            <a:ext cx="1428758" cy="2986921"/>
            <a:chOff x="6089013" y="2220965"/>
            <a:chExt cx="1428758" cy="2986921"/>
          </a:xfrm>
        </p:grpSpPr>
        <p:sp>
          <p:nvSpPr>
            <p:cNvPr id="76" name="Oval 120"/>
            <p:cNvSpPr/>
            <p:nvPr/>
          </p:nvSpPr>
          <p:spPr>
            <a:xfrm>
              <a:off x="6089013" y="2220965"/>
              <a:ext cx="1428758" cy="1150375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가입 상품</a:t>
              </a:r>
              <a:endPara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endParaRPr>
            </a:p>
            <a:p>
              <a:pPr algn="ctr"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유형</a:t>
              </a:r>
              <a:endPara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endParaRPr>
            </a:p>
          </p:txBody>
        </p:sp>
        <p:sp>
          <p:nvSpPr>
            <p:cNvPr id="78" name="Oval 120"/>
            <p:cNvSpPr/>
            <p:nvPr/>
          </p:nvSpPr>
          <p:spPr>
            <a:xfrm>
              <a:off x="6089013" y="4057511"/>
              <a:ext cx="1428758" cy="1150375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성별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/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연령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/</a:t>
              </a:r>
            </a:p>
            <a:p>
              <a:pPr algn="ctr"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나이별 특성</a:t>
              </a:r>
              <a:endPara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endParaRPr>
            </a:p>
          </p:txBody>
        </p:sp>
      </p:grpSp>
      <p:sp>
        <p:nvSpPr>
          <p:cNvPr id="83" name="Rectangle 107"/>
          <p:cNvSpPr/>
          <p:nvPr/>
        </p:nvSpPr>
        <p:spPr>
          <a:xfrm>
            <a:off x="2170331" y="2893097"/>
            <a:ext cx="1562199" cy="6247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구성 변경</a:t>
            </a:r>
            <a:endParaRPr kumimoji="0" 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107"/>
          <p:cNvSpPr/>
          <p:nvPr/>
        </p:nvSpPr>
        <p:spPr>
          <a:xfrm>
            <a:off x="2170331" y="3795798"/>
            <a:ext cx="1562199" cy="6247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신상품 기획</a:t>
            </a:r>
            <a:endParaRPr kumimoji="0" 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81592" y="2224145"/>
            <a:ext cx="1658359" cy="2984119"/>
            <a:chOff x="4081592" y="2179901"/>
            <a:chExt cx="1658359" cy="2984119"/>
          </a:xfrm>
        </p:grpSpPr>
        <p:sp>
          <p:nvSpPr>
            <p:cNvPr id="79" name="Oval 120"/>
            <p:cNvSpPr/>
            <p:nvPr/>
          </p:nvSpPr>
          <p:spPr>
            <a:xfrm>
              <a:off x="4081592" y="2179901"/>
              <a:ext cx="1658359" cy="1150375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 상품별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반송률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Oval 120"/>
            <p:cNvSpPr/>
            <p:nvPr/>
          </p:nvSpPr>
          <p:spPr>
            <a:xfrm>
              <a:off x="4081592" y="3126269"/>
              <a:ext cx="1658359" cy="1150375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 상품별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변경률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Oval 120"/>
            <p:cNvSpPr/>
            <p:nvPr/>
          </p:nvSpPr>
          <p:spPr>
            <a:xfrm>
              <a:off x="4081592" y="4013645"/>
              <a:ext cx="1658359" cy="1150375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 상품별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해지율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8" name="Hexagon 109"/>
          <p:cNvSpPr/>
          <p:nvPr/>
        </p:nvSpPr>
        <p:spPr>
          <a:xfrm>
            <a:off x="535438" y="3126269"/>
            <a:ext cx="1285831" cy="1106373"/>
          </a:xfrm>
          <a:prstGeom prst="hexagon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미스매칭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최소화</a:t>
            </a:r>
            <a:endParaRPr kumimoji="0" 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51" idx="2"/>
            <a:endCxn id="72" idx="0"/>
          </p:cNvCxnSpPr>
          <p:nvPr/>
        </p:nvCxnSpPr>
        <p:spPr>
          <a:xfrm flipH="1">
            <a:off x="8581212" y="1893835"/>
            <a:ext cx="1063439" cy="123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0" idx="2"/>
            <a:endCxn id="72" idx="4"/>
          </p:cNvCxnSpPr>
          <p:nvPr/>
        </p:nvCxnSpPr>
        <p:spPr>
          <a:xfrm flipH="1" flipV="1">
            <a:off x="8581212" y="4276644"/>
            <a:ext cx="1063439" cy="123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9" idx="2"/>
            <a:endCxn id="72" idx="6"/>
          </p:cNvCxnSpPr>
          <p:nvPr/>
        </p:nvCxnSpPr>
        <p:spPr>
          <a:xfrm flipH="1">
            <a:off x="9295591" y="3701457"/>
            <a:ext cx="349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2" idx="1"/>
            <a:endCxn id="76" idx="6"/>
          </p:cNvCxnSpPr>
          <p:nvPr/>
        </p:nvCxnSpPr>
        <p:spPr>
          <a:xfrm flipH="1" flipV="1">
            <a:off x="7517771" y="2796153"/>
            <a:ext cx="558299" cy="4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2" idx="3"/>
            <a:endCxn id="78" idx="6"/>
          </p:cNvCxnSpPr>
          <p:nvPr/>
        </p:nvCxnSpPr>
        <p:spPr>
          <a:xfrm flipH="1">
            <a:off x="7517771" y="4108175"/>
            <a:ext cx="558299" cy="52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76" idx="2"/>
            <a:endCxn id="79" idx="6"/>
          </p:cNvCxnSpPr>
          <p:nvPr/>
        </p:nvCxnSpPr>
        <p:spPr>
          <a:xfrm flipH="1">
            <a:off x="5739951" y="2796153"/>
            <a:ext cx="349062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8" idx="2"/>
            <a:endCxn id="86" idx="6"/>
          </p:cNvCxnSpPr>
          <p:nvPr/>
        </p:nvCxnSpPr>
        <p:spPr>
          <a:xfrm flipH="1">
            <a:off x="5739951" y="4632699"/>
            <a:ext cx="349062" cy="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9" idx="2"/>
            <a:endCxn id="83" idx="3"/>
          </p:cNvCxnSpPr>
          <p:nvPr/>
        </p:nvCxnSpPr>
        <p:spPr>
          <a:xfrm flipH="1">
            <a:off x="3732530" y="2799333"/>
            <a:ext cx="349062" cy="40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6" idx="2"/>
            <a:endCxn id="84" idx="3"/>
          </p:cNvCxnSpPr>
          <p:nvPr/>
        </p:nvCxnSpPr>
        <p:spPr>
          <a:xfrm flipH="1" flipV="1">
            <a:off x="3732530" y="4108175"/>
            <a:ext cx="349062" cy="52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3" idx="1"/>
            <a:endCxn id="88" idx="0"/>
          </p:cNvCxnSpPr>
          <p:nvPr/>
        </p:nvCxnSpPr>
        <p:spPr>
          <a:xfrm flipH="1">
            <a:off x="1821269" y="3205474"/>
            <a:ext cx="349062" cy="47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1"/>
            <a:endCxn id="88" idx="0"/>
          </p:cNvCxnSpPr>
          <p:nvPr/>
        </p:nvCxnSpPr>
        <p:spPr>
          <a:xfrm flipH="1" flipV="1">
            <a:off x="1821269" y="3679456"/>
            <a:ext cx="349062" cy="42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 rot="582067">
            <a:off x="5808088" y="1405080"/>
            <a:ext cx="2321277" cy="915942"/>
            <a:chOff x="348708" y="3515381"/>
            <a:chExt cx="2072107" cy="915942"/>
          </a:xfrm>
        </p:grpSpPr>
        <p:sp>
          <p:nvSpPr>
            <p:cNvPr id="115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95847" y="3641642"/>
              <a:ext cx="1931053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 기간과 해지율이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상관관계가 있는가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 rot="328309">
            <a:off x="2281711" y="1950141"/>
            <a:ext cx="2536324" cy="915942"/>
            <a:chOff x="-115509" y="3515381"/>
            <a:chExt cx="2536324" cy="915942"/>
          </a:xfrm>
        </p:grpSpPr>
        <p:sp>
          <p:nvSpPr>
            <p:cNvPr id="118" name="Neon Marker"/>
            <p:cNvSpPr>
              <a:spLocks/>
            </p:cNvSpPr>
            <p:nvPr/>
          </p:nvSpPr>
          <p:spPr bwMode="auto">
            <a:xfrm>
              <a:off x="-115509" y="3515381"/>
              <a:ext cx="2536324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C0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743" y="3649447"/>
              <a:ext cx="2263768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반송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변경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해지율이 높은 상품은 무엇인가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126" name="그룹 125"/>
          <p:cNvGrpSpPr/>
          <p:nvPr/>
        </p:nvGrpSpPr>
        <p:grpSpPr>
          <a:xfrm rot="21015876">
            <a:off x="5728120" y="5034207"/>
            <a:ext cx="2402088" cy="839963"/>
            <a:chOff x="348708" y="3515381"/>
            <a:chExt cx="2072107" cy="915942"/>
          </a:xfrm>
        </p:grpSpPr>
        <p:sp>
          <p:nvSpPr>
            <p:cNvPr id="127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46640" y="3664794"/>
              <a:ext cx="1808864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나이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연령대별에서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어떤 상품 해지를 하는가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129" name="그룹 128"/>
          <p:cNvGrpSpPr/>
          <p:nvPr/>
        </p:nvGrpSpPr>
        <p:grpSpPr>
          <a:xfrm rot="343595">
            <a:off x="5769993" y="3841744"/>
            <a:ext cx="2402088" cy="839963"/>
            <a:chOff x="348708" y="3515381"/>
            <a:chExt cx="2072107" cy="915942"/>
          </a:xfrm>
        </p:grpSpPr>
        <p:sp>
          <p:nvSpPr>
            <p:cNvPr id="130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15938" y="3657601"/>
              <a:ext cx="1706400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방문자들이 주로 나누는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토픽은 무엇인가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 rot="21246209">
            <a:off x="5794156" y="2645276"/>
            <a:ext cx="2402088" cy="839963"/>
            <a:chOff x="348708" y="3515381"/>
            <a:chExt cx="2072107" cy="915942"/>
          </a:xfrm>
        </p:grpSpPr>
        <p:sp>
          <p:nvSpPr>
            <p:cNvPr id="138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15937" y="3657600"/>
              <a:ext cx="1805192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요즘 잘 팔리는 의류 상품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스타일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은 무엇인가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21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39581" y="183527"/>
            <a:ext cx="5008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체계</a:t>
            </a:r>
            <a:r>
              <a:rPr lang="en-US" altLang="ko-KR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시그널 허브</a:t>
            </a:r>
            <a:r>
              <a:rPr lang="en-US" altLang="ko-KR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도출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Oval 120"/>
          <p:cNvSpPr/>
          <p:nvPr/>
        </p:nvSpPr>
        <p:spPr>
          <a:xfrm>
            <a:off x="9644651" y="1318647"/>
            <a:ext cx="1428758" cy="1150375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계절의 변화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69" name="Oval 120"/>
          <p:cNvSpPr/>
          <p:nvPr/>
        </p:nvSpPr>
        <p:spPr>
          <a:xfrm>
            <a:off x="9644651" y="3126269"/>
            <a:ext cx="1428758" cy="1150375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상품 변경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유형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0" name="Oval 120"/>
          <p:cNvSpPr/>
          <p:nvPr/>
        </p:nvSpPr>
        <p:spPr>
          <a:xfrm>
            <a:off x="9644651" y="4933891"/>
            <a:ext cx="1428758" cy="1150375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의류 트렌드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2" name="Oval 120"/>
          <p:cNvSpPr/>
          <p:nvPr/>
        </p:nvSpPr>
        <p:spPr>
          <a:xfrm>
            <a:off x="7866833" y="3126269"/>
            <a:ext cx="1428758" cy="1150375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고객 특성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089013" y="2220965"/>
            <a:ext cx="1428758" cy="2986921"/>
            <a:chOff x="6089013" y="2220965"/>
            <a:chExt cx="1428758" cy="2986921"/>
          </a:xfrm>
        </p:grpSpPr>
        <p:sp>
          <p:nvSpPr>
            <p:cNvPr id="76" name="Oval 120"/>
            <p:cNvSpPr/>
            <p:nvPr/>
          </p:nvSpPr>
          <p:spPr>
            <a:xfrm>
              <a:off x="6089013" y="2220965"/>
              <a:ext cx="1428758" cy="1150375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가입 상품</a:t>
              </a:r>
              <a:endPara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endParaRPr>
            </a:p>
            <a:p>
              <a:pPr algn="ctr"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유형</a:t>
              </a:r>
              <a:endPara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endParaRPr>
            </a:p>
          </p:txBody>
        </p:sp>
        <p:sp>
          <p:nvSpPr>
            <p:cNvPr id="78" name="Oval 120"/>
            <p:cNvSpPr/>
            <p:nvPr/>
          </p:nvSpPr>
          <p:spPr>
            <a:xfrm>
              <a:off x="6089013" y="4057511"/>
              <a:ext cx="1428758" cy="1150375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성별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/</a:t>
              </a: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연령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/</a:t>
              </a:r>
            </a:p>
            <a:p>
              <a:pPr algn="ctr"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  <a:cs typeface="Malgun Gothic"/>
                </a:rPr>
                <a:t>나이별 특성</a:t>
              </a:r>
              <a:endPara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endParaRPr>
            </a:p>
          </p:txBody>
        </p:sp>
      </p:grpSp>
      <p:sp>
        <p:nvSpPr>
          <p:cNvPr id="83" name="Rectangle 107"/>
          <p:cNvSpPr/>
          <p:nvPr/>
        </p:nvSpPr>
        <p:spPr>
          <a:xfrm>
            <a:off x="2170331" y="2893097"/>
            <a:ext cx="1562199" cy="6247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구성 변경</a:t>
            </a:r>
            <a:endParaRPr kumimoji="0" 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107"/>
          <p:cNvSpPr/>
          <p:nvPr/>
        </p:nvSpPr>
        <p:spPr>
          <a:xfrm>
            <a:off x="2170331" y="3795798"/>
            <a:ext cx="1562199" cy="6247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신상품 기획</a:t>
            </a:r>
            <a:endParaRPr kumimoji="0" 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81592" y="2224145"/>
            <a:ext cx="1658359" cy="2984119"/>
            <a:chOff x="4081592" y="2179901"/>
            <a:chExt cx="1658359" cy="2984119"/>
          </a:xfrm>
        </p:grpSpPr>
        <p:sp>
          <p:nvSpPr>
            <p:cNvPr id="79" name="Oval 120"/>
            <p:cNvSpPr/>
            <p:nvPr/>
          </p:nvSpPr>
          <p:spPr>
            <a:xfrm>
              <a:off x="4081592" y="2179901"/>
              <a:ext cx="1658359" cy="1150375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 상품별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반송률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Oval 120"/>
            <p:cNvSpPr/>
            <p:nvPr/>
          </p:nvSpPr>
          <p:spPr>
            <a:xfrm>
              <a:off x="4081592" y="3126269"/>
              <a:ext cx="1658359" cy="1150375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 상품별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변경률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Oval 120"/>
            <p:cNvSpPr/>
            <p:nvPr/>
          </p:nvSpPr>
          <p:spPr>
            <a:xfrm>
              <a:off x="4081592" y="4013645"/>
              <a:ext cx="1658359" cy="1150375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 상품별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2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해지율</a:t>
              </a:r>
              <a:endPara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8" name="Hexagon 109"/>
          <p:cNvSpPr/>
          <p:nvPr/>
        </p:nvSpPr>
        <p:spPr>
          <a:xfrm>
            <a:off x="535438" y="3126269"/>
            <a:ext cx="1285831" cy="1106373"/>
          </a:xfrm>
          <a:prstGeom prst="hexagon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미스매칭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최소화</a:t>
            </a:r>
            <a:endParaRPr kumimoji="0" 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>
            <a:stCxn id="51" idx="2"/>
            <a:endCxn id="72" idx="0"/>
          </p:cNvCxnSpPr>
          <p:nvPr/>
        </p:nvCxnSpPr>
        <p:spPr>
          <a:xfrm flipH="1">
            <a:off x="8581212" y="1893835"/>
            <a:ext cx="1063439" cy="123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0" idx="2"/>
            <a:endCxn id="72" idx="4"/>
          </p:cNvCxnSpPr>
          <p:nvPr/>
        </p:nvCxnSpPr>
        <p:spPr>
          <a:xfrm flipH="1" flipV="1">
            <a:off x="8581212" y="4276644"/>
            <a:ext cx="1063439" cy="123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9" idx="2"/>
            <a:endCxn id="72" idx="6"/>
          </p:cNvCxnSpPr>
          <p:nvPr/>
        </p:nvCxnSpPr>
        <p:spPr>
          <a:xfrm flipH="1">
            <a:off x="9295591" y="3701457"/>
            <a:ext cx="349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2" idx="1"/>
            <a:endCxn id="76" idx="6"/>
          </p:cNvCxnSpPr>
          <p:nvPr/>
        </p:nvCxnSpPr>
        <p:spPr>
          <a:xfrm flipH="1" flipV="1">
            <a:off x="7517771" y="2796153"/>
            <a:ext cx="558299" cy="4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2" idx="3"/>
            <a:endCxn id="78" idx="6"/>
          </p:cNvCxnSpPr>
          <p:nvPr/>
        </p:nvCxnSpPr>
        <p:spPr>
          <a:xfrm flipH="1">
            <a:off x="7517771" y="4108175"/>
            <a:ext cx="558299" cy="52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76" idx="2"/>
            <a:endCxn id="79" idx="6"/>
          </p:cNvCxnSpPr>
          <p:nvPr/>
        </p:nvCxnSpPr>
        <p:spPr>
          <a:xfrm flipH="1">
            <a:off x="5739951" y="2796153"/>
            <a:ext cx="349062" cy="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8" idx="2"/>
            <a:endCxn id="86" idx="6"/>
          </p:cNvCxnSpPr>
          <p:nvPr/>
        </p:nvCxnSpPr>
        <p:spPr>
          <a:xfrm flipH="1">
            <a:off x="5739951" y="4632699"/>
            <a:ext cx="349062" cy="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9" idx="2"/>
            <a:endCxn id="83" idx="3"/>
          </p:cNvCxnSpPr>
          <p:nvPr/>
        </p:nvCxnSpPr>
        <p:spPr>
          <a:xfrm flipH="1">
            <a:off x="3732530" y="2799333"/>
            <a:ext cx="349062" cy="40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6" idx="2"/>
            <a:endCxn id="84" idx="3"/>
          </p:cNvCxnSpPr>
          <p:nvPr/>
        </p:nvCxnSpPr>
        <p:spPr>
          <a:xfrm flipH="1" flipV="1">
            <a:off x="3732530" y="4108175"/>
            <a:ext cx="349062" cy="52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3" idx="1"/>
            <a:endCxn id="88" idx="0"/>
          </p:cNvCxnSpPr>
          <p:nvPr/>
        </p:nvCxnSpPr>
        <p:spPr>
          <a:xfrm flipH="1">
            <a:off x="1821269" y="3205474"/>
            <a:ext cx="349062" cy="47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1"/>
            <a:endCxn id="88" idx="0"/>
          </p:cNvCxnSpPr>
          <p:nvPr/>
        </p:nvCxnSpPr>
        <p:spPr>
          <a:xfrm flipH="1" flipV="1">
            <a:off x="1821269" y="3679456"/>
            <a:ext cx="349062" cy="42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69631" y="914400"/>
            <a:ext cx="11607944" cy="5539154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7989176" y="1024857"/>
            <a:ext cx="2612830" cy="676786"/>
            <a:chOff x="3476183" y="1540776"/>
            <a:chExt cx="2612830" cy="676786"/>
          </a:xfrm>
        </p:grpSpPr>
        <p:sp>
          <p:nvSpPr>
            <p:cNvPr id="36" name="직사각형 35"/>
            <p:cNvSpPr/>
            <p:nvPr/>
          </p:nvSpPr>
          <p:spPr>
            <a:xfrm>
              <a:off x="3476183" y="1540776"/>
              <a:ext cx="2612830" cy="676786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         계절효과 시계열 분석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563" y="1664708"/>
              <a:ext cx="463029" cy="463029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5574735" y="1885752"/>
            <a:ext cx="2612830" cy="676786"/>
            <a:chOff x="3476183" y="1540776"/>
            <a:chExt cx="2612830" cy="676786"/>
          </a:xfrm>
        </p:grpSpPr>
        <p:sp>
          <p:nvSpPr>
            <p:cNvPr id="48" name="직사각형 47"/>
            <p:cNvSpPr/>
            <p:nvPr/>
          </p:nvSpPr>
          <p:spPr>
            <a:xfrm>
              <a:off x="3476183" y="1540776"/>
              <a:ext cx="2612830" cy="676786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         변경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/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해지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/</a:t>
              </a:r>
              <a:r>
                <a:rPr lang="ko-KR" altLang="en-US" sz="1400" b="1" dirty="0" err="1">
                  <a:latin typeface="나눔고딕" panose="020B0600000101010101" charset="-127"/>
                  <a:ea typeface="나눔고딕" panose="020B0600000101010101" charset="-127"/>
                </a:rPr>
                <a:t>유지건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     </a:t>
              </a:r>
            </a:p>
            <a:p>
              <a:pPr latinLnBrk="0">
                <a:lnSpc>
                  <a:spcPts val="1560"/>
                </a:lnSpc>
              </a:pP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         각 상품별 패턴 분석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563" y="1664708"/>
              <a:ext cx="463029" cy="463029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1954710" y="1847795"/>
            <a:ext cx="3340918" cy="676786"/>
            <a:chOff x="2748095" y="1540776"/>
            <a:chExt cx="3340918" cy="676786"/>
          </a:xfrm>
        </p:grpSpPr>
        <p:sp>
          <p:nvSpPr>
            <p:cNvPr id="56" name="직사각형 55"/>
            <p:cNvSpPr/>
            <p:nvPr/>
          </p:nvSpPr>
          <p:spPr>
            <a:xfrm>
              <a:off x="2748095" y="1540776"/>
              <a:ext cx="3340918" cy="676786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         변경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/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해지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/</a:t>
              </a:r>
              <a:r>
                <a:rPr lang="ko-KR" altLang="en-US" sz="1400" b="1" dirty="0" err="1">
                  <a:latin typeface="나눔고딕" panose="020B0600000101010101" charset="-127"/>
                  <a:ea typeface="나눔고딕" panose="020B0600000101010101" charset="-127"/>
                </a:rPr>
                <a:t>유지건에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 따른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         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각 상품별 변경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또는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         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신상품 기획 여부 판단 분석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556" y="1664708"/>
              <a:ext cx="463029" cy="463029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7989176" y="2810711"/>
            <a:ext cx="2612830" cy="676786"/>
            <a:chOff x="3476183" y="1540776"/>
            <a:chExt cx="2612830" cy="676786"/>
          </a:xfrm>
        </p:grpSpPr>
        <p:sp>
          <p:nvSpPr>
            <p:cNvPr id="43" name="직사각형 42"/>
            <p:cNvSpPr/>
            <p:nvPr/>
          </p:nvSpPr>
          <p:spPr>
            <a:xfrm>
              <a:off x="3476183" y="1540776"/>
              <a:ext cx="2612830" cy="676786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         변경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/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해지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/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유지 고객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         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각 특성 분석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563" y="1664708"/>
              <a:ext cx="463029" cy="463029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7989176" y="4661028"/>
            <a:ext cx="2612830" cy="676786"/>
            <a:chOff x="3476183" y="1540776"/>
            <a:chExt cx="2612830" cy="676786"/>
          </a:xfrm>
        </p:grpSpPr>
        <p:sp>
          <p:nvSpPr>
            <p:cNvPr id="40" name="직사각형 39"/>
            <p:cNvSpPr/>
            <p:nvPr/>
          </p:nvSpPr>
          <p:spPr>
            <a:xfrm>
              <a:off x="3476183" y="1540776"/>
              <a:ext cx="2612830" cy="676786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         </a:t>
              </a:r>
              <a:r>
                <a:rPr lang="ko-KR" altLang="en-US" sz="1400" b="1" dirty="0" err="1">
                  <a:latin typeface="나눔고딕" panose="020B0600000101010101" charset="-127"/>
                  <a:ea typeface="나눔고딕" panose="020B0600000101010101" charset="-127"/>
                </a:rPr>
                <a:t>의류트렌드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 패턴 분석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563" y="1664708"/>
              <a:ext cx="463029" cy="463029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5574735" y="3772962"/>
            <a:ext cx="2612830" cy="676786"/>
            <a:chOff x="3476183" y="1540776"/>
            <a:chExt cx="2612830" cy="676786"/>
          </a:xfrm>
        </p:grpSpPr>
        <p:sp>
          <p:nvSpPr>
            <p:cNvPr id="52" name="직사각형 51"/>
            <p:cNvSpPr/>
            <p:nvPr/>
          </p:nvSpPr>
          <p:spPr>
            <a:xfrm>
              <a:off x="3476183" y="1540776"/>
              <a:ext cx="2612830" cy="676786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         성별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/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연령</a:t>
              </a: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/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나이별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lang="en-US" altLang="ko-KR" sz="1400" b="1" dirty="0">
                  <a:latin typeface="나눔고딕" panose="020B0600000101010101" charset="-127"/>
                  <a:ea typeface="나눔고딕" panose="020B0600000101010101" charset="-127"/>
                </a:rPr>
                <a:t>         </a:t>
              </a:r>
              <a:r>
                <a:rPr lang="ko-KR" altLang="en-US" sz="1400" b="1" dirty="0">
                  <a:latin typeface="나눔고딕" panose="020B0600000101010101" charset="-127"/>
                  <a:ea typeface="나눔고딕" panose="020B0600000101010101" charset="-127"/>
                </a:rPr>
                <a:t>고객 상세 특성 분석</a:t>
              </a:r>
              <a:endParaRPr lang="en-US" altLang="ko-KR" sz="1400" b="1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563" y="1664708"/>
              <a:ext cx="463029" cy="463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80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9037" y="183527"/>
            <a:ext cx="3988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필요 데이터 정의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55843"/>
              </p:ext>
            </p:extLst>
          </p:nvPr>
        </p:nvGraphicFramePr>
        <p:xfrm>
          <a:off x="586154" y="1077220"/>
          <a:ext cx="10955215" cy="514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184">
                  <a:extLst>
                    <a:ext uri="{9D8B030D-6E8A-4147-A177-3AD203B41FA5}">
                      <a16:colId xmlns:a16="http://schemas.microsoft.com/office/drawing/2014/main" val="860314380"/>
                    </a:ext>
                  </a:extLst>
                </a:gridCol>
                <a:gridCol w="1975339">
                  <a:extLst>
                    <a:ext uri="{9D8B030D-6E8A-4147-A177-3AD203B41FA5}">
                      <a16:colId xmlns:a16="http://schemas.microsoft.com/office/drawing/2014/main" val="1514191793"/>
                    </a:ext>
                  </a:extLst>
                </a:gridCol>
                <a:gridCol w="3364523">
                  <a:extLst>
                    <a:ext uri="{9D8B030D-6E8A-4147-A177-3AD203B41FA5}">
                      <a16:colId xmlns:a16="http://schemas.microsoft.com/office/drawing/2014/main" val="1151543447"/>
                    </a:ext>
                  </a:extLst>
                </a:gridCol>
                <a:gridCol w="2614246">
                  <a:extLst>
                    <a:ext uri="{9D8B030D-6E8A-4147-A177-3AD203B41FA5}">
                      <a16:colId xmlns:a16="http://schemas.microsoft.com/office/drawing/2014/main" val="2978384943"/>
                    </a:ext>
                  </a:extLst>
                </a:gridCol>
                <a:gridCol w="1611923">
                  <a:extLst>
                    <a:ext uri="{9D8B030D-6E8A-4147-A177-3AD203B41FA5}">
                      <a16:colId xmlns:a16="http://schemas.microsoft.com/office/drawing/2014/main" val="571370911"/>
                    </a:ext>
                  </a:extLst>
                </a:gridCol>
              </a:tblGrid>
              <a:tr h="581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분석대상</a:t>
                      </a:r>
                    </a:p>
                  </a:txBody>
                  <a:tcPr anchor="ctr">
                    <a:solidFill>
                      <a:srgbClr val="3545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err="1">
                          <a:ln>
                            <a:solidFill>
                              <a:schemeClr val="tx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분석명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3545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분석 설명</a:t>
                      </a:r>
                    </a:p>
                  </a:txBody>
                  <a:tcPr anchor="ctr">
                    <a:solidFill>
                      <a:srgbClr val="3545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필요 데이터</a:t>
                      </a:r>
                    </a:p>
                  </a:txBody>
                  <a:tcPr anchor="ctr">
                    <a:solidFill>
                      <a:srgbClr val="35459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출처</a:t>
                      </a:r>
                    </a:p>
                  </a:txBody>
                  <a:tcPr anchor="ctr">
                    <a:solidFill>
                      <a:srgbClr val="354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939913"/>
                  </a:ext>
                </a:extLst>
              </a:tr>
              <a:tr h="824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차 설문 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가입 고객 의류 취향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상품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Develop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을 위해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최초 회원가입 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고객이 입력했던 데이터를 통해 기존 상품을 고객의 취향에 맞게 세분화하여 제공하려는 분석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회원가입 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등록된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의류 취향조사 설문 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자사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DB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72185"/>
                  </a:ext>
                </a:extLst>
              </a:tr>
              <a:tr h="824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해지 고객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해지 고객 상관관계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해지 고객의 가입시기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상품 변경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문의 건수 등을 고려하여 어떤 이유로 고객이 해지를 했는지를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파악하고 요인들 간의 상관관계를 파악하려는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누적된 해지 고객의 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서비스 사용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활동 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자사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DB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70954"/>
                  </a:ext>
                </a:extLst>
              </a:tr>
              <a:tr h="824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상품 변경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누적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계절별 상품 변경 패턴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고객별로 누적된 상품 변경 기록 데이터를 통해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적절한 시기에 상품을 기획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변경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추천하려는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계절별 상품 변경 건수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자사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DB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76187"/>
                  </a:ext>
                </a:extLst>
              </a:tr>
              <a:tr h="824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온라인 사용자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신상품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상품 변경에 대한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고객 니즈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플랫폼을 통해 방문자가 남긴 로그 기록과 텍스트 정보를 분석하여 새로운 상품에 대한 니즈를 파악하고 효율적인 온라인 마케팅을 실시하려는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방문 로그 데이터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플랫폼 방문 건수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유입 채널 경로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algn="l" latinLnBrk="1"/>
                      <a:endParaRPr lang="en-US" altLang="ko-KR" sz="11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방문자 텍스트 데이터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자유게시판 텍스트 정보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Q&amp;A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게시판 텍스트 정보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자사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자사 온라인 플랫폼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60966"/>
                  </a:ext>
                </a:extLst>
              </a:tr>
              <a:tr h="824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트렌드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사회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문화 따른 의류 트렌드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변화에 대한 패턴 및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상관관계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사회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문화에 따른 의류 트렌드의 반복 주기를 파악하고 의류 외 다른 아이템과의 조합을 통해 새로운 상품을 기획하려는 분석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누적된 고객 서비스 사용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활동 데이터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l" latinLnBrk="1"/>
                      <a:endParaRPr lang="en-US" altLang="ko-KR" sz="1100" kern="1200" dirty="0">
                        <a:solidFill>
                          <a:schemeClr val="tx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공공기관에서 제공하는 의류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문화에 관한 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자사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DB</a:t>
                      </a:r>
                    </a:p>
                    <a:p>
                      <a:pPr algn="ctr"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한국문화산업학회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48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037" y="183527"/>
            <a:ext cx="4362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활용 시나리오 정의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34113" y="1134040"/>
            <a:ext cx="913528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고객이 회원 가입 시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입력했던 취향 설문 조사 데이터를 기반으로 현재 서비스 중인 상품을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신상품을 기획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개발합니다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이때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취향 설문 조사는 항목은 일반적인 설문 조사 형식이 아닌 효율적인 분석이 가능하도록 체계적으로 구성되어야 합니다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defRPr/>
            </a:pP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위와 더불어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누적된 고객들의 상품 서비스 반송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분석하여 기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 상품을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함과 동시에 개인에게 맞는 상품 또는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제품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푸시 알림을 통해 제공하여 고객의 만족도를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증대시킵니다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해지 고객들의 가입 시기와 서비스 변경 데이터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 웹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앱에 남긴 사용자 활동 데이터들 간의 상관 관계를 파악하여 고객의 이탈을 예방합니다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defRPr/>
            </a:pP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다음 단계로  패션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코디네이터는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상품 기획자가 데이터 분석을 통해 기획한 상품을 패션 트렌드와 코디에 맞게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실제로 이 상품이 고객들의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호응을 얻을 수 있도록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상품을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리터칭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defRPr/>
            </a:pP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경영자는 기획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개발된 상품의 시장성을 확인함과 동시에 이를 위한 협력사 유치 등을 위한 대외 활동을 합니다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위와 같은 과정을 통해 상품 론칭이 확정되고 나면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마케팅 마스터는 데이터 분석가와 함께 온라인 플랫폼을 통해 쌓여져 있는 방문자 데이터를 분석하여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상품에 대한 니즈를 파악함과 동시에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유입 경로를 확인하여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신상품에 대한 좀 더 효율적인 온라인 마케팅을 실시하도록 합니다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defRPr/>
            </a:pP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68469" y="4186058"/>
            <a:ext cx="10720500" cy="1931569"/>
            <a:chOff x="668469" y="4109856"/>
            <a:chExt cx="10720500" cy="1931569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633740" y="4109856"/>
              <a:ext cx="46439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lvl="1" algn="ctr">
                <a:defRPr/>
              </a:pPr>
              <a:r>
                <a:rPr lang="ko-KR" altLang="en-US" sz="1600" b="1" i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35459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시나리오 프로세스 요약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 rot="18621305">
              <a:off x="2381960" y="5243137"/>
              <a:ext cx="188439" cy="337962"/>
              <a:chOff x="5272008" y="2589543"/>
              <a:chExt cx="260910" cy="467938"/>
            </a:xfrm>
          </p:grpSpPr>
          <p:sp>
            <p:nvSpPr>
              <p:cNvPr id="29" name="모서리가 둥근 직사각형 84"/>
              <p:cNvSpPr/>
              <p:nvPr/>
            </p:nvSpPr>
            <p:spPr>
              <a:xfrm rot="3052982">
                <a:off x="5136366" y="2789192"/>
                <a:ext cx="467938" cy="6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0" name="모서리가 둥근 직사각형 85"/>
              <p:cNvSpPr/>
              <p:nvPr/>
            </p:nvSpPr>
            <p:spPr>
              <a:xfrm rot="1071432">
                <a:off x="5272008" y="2909259"/>
                <a:ext cx="260910" cy="7665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모서리가 둥근 직사각형 86"/>
              <p:cNvSpPr/>
              <p:nvPr/>
            </p:nvSpPr>
            <p:spPr>
              <a:xfrm rot="5431513">
                <a:off x="5356469" y="2840197"/>
                <a:ext cx="260910" cy="7665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668469" y="4782812"/>
              <a:ext cx="1258613" cy="12586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ko-KR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 데이터 수집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2998575" y="4782812"/>
              <a:ext cx="1258613" cy="12586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설문조사</a:t>
              </a:r>
              <a:r>
                <a:rPr kumimoji="1" lang="en-US" altLang="ko-KR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</a:p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누적 데이터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분석을 통한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</a:t>
              </a:r>
              <a:r>
                <a:rPr kumimoji="1" lang="en-US" altLang="ko-KR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Develop</a:t>
              </a:r>
              <a:endParaRPr kumimoji="1" lang="ko-KR" altLang="en-US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328680" y="4782812"/>
              <a:ext cx="1258613" cy="12586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론칭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가능여부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조사</a:t>
              </a:r>
              <a:r>
                <a:rPr kumimoji="1" lang="en-US" altLang="ko-KR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판단</a:t>
              </a:r>
            </a:p>
          </p:txBody>
        </p:sp>
        <p:sp>
          <p:nvSpPr>
            <p:cNvPr id="20" name="모서리가 둥근 직사각형 81"/>
            <p:cNvSpPr/>
            <p:nvPr/>
          </p:nvSpPr>
          <p:spPr>
            <a:xfrm rot="74287">
              <a:off x="4636586" y="5405007"/>
              <a:ext cx="337962" cy="4957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모서리가 둥근 직사각형 82"/>
            <p:cNvSpPr/>
            <p:nvPr/>
          </p:nvSpPr>
          <p:spPr>
            <a:xfrm rot="19692737">
              <a:off x="4794661" y="5442455"/>
              <a:ext cx="188439" cy="5536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모서리가 둥근 직사각형 83"/>
            <p:cNvSpPr/>
            <p:nvPr/>
          </p:nvSpPr>
          <p:spPr>
            <a:xfrm rot="2452818">
              <a:off x="4796151" y="5363672"/>
              <a:ext cx="188439" cy="5536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모서리가 둥근 직사각형 89"/>
            <p:cNvSpPr/>
            <p:nvPr/>
          </p:nvSpPr>
          <p:spPr>
            <a:xfrm rot="74287">
              <a:off x="6993551" y="5384248"/>
              <a:ext cx="337962" cy="4957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모서리가 둥근 직사각형 121"/>
            <p:cNvSpPr/>
            <p:nvPr/>
          </p:nvSpPr>
          <p:spPr>
            <a:xfrm rot="19692737">
              <a:off x="7151626" y="5421697"/>
              <a:ext cx="188439" cy="5536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모서리가 둥근 직사각형 123"/>
            <p:cNvSpPr/>
            <p:nvPr/>
          </p:nvSpPr>
          <p:spPr>
            <a:xfrm rot="2452818">
              <a:off x="7153116" y="5342913"/>
              <a:ext cx="188439" cy="5536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157"/>
            <p:cNvSpPr/>
            <p:nvPr/>
          </p:nvSpPr>
          <p:spPr>
            <a:xfrm rot="74287">
              <a:off x="9349889" y="5389862"/>
              <a:ext cx="337962" cy="4957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모서리가 둥근 직사각형 158"/>
            <p:cNvSpPr/>
            <p:nvPr/>
          </p:nvSpPr>
          <p:spPr>
            <a:xfrm rot="19692737">
              <a:off x="9507966" y="5427311"/>
              <a:ext cx="188439" cy="5536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모서리가 둥근 직사각형 159"/>
            <p:cNvSpPr/>
            <p:nvPr/>
          </p:nvSpPr>
          <p:spPr>
            <a:xfrm rot="2452818">
              <a:off x="9509455" y="5348527"/>
              <a:ext cx="188439" cy="5536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685646" y="4762053"/>
              <a:ext cx="1258613" cy="12586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협력사 유치 및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온라인 마케팅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사전 진행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10041985" y="4767667"/>
              <a:ext cx="1258613" cy="12586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ECB61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론칭</a:t>
              </a:r>
            </a:p>
          </p:txBody>
        </p:sp>
        <p:cxnSp>
          <p:nvCxnSpPr>
            <p:cNvPr id="32" name="직선 연결선 31"/>
            <p:cNvCxnSpPr>
              <a:cxnSpLocks/>
            </p:cNvCxnSpPr>
            <p:nvPr/>
          </p:nvCxnSpPr>
          <p:spPr>
            <a:xfrm>
              <a:off x="7685646" y="4279133"/>
              <a:ext cx="37033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cxnSpLocks/>
            </p:cNvCxnSpPr>
            <p:nvPr/>
          </p:nvCxnSpPr>
          <p:spPr>
            <a:xfrm>
              <a:off x="849923" y="4279133"/>
              <a:ext cx="335442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213702" y="815839"/>
            <a:ext cx="1468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745693">
              <a:defRPr/>
            </a:pPr>
            <a:r>
              <a:rPr lang="en-US" altLang="ko-KR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</a:t>
            </a:r>
            <a:endParaRPr lang="ko-KR" altLang="en-US" sz="4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3702" y="1473900"/>
            <a:ext cx="1468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745693">
              <a:defRPr/>
            </a:pPr>
            <a:r>
              <a:rPr lang="en-US" altLang="ko-KR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endParaRPr lang="ko-KR" altLang="en-US" sz="4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3702" y="2131961"/>
            <a:ext cx="1468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745693">
              <a:defRPr/>
            </a:pPr>
            <a:r>
              <a:rPr lang="en-US" altLang="ko-KR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endParaRPr lang="ko-KR" altLang="en-US" sz="4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3702" y="2790022"/>
            <a:ext cx="1468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745693">
              <a:defRPr/>
            </a:pPr>
            <a:r>
              <a:rPr lang="en-US" altLang="ko-KR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endParaRPr lang="ko-KR" altLang="en-US" sz="4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3702" y="3448085"/>
            <a:ext cx="14684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745693">
              <a:defRPr/>
            </a:pPr>
            <a:r>
              <a:rPr lang="en-US" altLang="ko-KR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endParaRPr lang="ko-KR" altLang="en-US" sz="4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29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10" y="2465749"/>
            <a:ext cx="5303980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6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5550877" y="993003"/>
            <a:ext cx="6332581" cy="5207022"/>
            <a:chOff x="7481455" y="953565"/>
            <a:chExt cx="4572000" cy="5207022"/>
          </a:xfrm>
        </p:grpSpPr>
        <p:sp>
          <p:nvSpPr>
            <p:cNvPr id="61" name="직사각형 60"/>
            <p:cNvSpPr/>
            <p:nvPr/>
          </p:nvSpPr>
          <p:spPr>
            <a:xfrm>
              <a:off x="7481455" y="1231548"/>
              <a:ext cx="4572000" cy="49290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481455" y="953565"/>
              <a:ext cx="4571999" cy="277983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 w="190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latinLnBrk="0"/>
              <a:r>
                <a:rPr kumimoji="1" lang="en-US" altLang="ja-JP" sz="1400" dirty="0">
                  <a:solidFill>
                    <a:schemeClr val="bg1"/>
                  </a:solidFill>
                  <a:ea typeface="배달의민족 한나" panose="02000503000000020003" pitchFamily="2" charset="-127"/>
                </a:rPr>
                <a:t>Key Business Questions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15938" y="1270986"/>
            <a:ext cx="3938831" cy="492903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5856" y="993003"/>
            <a:ext cx="3937601" cy="277983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latinLnBrk="0"/>
            <a:r>
              <a:rPr kumimoji="1" lang="en-US" altLang="ja-JP" sz="1400" dirty="0">
                <a:solidFill>
                  <a:schemeClr val="bg1"/>
                </a:solidFill>
                <a:ea typeface="배달의민족 한나" panose="02000503000000020003" pitchFamily="2" charset="-127"/>
              </a:rPr>
              <a:t>Key Business Issues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2290" y="1588995"/>
            <a:ext cx="3611408" cy="919114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marL="285750" indent="-285750" latinLnBrk="0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바쁜 생활 패턴을 가진 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맞벌이 가구 증가</a:t>
            </a:r>
            <a:endParaRPr kumimoji="1" lang="en-US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5565" y="4815227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marL="285750" indent="-285750" latinLnBrk="0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온라인 쇼핑 산업의 증가</a:t>
            </a:r>
            <a:endParaRPr kumimoji="1" lang="en-US" altLang="ko-KR" sz="13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en-US" altLang="ja-JP" sz="1300" b="1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간편결제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당일배송 등의 서비스 강화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5565" y="3106821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marL="285750" indent="-285750" latinLnBrk="0">
              <a:lnSpc>
                <a:spcPts val="1560"/>
              </a:lnSpc>
              <a:buFont typeface="Arial" panose="020B0604020202020204" pitchFamily="34" charset="0"/>
              <a:buChar char="•"/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빠르게 변화하는 소비 패턴 및 트렌드로 선택의 폭이 커짐</a:t>
            </a:r>
            <a:endParaRPr kumimoji="1" lang="en-US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8503" y="1593585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바쁜 생활패턴을 가진 고객을 만족시킬 수 있는 부가적 서비스는 무엇이 있을까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98503" y="4488255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기존 의류 온라인 구매와 차별화할 수 있는 서비스는 무엇이 있을까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98503" y="2751453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빠르게 변하는 소비자들의 소비 패턴은 어떻게 파악하는 것이 효율적인가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96905" y="3330387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의류 제공 주기는 어느 정도 되어야 할까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98503" y="5067189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귀차니즘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선택 장애가 있는 고객을 만족 시킬 수 있는 방법은 무엇일까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96905" y="3909321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선택을 쉽게 도와주고 구매 성향을 파악할 수 있는 방안은 무엇인가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98503" y="5646125"/>
            <a:ext cx="5885651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</a:rPr>
              <a:t>경영진과 손님이 모두 만족할 수 있는 월 정액제 가격은 얼마일까</a:t>
            </a:r>
            <a:r>
              <a:rPr kumimoji="1" lang="en-US" altLang="ko-KR" sz="1100" b="1" dirty="0">
                <a:latin typeface="맑은 고딕" pitchFamily="50" charset="-127"/>
              </a:rPr>
              <a:t>?</a:t>
            </a:r>
            <a:r>
              <a:rPr kumimoji="1" lang="ko-KR" altLang="en-US" sz="1100" b="1" dirty="0">
                <a:latin typeface="맑은 고딕" pitchFamily="50" charset="-127"/>
              </a:rPr>
              <a:t> </a:t>
            </a:r>
            <a:endParaRPr kumimoji="1" lang="ja-JP" altLang="en-US" sz="11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96905" y="2172519"/>
            <a:ext cx="5885650" cy="3312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삶의 질을 높일 수 있는 상품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서비스는 무엇일까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Straight Connector 9"/>
          <p:cNvCxnSpPr>
            <a:cxnSpLocks/>
            <a:stCxn id="65" idx="3"/>
            <a:endCxn id="68" idx="1"/>
          </p:cNvCxnSpPr>
          <p:nvPr/>
        </p:nvCxnSpPr>
        <p:spPr>
          <a:xfrm flipV="1">
            <a:off x="4293698" y="1759185"/>
            <a:ext cx="1504805" cy="2893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9"/>
          <p:cNvCxnSpPr>
            <a:cxnSpLocks/>
            <a:stCxn id="65" idx="3"/>
            <a:endCxn id="76" idx="1"/>
          </p:cNvCxnSpPr>
          <p:nvPr/>
        </p:nvCxnSpPr>
        <p:spPr>
          <a:xfrm>
            <a:off x="4293698" y="2048552"/>
            <a:ext cx="1503207" cy="2895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9"/>
          <p:cNvCxnSpPr>
            <a:cxnSpLocks/>
            <a:stCxn id="66" idx="3"/>
            <a:endCxn id="70" idx="1"/>
          </p:cNvCxnSpPr>
          <p:nvPr/>
        </p:nvCxnSpPr>
        <p:spPr>
          <a:xfrm flipV="1">
            <a:off x="4246973" y="4653855"/>
            <a:ext cx="1551530" cy="5855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9"/>
          <p:cNvCxnSpPr>
            <a:cxnSpLocks/>
            <a:stCxn id="66" idx="3"/>
            <a:endCxn id="73" idx="1"/>
          </p:cNvCxnSpPr>
          <p:nvPr/>
        </p:nvCxnSpPr>
        <p:spPr>
          <a:xfrm flipV="1">
            <a:off x="4246973" y="5232789"/>
            <a:ext cx="1551530" cy="66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9"/>
          <p:cNvCxnSpPr>
            <a:cxnSpLocks/>
            <a:stCxn id="66" idx="3"/>
            <a:endCxn id="75" idx="1"/>
          </p:cNvCxnSpPr>
          <p:nvPr/>
        </p:nvCxnSpPr>
        <p:spPr>
          <a:xfrm>
            <a:off x="4246973" y="5239425"/>
            <a:ext cx="1551530" cy="5723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"/>
          <p:cNvCxnSpPr>
            <a:cxnSpLocks/>
            <a:stCxn id="67" idx="3"/>
            <a:endCxn id="74" idx="1"/>
          </p:cNvCxnSpPr>
          <p:nvPr/>
        </p:nvCxnSpPr>
        <p:spPr>
          <a:xfrm>
            <a:off x="4246973" y="3531019"/>
            <a:ext cx="1549932" cy="5439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"/>
          <p:cNvCxnSpPr>
            <a:cxnSpLocks/>
            <a:stCxn id="67" idx="3"/>
            <a:endCxn id="71" idx="1"/>
          </p:cNvCxnSpPr>
          <p:nvPr/>
        </p:nvCxnSpPr>
        <p:spPr>
          <a:xfrm flipV="1">
            <a:off x="4246973" y="2917053"/>
            <a:ext cx="1551530" cy="613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"/>
          <p:cNvCxnSpPr>
            <a:cxnSpLocks/>
            <a:stCxn id="67" idx="3"/>
            <a:endCxn id="72" idx="1"/>
          </p:cNvCxnSpPr>
          <p:nvPr/>
        </p:nvCxnSpPr>
        <p:spPr>
          <a:xfrm flipV="1">
            <a:off x="4246973" y="3495987"/>
            <a:ext cx="1549932" cy="35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2868" y="183527"/>
            <a:ext cx="7306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 비즈니스 이슈와 비즈니스 질문 도출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1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5938" y="993003"/>
            <a:ext cx="5930701" cy="5207022"/>
            <a:chOff x="253222" y="993003"/>
            <a:chExt cx="6332581" cy="5207022"/>
          </a:xfrm>
        </p:grpSpPr>
        <p:grpSp>
          <p:nvGrpSpPr>
            <p:cNvPr id="41" name="그룹 40"/>
            <p:cNvGrpSpPr/>
            <p:nvPr/>
          </p:nvGrpSpPr>
          <p:grpSpPr>
            <a:xfrm>
              <a:off x="253222" y="993003"/>
              <a:ext cx="6332581" cy="5207022"/>
              <a:chOff x="7481455" y="953565"/>
              <a:chExt cx="4572000" cy="520702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7481455" y="1231548"/>
                <a:ext cx="4572000" cy="4929039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ko-KR" altLang="en-US" b="1" ker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481455" y="953565"/>
                <a:ext cx="4571999" cy="277983"/>
              </a:xfrm>
              <a:prstGeom prst="rect">
                <a:avLst/>
              </a:prstGeom>
              <a:solidFill>
                <a:schemeClr val="accent3">
                  <a:lumMod val="25000"/>
                </a:schemeClr>
              </a:solidFill>
              <a:ln w="19050" cap="flat" cmpd="sng" algn="ctr">
                <a:solidFill>
                  <a:srgbClr val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latinLnBrk="0"/>
                <a:r>
                  <a:rPr kumimoji="1" lang="en-US" altLang="ja-JP" sz="1400" dirty="0">
                    <a:solidFill>
                      <a:schemeClr val="bg1"/>
                    </a:solidFill>
                    <a:ea typeface="배달의민족 한나" panose="02000503000000020003" pitchFamily="2" charset="-127"/>
                  </a:rPr>
                  <a:t>Key Business Questions</a:t>
                </a:r>
                <a:endParaRPr kumimoji="1" lang="ja-JP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00848" y="1593585"/>
              <a:ext cx="5885650" cy="331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바쁜 생활패턴을 가진 고객을 만족시킬 수 있는 부가적 서비스는 무엇이 있을까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ja-JP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848" y="4488255"/>
              <a:ext cx="5885650" cy="331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기존 의류 온라인 구매와 차별화할 수 있는 서비스는 무엇이 있을까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ja-JP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0848" y="2751453"/>
              <a:ext cx="5885650" cy="331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빠르게 변하는 소비자들의 소비 패턴은 어떻게 파악하는 것이 효율적인가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ja-JP" altLang="en-US" sz="110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9250" y="3330387"/>
              <a:ext cx="5885650" cy="331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의류 제공 주기는 어느 정도 되어야 할까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ja-JP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0848" y="5067189"/>
              <a:ext cx="5885650" cy="331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100" b="1" dirty="0" err="1">
                  <a:latin typeface="맑은 고딕" pitchFamily="50" charset="-127"/>
                  <a:ea typeface="맑은 고딕" pitchFamily="50" charset="-127"/>
                </a:rPr>
                <a:t>귀차니즘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선택 장애가 있는 고객을 만족 시킬 수 있는 방법은 무엇일까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ja-JP" altLang="en-US" sz="110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9250" y="3909321"/>
              <a:ext cx="5885650" cy="331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선택을 쉽게 도와주고 구매 성향을 파악할 수 있는 방안은 무엇인가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ja-JP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0848" y="5646125"/>
              <a:ext cx="5885651" cy="331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100" b="1" dirty="0">
                  <a:latin typeface="맑은 고딕" pitchFamily="50" charset="-127"/>
                </a:rPr>
                <a:t>경영진과 손님이 모두 만족할 수 있는 월 정액제 가격은 얼마일까</a:t>
              </a:r>
              <a:r>
                <a:rPr kumimoji="1" lang="en-US" altLang="ko-KR" sz="1100" b="1" dirty="0">
                  <a:latin typeface="맑은 고딕" pitchFamily="50" charset="-127"/>
                </a:rPr>
                <a:t>?</a:t>
              </a:r>
              <a:r>
                <a:rPr kumimoji="1" lang="ko-KR" altLang="en-US" sz="1100" b="1" dirty="0">
                  <a:latin typeface="맑은 고딕" pitchFamily="50" charset="-127"/>
                </a:rPr>
                <a:t> </a:t>
              </a:r>
              <a:endParaRPr kumimoji="1" lang="ja-JP" altLang="en-US" sz="110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9250" y="2172519"/>
              <a:ext cx="5885650" cy="331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삶의 질을 높일 수 있는 상품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kumimoji="1" lang="ko-KR" altLang="en-US" sz="1100" b="1" dirty="0">
                  <a:latin typeface="맑은 고딕" pitchFamily="50" charset="-127"/>
                  <a:ea typeface="맑은 고딕" pitchFamily="50" charset="-127"/>
                </a:rPr>
                <a:t>서비스는 무엇일까</a:t>
              </a:r>
              <a:r>
                <a:rPr kumimoji="1" lang="en-US" altLang="ko-KR" sz="1100" b="1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kumimoji="1" lang="ja-JP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311458" y="994599"/>
            <a:ext cx="4572000" cy="5207022"/>
            <a:chOff x="7481455" y="953565"/>
            <a:chExt cx="4572000" cy="5207022"/>
          </a:xfrm>
        </p:grpSpPr>
        <p:sp>
          <p:nvSpPr>
            <p:cNvPr id="86" name="직사각형 85"/>
            <p:cNvSpPr/>
            <p:nvPr/>
          </p:nvSpPr>
          <p:spPr>
            <a:xfrm>
              <a:off x="7481455" y="1231548"/>
              <a:ext cx="4572000" cy="492903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ko-KR" alt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481455" y="953565"/>
              <a:ext cx="4571999" cy="277983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 w="190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latinLnBrk="0"/>
              <a:r>
                <a:rPr kumimoji="1" lang="ko-KR" altLang="en-US" sz="1400" dirty="0">
                  <a:solidFill>
                    <a:schemeClr val="bg1"/>
                  </a:solidFill>
                  <a:ea typeface="배달의민족 한나" panose="02000503000000020003" pitchFamily="2" charset="-127"/>
                </a:rPr>
                <a:t>행동</a:t>
              </a:r>
              <a:r>
                <a:rPr kumimoji="1" lang="en-US" altLang="ko-KR" sz="1400" dirty="0">
                  <a:solidFill>
                    <a:schemeClr val="bg1"/>
                  </a:solidFill>
                  <a:ea typeface="배달의민족 한나" panose="02000503000000020003" pitchFamily="2" charset="-127"/>
                </a:rPr>
                <a:t>(Choice)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01379" y="4230229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주기적으로 패션 상품 구매</a:t>
            </a:r>
            <a:r>
              <a:rPr kumimoji="1" lang="en-US" altLang="ko-KR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3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배송 서비스 제공</a:t>
            </a:r>
            <a:endParaRPr kumimoji="1" lang="en-US" altLang="ko-KR" sz="13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>
                <a:latin typeface="맑은 고딕" pitchFamily="50" charset="-127"/>
              </a:rPr>
              <a:t>바쁜 맞벌이 부부 또는 패션상품 구매를 귀찮아 하는 </a:t>
            </a:r>
            <a:r>
              <a:rPr kumimoji="1" lang="en-US" altLang="ko-KR" sz="1100" dirty="0">
                <a:latin typeface="맑은 고딕" pitchFamily="50" charset="-127"/>
              </a:rPr>
              <a:t>1</a:t>
            </a:r>
            <a:r>
              <a:rPr kumimoji="1" lang="ko-KR" altLang="en-US" sz="1100" dirty="0">
                <a:latin typeface="맑은 고딕" pitchFamily="50" charset="-127"/>
              </a:rPr>
              <a:t>인가구를</a:t>
            </a:r>
            <a:endParaRPr kumimoji="1" lang="en-US" altLang="ko-KR" sz="1100" dirty="0">
              <a:latin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주 대상으로 상품을 구매하여 정기배송 서비스를 제공</a:t>
            </a:r>
            <a:endParaRPr kumimoji="1" lang="ja-JP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01379" y="1371946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개인화 서비스를 위한 고객 데이터 수집    </a:t>
            </a:r>
            <a:endParaRPr kumimoji="1" lang="en-US" altLang="ko-KR" sz="1300" b="1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고객이 입력한 데이터를 기반으로 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월정액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서비스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차 제공</a:t>
            </a:r>
            <a:endParaRPr kumimoji="1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Ex)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정장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캐쥬얼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데일리룩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등으로 분류 </a:t>
            </a:r>
            <a:endParaRPr kumimoji="1" lang="ja-JP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01379" y="2324707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고객 맞춤형 서비스 제공</a:t>
            </a:r>
            <a:endParaRPr kumimoji="1" lang="en-US" altLang="ko-KR" sz="13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수집된 데이터를 통해 개개인의 취향을 파악하고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그에 따른 추천</a:t>
            </a:r>
            <a:endParaRPr kumimoji="1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서비스와 정액 상품 개발</a:t>
            </a:r>
            <a:endParaRPr kumimoji="1"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01379" y="5182990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rPr>
              <a:t>고객 간의 소통을 위한 플랫폼 운영</a:t>
            </a:r>
            <a:endParaRPr kumimoji="1" lang="en-US" altLang="ko-KR" sz="1300" b="1" dirty="0">
              <a:solidFill>
                <a:srgbClr val="FF00FF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홍보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이벤트용 </a:t>
            </a:r>
            <a:r>
              <a:rPr kumimoji="1" lang="en-US" altLang="ja-JP" sz="1100" dirty="0">
                <a:latin typeface="맑은 고딕" pitchFamily="50" charset="-127"/>
                <a:ea typeface="맑은 고딕" pitchFamily="50" charset="-127"/>
              </a:rPr>
              <a:t>SNS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는 물론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고객들이 서로 의견을 나눌 수 있는 커뮤니티 운영 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dirty="0">
                <a:latin typeface="맑은 고딕" pitchFamily="50" charset="-127"/>
                <a:ea typeface="맑은 고딕" pitchFamily="50" charset="-127"/>
              </a:rPr>
              <a:t>정제되지 않는 데이터 </a:t>
            </a:r>
            <a:r>
              <a:rPr kumimoji="1" lang="ko-KR" altLang="en-US" sz="1100" dirty="0" err="1">
                <a:latin typeface="맑은 고딕" pitchFamily="50" charset="-127"/>
                <a:ea typeface="맑은 고딕" pitchFamily="50" charset="-127"/>
              </a:rPr>
              <a:t>집합소</a:t>
            </a:r>
            <a:r>
              <a:rPr kumimoji="1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ja-JP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Straight Connector 38"/>
          <p:cNvCxnSpPr>
            <a:cxnSpLocks/>
            <a:stCxn id="46" idx="3"/>
            <a:endCxn id="29" idx="1"/>
          </p:cNvCxnSpPr>
          <p:nvPr/>
        </p:nvCxnSpPr>
        <p:spPr>
          <a:xfrm>
            <a:off x="6259982" y="2917053"/>
            <a:ext cx="1141397" cy="785939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01379" y="3277468"/>
            <a:ext cx="4381138" cy="85104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300" b="1" dirty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다양한 조합형 상품 개발</a:t>
            </a:r>
            <a:endParaRPr kumimoji="1" lang="en-US" altLang="ko-KR" sz="1300" b="1" dirty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의류와 관련이 있는 신발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벨트와 같은 아이템과의 조합을 통해</a:t>
            </a:r>
            <a:endParaRPr kumimoji="1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다양한 서비스 시도</a:t>
            </a:r>
            <a:endParaRPr kumimoji="1"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Straight Connector 38"/>
          <p:cNvCxnSpPr>
            <a:cxnSpLocks/>
            <a:stCxn id="71" idx="1"/>
            <a:endCxn id="45" idx="3"/>
          </p:cNvCxnSpPr>
          <p:nvPr/>
        </p:nvCxnSpPr>
        <p:spPr>
          <a:xfrm flipH="1">
            <a:off x="6259982" y="2750231"/>
            <a:ext cx="1141397" cy="1903624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8"/>
          <p:cNvCxnSpPr>
            <a:cxnSpLocks/>
            <a:stCxn id="72" idx="1"/>
            <a:endCxn id="48" idx="3"/>
          </p:cNvCxnSpPr>
          <p:nvPr/>
        </p:nvCxnSpPr>
        <p:spPr>
          <a:xfrm flipH="1" flipV="1">
            <a:off x="6259982" y="5232789"/>
            <a:ext cx="1141397" cy="375725"/>
          </a:xfrm>
          <a:prstGeom prst="line">
            <a:avLst/>
          </a:prstGeom>
          <a:ln>
            <a:solidFill>
              <a:srgbClr val="FF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71" idx="1"/>
            <a:endCxn id="51" idx="3"/>
          </p:cNvCxnSpPr>
          <p:nvPr/>
        </p:nvCxnSpPr>
        <p:spPr>
          <a:xfrm flipH="1" flipV="1">
            <a:off x="6258486" y="2338119"/>
            <a:ext cx="1142893" cy="412112"/>
          </a:xfrm>
          <a:prstGeom prst="line">
            <a:avLst/>
          </a:prstGeom>
          <a:ln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8"/>
          <p:cNvCxnSpPr>
            <a:cxnSpLocks/>
            <a:stCxn id="47" idx="3"/>
            <a:endCxn id="69" idx="1"/>
          </p:cNvCxnSpPr>
          <p:nvPr/>
        </p:nvCxnSpPr>
        <p:spPr>
          <a:xfrm flipV="1">
            <a:off x="6258486" y="1797470"/>
            <a:ext cx="1142893" cy="1698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8"/>
          <p:cNvCxnSpPr>
            <a:cxnSpLocks/>
            <a:stCxn id="50" idx="3"/>
            <a:endCxn id="29" idx="1"/>
          </p:cNvCxnSpPr>
          <p:nvPr/>
        </p:nvCxnSpPr>
        <p:spPr>
          <a:xfrm flipV="1">
            <a:off x="6259983" y="3702992"/>
            <a:ext cx="1141396" cy="2108733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38"/>
          <p:cNvCxnSpPr>
            <a:cxnSpLocks/>
            <a:stCxn id="44" idx="3"/>
            <a:endCxn id="68" idx="1"/>
          </p:cNvCxnSpPr>
          <p:nvPr/>
        </p:nvCxnSpPr>
        <p:spPr>
          <a:xfrm>
            <a:off x="6259982" y="1759185"/>
            <a:ext cx="1141397" cy="2896568"/>
          </a:xfrm>
          <a:prstGeom prst="line">
            <a:avLst/>
          </a:prstGeom>
          <a:ln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8"/>
          <p:cNvCxnSpPr>
            <a:cxnSpLocks/>
            <a:stCxn id="69" idx="1"/>
            <a:endCxn id="49" idx="3"/>
          </p:cNvCxnSpPr>
          <p:nvPr/>
        </p:nvCxnSpPr>
        <p:spPr>
          <a:xfrm flipH="1">
            <a:off x="6258486" y="1797470"/>
            <a:ext cx="1142893" cy="2277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8"/>
          <p:cNvCxnSpPr>
            <a:cxnSpLocks/>
            <a:stCxn id="72" idx="1"/>
          </p:cNvCxnSpPr>
          <p:nvPr/>
        </p:nvCxnSpPr>
        <p:spPr>
          <a:xfrm flipH="1" flipV="1">
            <a:off x="6384901" y="4088334"/>
            <a:ext cx="1016478" cy="1520180"/>
          </a:xfrm>
          <a:prstGeom prst="line">
            <a:avLst/>
          </a:prstGeom>
          <a:ln>
            <a:solidFill>
              <a:srgbClr val="FF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8"/>
          <p:cNvCxnSpPr>
            <a:cxnSpLocks/>
            <a:stCxn id="45" idx="3"/>
            <a:endCxn id="68" idx="1"/>
          </p:cNvCxnSpPr>
          <p:nvPr/>
        </p:nvCxnSpPr>
        <p:spPr>
          <a:xfrm>
            <a:off x="6259982" y="4653855"/>
            <a:ext cx="1141397" cy="1898"/>
          </a:xfrm>
          <a:prstGeom prst="line">
            <a:avLst/>
          </a:prstGeom>
          <a:ln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477" y="183527"/>
            <a:ext cx="4770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질문해결을 위한 행동 설정</a:t>
            </a:r>
            <a:endParaRPr lang="ko-KR" altLang="en-US" sz="32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23"/>
          <p:cNvSpPr/>
          <p:nvPr/>
        </p:nvSpPr>
        <p:spPr>
          <a:xfrm>
            <a:off x="683063" y="1111358"/>
            <a:ext cx="2728352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354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개인화 서비스를 위한 고객 데이터 수집</a:t>
            </a:r>
          </a:p>
        </p:txBody>
      </p:sp>
      <p:sp>
        <p:nvSpPr>
          <p:cNvPr id="70" name="모서리가 둥근 직사각형 23"/>
          <p:cNvSpPr/>
          <p:nvPr/>
        </p:nvSpPr>
        <p:spPr>
          <a:xfrm>
            <a:off x="1046478" y="2083388"/>
            <a:ext cx="2001522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354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맞춤형 서비스 제공</a:t>
            </a:r>
            <a:endParaRPr kumimoji="1" lang="en-US" altLang="ko-KR" sz="11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모서리가 둥근 직사각형 23"/>
          <p:cNvSpPr/>
          <p:nvPr/>
        </p:nvSpPr>
        <p:spPr>
          <a:xfrm>
            <a:off x="1008377" y="4027448"/>
            <a:ext cx="2077722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354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조합형 상품 개발</a:t>
            </a:r>
            <a:endParaRPr kumimoji="1" lang="en-US" altLang="ko-KR" sz="11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모서리가 둥근 직사각형 23"/>
          <p:cNvSpPr/>
          <p:nvPr/>
        </p:nvSpPr>
        <p:spPr>
          <a:xfrm>
            <a:off x="395847" y="3055418"/>
            <a:ext cx="3302783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354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주기적으로 패션 상품 구매</a:t>
            </a:r>
            <a:r>
              <a: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배송 서비스 제공</a:t>
            </a:r>
            <a:endParaRPr kumimoji="1" lang="en-US" altLang="ko-KR" sz="11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모서리가 둥근 직사각형 23"/>
          <p:cNvSpPr/>
          <p:nvPr/>
        </p:nvSpPr>
        <p:spPr>
          <a:xfrm>
            <a:off x="835462" y="4999477"/>
            <a:ext cx="2423552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354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간의 소통을 위한 플랫폼 운영</a:t>
            </a:r>
            <a:endParaRPr kumimoji="1" lang="en-US" altLang="ko-KR" sz="11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4342806" y="1076212"/>
            <a:ext cx="1856079" cy="427051"/>
            <a:chOff x="722998" y="2324706"/>
            <a:chExt cx="3455265" cy="794995"/>
          </a:xfrm>
        </p:grpSpPr>
        <p:sp>
          <p:nvSpPr>
            <p:cNvPr id="154" name="직사각형 153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맞춤 서비스</a:t>
              </a:r>
              <a:r>
                <a:rPr kumimoji="1" lang="en-US" altLang="ko-KR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질 향상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>
            <a:off x="8843726" y="4964974"/>
            <a:ext cx="1856079" cy="427051"/>
            <a:chOff x="722998" y="2324706"/>
            <a:chExt cx="3455265" cy="794995"/>
          </a:xfrm>
        </p:grpSpPr>
        <p:sp>
          <p:nvSpPr>
            <p:cNvPr id="157" name="직사각형 156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거래 증대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직선 화살표 연결선 158"/>
          <p:cNvCxnSpPr>
            <a:cxnSpLocks/>
            <a:stCxn id="69" idx="2"/>
            <a:endCxn id="70" idx="0"/>
          </p:cNvCxnSpPr>
          <p:nvPr/>
        </p:nvCxnSpPr>
        <p:spPr>
          <a:xfrm>
            <a:off x="2047239" y="1469402"/>
            <a:ext cx="0" cy="613986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4346678" y="2916020"/>
            <a:ext cx="1856079" cy="427051"/>
            <a:chOff x="722998" y="2324706"/>
            <a:chExt cx="3455265" cy="794995"/>
          </a:xfrm>
        </p:grpSpPr>
        <p:sp>
          <p:nvSpPr>
            <p:cNvPr id="162" name="직사각형 161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 비용 감소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4566380" y="4964974"/>
            <a:ext cx="1856079" cy="427051"/>
            <a:chOff x="722998" y="2324706"/>
            <a:chExt cx="3455265" cy="794995"/>
          </a:xfrm>
        </p:grpSpPr>
        <p:sp>
          <p:nvSpPr>
            <p:cNvPr id="165" name="직사각형 164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 고객 확충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/>
          <p:cNvGrpSpPr/>
          <p:nvPr/>
        </p:nvGrpSpPr>
        <p:grpSpPr>
          <a:xfrm>
            <a:off x="4342806" y="2017577"/>
            <a:ext cx="1856079" cy="427051"/>
            <a:chOff x="722998" y="2324706"/>
            <a:chExt cx="3455265" cy="794995"/>
          </a:xfrm>
        </p:grpSpPr>
        <p:sp>
          <p:nvSpPr>
            <p:cNvPr id="168" name="직사각형 167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기존 고객 이탈 방지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6809771" y="4033195"/>
            <a:ext cx="1856079" cy="427051"/>
            <a:chOff x="722998" y="2324706"/>
            <a:chExt cx="3455265" cy="794995"/>
          </a:xfrm>
        </p:grpSpPr>
        <p:sp>
          <p:nvSpPr>
            <p:cNvPr id="171" name="직사각형 170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및 서비스 확장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화살표 연결선 11"/>
          <p:cNvCxnSpPr>
            <a:stCxn id="154" idx="2"/>
            <a:endCxn id="168" idx="0"/>
          </p:cNvCxnSpPr>
          <p:nvPr/>
        </p:nvCxnSpPr>
        <p:spPr>
          <a:xfrm>
            <a:off x="5270846" y="1503263"/>
            <a:ext cx="0" cy="514314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/>
          <p:cNvCxnSpPr>
            <a:cxnSpLocks/>
            <a:stCxn id="73" idx="3"/>
            <a:endCxn id="162" idx="1"/>
          </p:cNvCxnSpPr>
          <p:nvPr/>
        </p:nvCxnSpPr>
        <p:spPr>
          <a:xfrm flipV="1">
            <a:off x="3259014" y="3129546"/>
            <a:ext cx="1087664" cy="2048953"/>
          </a:xfrm>
          <a:prstGeom prst="bentConnector3">
            <a:avLst>
              <a:gd name="adj1" fmla="val 6239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stCxn id="70" idx="2"/>
            <a:endCxn id="72" idx="0"/>
          </p:cNvCxnSpPr>
          <p:nvPr/>
        </p:nvCxnSpPr>
        <p:spPr>
          <a:xfrm>
            <a:off x="2047239" y="2441432"/>
            <a:ext cx="0" cy="613986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cxnSpLocks/>
            <a:stCxn id="165" idx="3"/>
            <a:endCxn id="157" idx="1"/>
          </p:cNvCxnSpPr>
          <p:nvPr/>
        </p:nvCxnSpPr>
        <p:spPr>
          <a:xfrm>
            <a:off x="6422459" y="5178500"/>
            <a:ext cx="2421267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/>
          <p:cNvCxnSpPr>
            <a:cxnSpLocks/>
            <a:stCxn id="165" idx="0"/>
            <a:endCxn id="171" idx="1"/>
          </p:cNvCxnSpPr>
          <p:nvPr/>
        </p:nvCxnSpPr>
        <p:spPr>
          <a:xfrm rot="5400000" flipH="1" flipV="1">
            <a:off x="5792969" y="3948173"/>
            <a:ext cx="718253" cy="1315351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/>
          <p:cNvCxnSpPr>
            <a:stCxn id="171" idx="3"/>
            <a:endCxn id="157" idx="0"/>
          </p:cNvCxnSpPr>
          <p:nvPr/>
        </p:nvCxnSpPr>
        <p:spPr>
          <a:xfrm>
            <a:off x="8665850" y="4246721"/>
            <a:ext cx="1105916" cy="718253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>
            <a:off x="8843723" y="5632315"/>
            <a:ext cx="1856079" cy="427051"/>
            <a:chOff x="722998" y="2324706"/>
            <a:chExt cx="3455265" cy="794995"/>
          </a:xfrm>
        </p:grpSpPr>
        <p:sp>
          <p:nvSpPr>
            <p:cNvPr id="179" name="직사각형 178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매출 증대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10010172" y="3070818"/>
            <a:ext cx="1856079" cy="427051"/>
            <a:chOff x="722998" y="2324706"/>
            <a:chExt cx="3455265" cy="794995"/>
          </a:xfrm>
        </p:grpSpPr>
        <p:sp>
          <p:nvSpPr>
            <p:cNvPr id="188" name="직사각형 187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수익 증대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/>
          <p:cNvGrpSpPr/>
          <p:nvPr/>
        </p:nvGrpSpPr>
        <p:grpSpPr>
          <a:xfrm>
            <a:off x="7792070" y="2014974"/>
            <a:ext cx="1856079" cy="427051"/>
            <a:chOff x="722998" y="2319860"/>
            <a:chExt cx="3455265" cy="794995"/>
          </a:xfrm>
        </p:grpSpPr>
        <p:sp>
          <p:nvSpPr>
            <p:cNvPr id="193" name="직사각형 192"/>
            <p:cNvSpPr/>
            <p:nvPr/>
          </p:nvSpPr>
          <p:spPr>
            <a:xfrm>
              <a:off x="722998" y="2319860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 감소로 인한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매출 하락 최소화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직선 화살표 연결선 202"/>
          <p:cNvCxnSpPr>
            <a:stCxn id="168" idx="3"/>
            <a:endCxn id="193" idx="1"/>
          </p:cNvCxnSpPr>
          <p:nvPr/>
        </p:nvCxnSpPr>
        <p:spPr>
          <a:xfrm flipV="1">
            <a:off x="6198885" y="2228500"/>
            <a:ext cx="1593185" cy="2603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cxnSpLocks/>
            <a:stCxn id="157" idx="2"/>
            <a:endCxn id="179" idx="0"/>
          </p:cNvCxnSpPr>
          <p:nvPr/>
        </p:nvCxnSpPr>
        <p:spPr>
          <a:xfrm flipH="1">
            <a:off x="9771763" y="5392025"/>
            <a:ext cx="3" cy="24029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/>
          <p:cNvCxnSpPr>
            <a:stCxn id="179" idx="3"/>
            <a:endCxn id="188" idx="2"/>
          </p:cNvCxnSpPr>
          <p:nvPr/>
        </p:nvCxnSpPr>
        <p:spPr>
          <a:xfrm flipV="1">
            <a:off x="10699802" y="3497869"/>
            <a:ext cx="238410" cy="234797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/>
          <p:cNvCxnSpPr>
            <a:cxnSpLocks/>
            <a:stCxn id="193" idx="3"/>
            <a:endCxn id="188" idx="0"/>
          </p:cNvCxnSpPr>
          <p:nvPr/>
        </p:nvCxnSpPr>
        <p:spPr>
          <a:xfrm>
            <a:off x="9648149" y="2228500"/>
            <a:ext cx="1290063" cy="842318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72" idx="2"/>
            <a:endCxn id="71" idx="0"/>
          </p:cNvCxnSpPr>
          <p:nvPr/>
        </p:nvCxnSpPr>
        <p:spPr>
          <a:xfrm flipH="1">
            <a:off x="2047238" y="3413462"/>
            <a:ext cx="1" cy="613986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73" idx="0"/>
            <a:endCxn id="71" idx="2"/>
          </p:cNvCxnSpPr>
          <p:nvPr/>
        </p:nvCxnSpPr>
        <p:spPr>
          <a:xfrm flipV="1">
            <a:off x="2047238" y="4385492"/>
            <a:ext cx="0" cy="613985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/>
          <p:cNvCxnSpPr>
            <a:stCxn id="162" idx="3"/>
            <a:endCxn id="188" idx="1"/>
          </p:cNvCxnSpPr>
          <p:nvPr/>
        </p:nvCxnSpPr>
        <p:spPr>
          <a:xfrm>
            <a:off x="6202757" y="3129546"/>
            <a:ext cx="3807415" cy="154798"/>
          </a:xfrm>
          <a:prstGeom prst="bentConnector3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연결선: 꺾임 233"/>
          <p:cNvCxnSpPr>
            <a:cxnSpLocks/>
            <a:stCxn id="73" idx="2"/>
            <a:endCxn id="165" idx="2"/>
          </p:cNvCxnSpPr>
          <p:nvPr/>
        </p:nvCxnSpPr>
        <p:spPr>
          <a:xfrm rot="16200000" flipH="1">
            <a:off x="3753577" y="3651182"/>
            <a:ext cx="34504" cy="3447182"/>
          </a:xfrm>
          <a:prstGeom prst="bentConnector3">
            <a:avLst>
              <a:gd name="adj1" fmla="val 139108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/>
          <p:cNvCxnSpPr>
            <a:stCxn id="70" idx="3"/>
            <a:endCxn id="154" idx="1"/>
          </p:cNvCxnSpPr>
          <p:nvPr/>
        </p:nvCxnSpPr>
        <p:spPr>
          <a:xfrm flipV="1">
            <a:off x="3048000" y="1289738"/>
            <a:ext cx="1294806" cy="972672"/>
          </a:xfrm>
          <a:prstGeom prst="bentConnector3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/>
          <p:cNvCxnSpPr>
            <a:stCxn id="71" idx="3"/>
            <a:endCxn id="171" idx="0"/>
          </p:cNvCxnSpPr>
          <p:nvPr/>
        </p:nvCxnSpPr>
        <p:spPr>
          <a:xfrm flipV="1">
            <a:off x="3086099" y="4033195"/>
            <a:ext cx="4651712" cy="173275"/>
          </a:xfrm>
          <a:prstGeom prst="bentConnector4">
            <a:avLst>
              <a:gd name="adj1" fmla="val 40025"/>
              <a:gd name="adj2" fmla="val 23524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7674" y="183527"/>
            <a:ext cx="5104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모델 </a:t>
            </a:r>
            <a:r>
              <a:rPr lang="en-US" altLang="ko-KR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 </a:t>
            </a:r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77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그룹 152"/>
          <p:cNvGrpSpPr/>
          <p:nvPr/>
        </p:nvGrpSpPr>
        <p:grpSpPr>
          <a:xfrm>
            <a:off x="4342806" y="1076212"/>
            <a:ext cx="1856079" cy="427051"/>
            <a:chOff x="722998" y="2324706"/>
            <a:chExt cx="3455265" cy="794995"/>
          </a:xfrm>
        </p:grpSpPr>
        <p:sp>
          <p:nvSpPr>
            <p:cNvPr id="154" name="직사각형 153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맞춤 서비스</a:t>
              </a:r>
              <a:r>
                <a:rPr kumimoji="1" lang="en-US" altLang="ko-KR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질 향상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>
            <a:off x="8843726" y="4964974"/>
            <a:ext cx="1856079" cy="427051"/>
            <a:chOff x="722998" y="2324706"/>
            <a:chExt cx="3455265" cy="794995"/>
          </a:xfrm>
        </p:grpSpPr>
        <p:sp>
          <p:nvSpPr>
            <p:cNvPr id="157" name="직사각형 156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거래 증대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직선 화살표 연결선 158"/>
          <p:cNvCxnSpPr>
            <a:cxnSpLocks/>
            <a:stCxn id="69" idx="2"/>
            <a:endCxn id="70" idx="0"/>
          </p:cNvCxnSpPr>
          <p:nvPr/>
        </p:nvCxnSpPr>
        <p:spPr>
          <a:xfrm>
            <a:off x="2047239" y="1469402"/>
            <a:ext cx="0" cy="613986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4346678" y="2916020"/>
            <a:ext cx="1856079" cy="427051"/>
            <a:chOff x="722998" y="2324706"/>
            <a:chExt cx="3455265" cy="794995"/>
          </a:xfrm>
        </p:grpSpPr>
        <p:sp>
          <p:nvSpPr>
            <p:cNvPr id="162" name="직사각형 161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 비용 감소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4566380" y="4964974"/>
            <a:ext cx="1856079" cy="427051"/>
            <a:chOff x="722998" y="2324706"/>
            <a:chExt cx="3455265" cy="794995"/>
          </a:xfrm>
        </p:grpSpPr>
        <p:sp>
          <p:nvSpPr>
            <p:cNvPr id="165" name="직사각형 164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 고객 확충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/>
          <p:cNvGrpSpPr/>
          <p:nvPr/>
        </p:nvGrpSpPr>
        <p:grpSpPr>
          <a:xfrm>
            <a:off x="4342806" y="2017577"/>
            <a:ext cx="1856079" cy="427051"/>
            <a:chOff x="722998" y="2324706"/>
            <a:chExt cx="3455265" cy="794995"/>
          </a:xfrm>
        </p:grpSpPr>
        <p:sp>
          <p:nvSpPr>
            <p:cNvPr id="168" name="직사각형 167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기존 고객 이탈 방지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6809771" y="4033195"/>
            <a:ext cx="1856079" cy="427051"/>
            <a:chOff x="722998" y="2324706"/>
            <a:chExt cx="3455265" cy="794995"/>
          </a:xfrm>
        </p:grpSpPr>
        <p:sp>
          <p:nvSpPr>
            <p:cNvPr id="171" name="직사각형 170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및 서비스 확장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화살표 연결선 11"/>
          <p:cNvCxnSpPr>
            <a:stCxn id="154" idx="2"/>
            <a:endCxn id="168" idx="0"/>
          </p:cNvCxnSpPr>
          <p:nvPr/>
        </p:nvCxnSpPr>
        <p:spPr>
          <a:xfrm>
            <a:off x="5270846" y="1503263"/>
            <a:ext cx="0" cy="514314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/>
          <p:cNvCxnSpPr>
            <a:cxnSpLocks/>
            <a:stCxn id="73" idx="3"/>
            <a:endCxn id="162" idx="1"/>
          </p:cNvCxnSpPr>
          <p:nvPr/>
        </p:nvCxnSpPr>
        <p:spPr>
          <a:xfrm flipV="1">
            <a:off x="3259014" y="3129546"/>
            <a:ext cx="1087664" cy="2048953"/>
          </a:xfrm>
          <a:prstGeom prst="bentConnector3">
            <a:avLst>
              <a:gd name="adj1" fmla="val 6239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stCxn id="70" idx="2"/>
            <a:endCxn id="72" idx="0"/>
          </p:cNvCxnSpPr>
          <p:nvPr/>
        </p:nvCxnSpPr>
        <p:spPr>
          <a:xfrm>
            <a:off x="2047239" y="2441432"/>
            <a:ext cx="0" cy="613986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cxnSpLocks/>
            <a:stCxn id="165" idx="3"/>
            <a:endCxn id="157" idx="1"/>
          </p:cNvCxnSpPr>
          <p:nvPr/>
        </p:nvCxnSpPr>
        <p:spPr>
          <a:xfrm>
            <a:off x="6422459" y="5178500"/>
            <a:ext cx="2421267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/>
          <p:cNvCxnSpPr>
            <a:cxnSpLocks/>
            <a:stCxn id="165" idx="0"/>
            <a:endCxn id="171" idx="1"/>
          </p:cNvCxnSpPr>
          <p:nvPr/>
        </p:nvCxnSpPr>
        <p:spPr>
          <a:xfrm rot="5400000" flipH="1" flipV="1">
            <a:off x="5792969" y="3948173"/>
            <a:ext cx="718253" cy="1315351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/>
          <p:cNvCxnSpPr>
            <a:stCxn id="171" idx="3"/>
            <a:endCxn id="157" idx="0"/>
          </p:cNvCxnSpPr>
          <p:nvPr/>
        </p:nvCxnSpPr>
        <p:spPr>
          <a:xfrm>
            <a:off x="8665850" y="4246721"/>
            <a:ext cx="1105916" cy="718253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>
            <a:off x="8843723" y="5632315"/>
            <a:ext cx="1856079" cy="427051"/>
            <a:chOff x="722998" y="2324706"/>
            <a:chExt cx="3455265" cy="794995"/>
          </a:xfrm>
        </p:grpSpPr>
        <p:sp>
          <p:nvSpPr>
            <p:cNvPr id="179" name="직사각형 178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매출 증대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10010172" y="3070818"/>
            <a:ext cx="1856079" cy="427051"/>
            <a:chOff x="722998" y="2324706"/>
            <a:chExt cx="3455265" cy="794995"/>
          </a:xfrm>
        </p:grpSpPr>
        <p:sp>
          <p:nvSpPr>
            <p:cNvPr id="188" name="직사각형 187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수익 증대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그룹 191"/>
          <p:cNvGrpSpPr/>
          <p:nvPr/>
        </p:nvGrpSpPr>
        <p:grpSpPr>
          <a:xfrm>
            <a:off x="7792070" y="2014974"/>
            <a:ext cx="1856079" cy="427051"/>
            <a:chOff x="722998" y="2319860"/>
            <a:chExt cx="3455265" cy="794995"/>
          </a:xfrm>
        </p:grpSpPr>
        <p:sp>
          <p:nvSpPr>
            <p:cNvPr id="193" name="직사각형 192"/>
            <p:cNvSpPr/>
            <p:nvPr/>
          </p:nvSpPr>
          <p:spPr>
            <a:xfrm>
              <a:off x="722998" y="2319860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 감소로 인한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1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매출 하락 최소화</a:t>
              </a:r>
              <a:endPara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94" name="직선 연결선 193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직선 화살표 연결선 202"/>
          <p:cNvCxnSpPr>
            <a:stCxn id="168" idx="3"/>
            <a:endCxn id="193" idx="1"/>
          </p:cNvCxnSpPr>
          <p:nvPr/>
        </p:nvCxnSpPr>
        <p:spPr>
          <a:xfrm flipV="1">
            <a:off x="6198885" y="2228500"/>
            <a:ext cx="1593185" cy="2603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cxnSpLocks/>
            <a:stCxn id="157" idx="2"/>
            <a:endCxn id="179" idx="0"/>
          </p:cNvCxnSpPr>
          <p:nvPr/>
        </p:nvCxnSpPr>
        <p:spPr>
          <a:xfrm flipH="1">
            <a:off x="9771763" y="5392025"/>
            <a:ext cx="3" cy="24029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/>
          <p:cNvCxnSpPr>
            <a:stCxn id="179" idx="3"/>
            <a:endCxn id="188" idx="2"/>
          </p:cNvCxnSpPr>
          <p:nvPr/>
        </p:nvCxnSpPr>
        <p:spPr>
          <a:xfrm flipV="1">
            <a:off x="10699802" y="3497869"/>
            <a:ext cx="238410" cy="2347972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/>
          <p:cNvCxnSpPr>
            <a:cxnSpLocks/>
            <a:stCxn id="193" idx="3"/>
            <a:endCxn id="188" idx="0"/>
          </p:cNvCxnSpPr>
          <p:nvPr/>
        </p:nvCxnSpPr>
        <p:spPr>
          <a:xfrm>
            <a:off x="9648149" y="2228500"/>
            <a:ext cx="1290063" cy="842318"/>
          </a:xfrm>
          <a:prstGeom prst="bentConnector2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72" idx="2"/>
            <a:endCxn id="71" idx="0"/>
          </p:cNvCxnSpPr>
          <p:nvPr/>
        </p:nvCxnSpPr>
        <p:spPr>
          <a:xfrm flipH="1">
            <a:off x="2047238" y="3413462"/>
            <a:ext cx="1" cy="613986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73" idx="0"/>
            <a:endCxn id="71" idx="2"/>
          </p:cNvCxnSpPr>
          <p:nvPr/>
        </p:nvCxnSpPr>
        <p:spPr>
          <a:xfrm flipV="1">
            <a:off x="2047238" y="4385492"/>
            <a:ext cx="0" cy="613985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/>
          <p:cNvCxnSpPr>
            <a:stCxn id="162" idx="3"/>
            <a:endCxn id="188" idx="1"/>
          </p:cNvCxnSpPr>
          <p:nvPr/>
        </p:nvCxnSpPr>
        <p:spPr>
          <a:xfrm>
            <a:off x="6202757" y="3129546"/>
            <a:ext cx="3807415" cy="154798"/>
          </a:xfrm>
          <a:prstGeom prst="bentConnector3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연결선: 꺾임 233"/>
          <p:cNvCxnSpPr>
            <a:cxnSpLocks/>
            <a:stCxn id="73" idx="2"/>
            <a:endCxn id="165" idx="2"/>
          </p:cNvCxnSpPr>
          <p:nvPr/>
        </p:nvCxnSpPr>
        <p:spPr>
          <a:xfrm rot="16200000" flipH="1">
            <a:off x="3753577" y="3651182"/>
            <a:ext cx="34504" cy="3447182"/>
          </a:xfrm>
          <a:prstGeom prst="bentConnector3">
            <a:avLst>
              <a:gd name="adj1" fmla="val 139108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/>
          <p:cNvCxnSpPr>
            <a:stCxn id="70" idx="3"/>
            <a:endCxn id="154" idx="1"/>
          </p:cNvCxnSpPr>
          <p:nvPr/>
        </p:nvCxnSpPr>
        <p:spPr>
          <a:xfrm flipV="1">
            <a:off x="3048000" y="1289738"/>
            <a:ext cx="1294806" cy="972672"/>
          </a:xfrm>
          <a:prstGeom prst="bentConnector3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/>
          <p:cNvCxnSpPr>
            <a:stCxn id="71" idx="3"/>
            <a:endCxn id="171" idx="0"/>
          </p:cNvCxnSpPr>
          <p:nvPr/>
        </p:nvCxnSpPr>
        <p:spPr>
          <a:xfrm flipV="1">
            <a:off x="3086099" y="4033195"/>
            <a:ext cx="4651712" cy="173275"/>
          </a:xfrm>
          <a:prstGeom prst="bentConnector4">
            <a:avLst>
              <a:gd name="adj1" fmla="val 40025"/>
              <a:gd name="adj2" fmla="val 23524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88267" y="914400"/>
            <a:ext cx="11728939" cy="5539154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모서리가 둥근 직사각형 23"/>
          <p:cNvSpPr/>
          <p:nvPr/>
        </p:nvSpPr>
        <p:spPr>
          <a:xfrm>
            <a:off x="683063" y="1111358"/>
            <a:ext cx="2728352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EA46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개인화 서비스를 위한 고객 데이터 수집</a:t>
            </a:r>
          </a:p>
        </p:txBody>
      </p:sp>
      <p:sp>
        <p:nvSpPr>
          <p:cNvPr id="70" name="모서리가 둥근 직사각형 23"/>
          <p:cNvSpPr/>
          <p:nvPr/>
        </p:nvSpPr>
        <p:spPr>
          <a:xfrm>
            <a:off x="1046478" y="2083388"/>
            <a:ext cx="2001522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EA46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맞춤형 서비스 제공</a:t>
            </a:r>
            <a:endParaRPr kumimoji="1" lang="en-US" altLang="ko-KR" sz="11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모서리가 둥근 직사각형 23"/>
          <p:cNvSpPr/>
          <p:nvPr/>
        </p:nvSpPr>
        <p:spPr>
          <a:xfrm>
            <a:off x="395847" y="3055418"/>
            <a:ext cx="3302783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EA46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주기적으로 패션 상품 구매</a:t>
            </a:r>
            <a:r>
              <a:rPr kumimoji="1" lang="en-US" altLang="ko-KR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배송 서비스 제공</a:t>
            </a:r>
            <a:endParaRPr kumimoji="1" lang="en-US" altLang="ko-KR" sz="11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모서리가 둥근 직사각형 23"/>
          <p:cNvSpPr/>
          <p:nvPr/>
        </p:nvSpPr>
        <p:spPr>
          <a:xfrm>
            <a:off x="1008377" y="4027448"/>
            <a:ext cx="2077722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조합형 상품 개발</a:t>
            </a:r>
            <a:endParaRPr kumimoji="1" lang="en-US" altLang="ko-KR" sz="11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모서리가 둥근 직사각형 23"/>
          <p:cNvSpPr/>
          <p:nvPr/>
        </p:nvSpPr>
        <p:spPr>
          <a:xfrm>
            <a:off x="835462" y="4999477"/>
            <a:ext cx="2423552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1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간의 소통을 위한 플랫폼 운영</a:t>
            </a:r>
            <a:endParaRPr kumimoji="1" lang="en-US" altLang="ko-KR" sz="11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079156" y="1545013"/>
            <a:ext cx="6357752" cy="1392644"/>
            <a:chOff x="4079156" y="1847544"/>
            <a:chExt cx="6357752" cy="1392644"/>
          </a:xfrm>
        </p:grpSpPr>
        <p:sp>
          <p:nvSpPr>
            <p:cNvPr id="59" name="TextBox 58"/>
            <p:cNvSpPr txBox="1"/>
            <p:nvPr/>
          </p:nvSpPr>
          <p:spPr>
            <a:xfrm>
              <a:off x="4079156" y="1847544"/>
              <a:ext cx="6357752" cy="1392644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8575">
              <a:solidFill>
                <a:srgbClr val="EA4609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      맞춤 상품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서비스 추천 분석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/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kumimoji="1" lang="en-US" altLang="ko-KR" sz="1200" dirty="0">
                  <a:latin typeface="맑은 고딕" pitchFamily="50" charset="-127"/>
                  <a:ea typeface="맑은 고딕" pitchFamily="50" charset="-127"/>
                </a:rPr>
                <a:t>· </a:t>
              </a:r>
              <a:r>
                <a:rPr kumimoji="1" lang="ko-KR" altLang="en-US" sz="1200" dirty="0">
                  <a:latin typeface="맑은 고딕" pitchFamily="50" charset="-127"/>
                  <a:ea typeface="맑은 고딕" pitchFamily="50" charset="-127"/>
                </a:rPr>
                <a:t>회원가입시</a:t>
              </a:r>
              <a:r>
                <a:rPr kumimoji="1" lang="en-US" altLang="ko-KR" sz="12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200" dirty="0">
                  <a:latin typeface="맑은 고딕" pitchFamily="50" charset="-127"/>
                  <a:ea typeface="맑은 고딕" pitchFamily="50" charset="-127"/>
                </a:rPr>
                <a:t>체계적으로 작성된 설문조사 폼을 통해 </a:t>
              </a:r>
              <a:r>
                <a:rPr kumimoji="1"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200" dirty="0">
                  <a:latin typeface="맑은 고딕" pitchFamily="50" charset="-127"/>
                  <a:ea typeface="맑은 고딕" pitchFamily="50" charset="-127"/>
                </a:rPr>
                <a:t>차적 고객 데이터 수집</a:t>
              </a:r>
              <a:endParaRPr kumimoji="1"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kumimoji="1" lang="en-US" altLang="ko-KR" sz="1200" dirty="0">
                  <a:latin typeface="맑은 고딕" pitchFamily="50" charset="-127"/>
                  <a:ea typeface="맑은 고딕" pitchFamily="50" charset="-127"/>
                </a:rPr>
                <a:t>· 1</a:t>
              </a:r>
              <a:r>
                <a:rPr kumimoji="1" lang="ko-KR" altLang="en-US" sz="1200" dirty="0">
                  <a:latin typeface="맑은 고딕" pitchFamily="50" charset="-127"/>
                  <a:ea typeface="맑은 고딕" pitchFamily="50" charset="-127"/>
                </a:rPr>
                <a:t>차적으로 수집된 고객 데이터를 통해 기존 상품 </a:t>
              </a:r>
              <a:r>
                <a:rPr kumimoji="1" lang="en-US" altLang="ko-KR" sz="1200" dirty="0">
                  <a:latin typeface="맑은 고딕" pitchFamily="50" charset="-127"/>
                  <a:ea typeface="맑은 고딕" pitchFamily="50" charset="-127"/>
                </a:rPr>
                <a:t>Develop</a:t>
              </a:r>
            </a:p>
            <a:p>
              <a:pPr latinLnBrk="0">
                <a:lnSpc>
                  <a:spcPts val="1560"/>
                </a:lnSpc>
              </a:pPr>
              <a:r>
                <a:rPr kumimoji="1" lang="en-US" altLang="ko-KR" sz="1200" dirty="0">
                  <a:latin typeface="맑은 고딕" pitchFamily="50" charset="-127"/>
                </a:rPr>
                <a:t>· </a:t>
              </a:r>
              <a:r>
                <a:rPr kumimoji="1" lang="ko-KR" altLang="en-US" sz="1200" dirty="0">
                  <a:latin typeface="맑은 고딕" pitchFamily="50" charset="-127"/>
                </a:rPr>
                <a:t>고객들의 환불</a:t>
              </a:r>
              <a:r>
                <a:rPr kumimoji="1" lang="en-US" altLang="ko-KR" sz="1200" dirty="0">
                  <a:latin typeface="맑은 고딕" pitchFamily="50" charset="-127"/>
                </a:rPr>
                <a:t>/</a:t>
              </a:r>
              <a:r>
                <a:rPr kumimoji="1" lang="ko-KR" altLang="en-US" sz="1200" dirty="0">
                  <a:latin typeface="맑은 고딕" pitchFamily="50" charset="-127"/>
                </a:rPr>
                <a:t>취소</a:t>
              </a:r>
              <a:r>
                <a:rPr kumimoji="1" lang="en-US" altLang="ko-KR" sz="1200" dirty="0">
                  <a:latin typeface="맑은 고딕" pitchFamily="50" charset="-127"/>
                </a:rPr>
                <a:t>/</a:t>
              </a:r>
              <a:r>
                <a:rPr kumimoji="1" lang="ko-KR" altLang="en-US" sz="1200" dirty="0">
                  <a:latin typeface="맑은 고딕" pitchFamily="50" charset="-127"/>
                </a:rPr>
                <a:t>상품변경 로그 데이터를 분석하여 개인화</a:t>
              </a:r>
              <a:r>
                <a:rPr kumimoji="1" lang="en-US" altLang="ko-KR" sz="1200" dirty="0">
                  <a:latin typeface="맑은 고딕" pitchFamily="50" charset="-127"/>
                </a:rPr>
                <a:t>/</a:t>
              </a:r>
              <a:r>
                <a:rPr kumimoji="1" lang="ko-KR" altLang="en-US" sz="1200" dirty="0">
                  <a:latin typeface="맑은 고딕" pitchFamily="50" charset="-127"/>
                </a:rPr>
                <a:t>일반화 된 상품 개발</a:t>
              </a:r>
              <a:endParaRPr kumimoji="1" lang="ja-JP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7" y="1945764"/>
              <a:ext cx="331980" cy="331980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4079156" y="3901285"/>
            <a:ext cx="6357752" cy="1344439"/>
            <a:chOff x="4079156" y="3901285"/>
            <a:chExt cx="6357752" cy="1344439"/>
          </a:xfrm>
        </p:grpSpPr>
        <p:sp>
          <p:nvSpPr>
            <p:cNvPr id="58" name="TextBox 57"/>
            <p:cNvSpPr txBox="1"/>
            <p:nvPr/>
          </p:nvSpPr>
          <p:spPr>
            <a:xfrm>
              <a:off x="4079156" y="3901285"/>
              <a:ext cx="6357752" cy="1344439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lIns="108000" tIns="72000" rIns="108000" bIns="72000" rtlCol="0" anchor="ctr" anchorCtr="0">
              <a:noAutofit/>
            </a:bodyPr>
            <a:lstStyle/>
            <a:p>
              <a:pPr latinLnBrk="0">
                <a:lnSpc>
                  <a:spcPts val="1560"/>
                </a:lnSpc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      플랫폼 데이터를 통한 고객 니즈 분석</a:t>
              </a:r>
              <a:endParaRPr lang="en-US" altLang="ko-KR" sz="5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ts val="1560"/>
                </a:lnSpc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kumimoji="1" lang="en-US" altLang="ko-KR" sz="1200" dirty="0">
                  <a:latin typeface="맑은 고딕" pitchFamily="50" charset="-127"/>
                  <a:ea typeface="맑은 고딕" pitchFamily="50" charset="-127"/>
                </a:rPr>
                <a:t>· </a:t>
              </a:r>
              <a:r>
                <a:rPr kumimoji="1" lang="ko-KR" altLang="en-US" sz="1200" dirty="0">
                  <a:latin typeface="맑은 고딕" pitchFamily="50" charset="-127"/>
                  <a:ea typeface="맑은 고딕" pitchFamily="50" charset="-127"/>
                </a:rPr>
                <a:t>사용후기</a:t>
              </a:r>
              <a:r>
                <a:rPr kumimoji="1" lang="en-US" altLang="ko-KR" sz="120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200" dirty="0">
                  <a:latin typeface="맑은 고딕" pitchFamily="50" charset="-127"/>
                  <a:ea typeface="맑은 고딕" pitchFamily="50" charset="-127"/>
                </a:rPr>
                <a:t>댓글 게시판 텍스트 데이터 분석</a:t>
              </a:r>
              <a:endParaRPr kumimoji="1"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kumimoji="1" lang="en-US" altLang="ko-KR" sz="1200" dirty="0">
                  <a:latin typeface="맑은 고딕" pitchFamily="50" charset="-127"/>
                  <a:ea typeface="맑은 고딕" pitchFamily="50" charset="-127"/>
                </a:rPr>
                <a:t>· </a:t>
              </a:r>
              <a:r>
                <a:rPr kumimoji="1" lang="ko-KR" altLang="en-US" sz="1200" dirty="0">
                  <a:latin typeface="맑은 고딕" pitchFamily="50" charset="-127"/>
                  <a:ea typeface="맑은 고딕" pitchFamily="50" charset="-127"/>
                </a:rPr>
                <a:t>주요 유입 매체 분석을 통한 효율적인 온라인 마케팅 집행</a:t>
              </a:r>
              <a:endParaRPr kumimoji="1"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latinLnBrk="0">
                <a:lnSpc>
                  <a:spcPts val="1560"/>
                </a:lnSpc>
              </a:pPr>
              <a:r>
                <a:rPr kumimoji="1" lang="en-US" altLang="ko-KR" sz="1200" dirty="0">
                  <a:latin typeface="맑은 고딕" pitchFamily="50" charset="-127"/>
                </a:rPr>
                <a:t>· VOC </a:t>
              </a:r>
              <a:r>
                <a:rPr kumimoji="1" lang="ko-KR" altLang="en-US" sz="1200" dirty="0">
                  <a:latin typeface="맑은 고딕" pitchFamily="50" charset="-127"/>
                </a:rPr>
                <a:t>분석</a:t>
              </a:r>
              <a:endParaRPr kumimoji="1" lang="ja-JP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7" y="3993106"/>
              <a:ext cx="331980" cy="331980"/>
            </a:xfrm>
            <a:prstGeom prst="rect">
              <a:avLst/>
            </a:prstGeom>
          </p:spPr>
        </p:pic>
      </p:grpSp>
      <p:sp>
        <p:nvSpPr>
          <p:cNvPr id="64" name="TextBox 63"/>
          <p:cNvSpPr txBox="1"/>
          <p:nvPr/>
        </p:nvSpPr>
        <p:spPr>
          <a:xfrm>
            <a:off x="395847" y="183527"/>
            <a:ext cx="272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 분석 도출</a:t>
            </a:r>
            <a:endParaRPr lang="ko-KR" altLang="en-US" sz="32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82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07916" y="3034596"/>
            <a:ext cx="10822084" cy="1200329"/>
            <a:chOff x="607916" y="3590792"/>
            <a:chExt cx="10822084" cy="1200329"/>
          </a:xfrm>
        </p:grpSpPr>
        <p:sp>
          <p:nvSpPr>
            <p:cNvPr id="70" name="Neon Marker"/>
            <p:cNvSpPr>
              <a:spLocks/>
            </p:cNvSpPr>
            <p:nvPr/>
          </p:nvSpPr>
          <p:spPr bwMode="auto">
            <a:xfrm>
              <a:off x="607916" y="4248453"/>
              <a:ext cx="5122678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chemeClr val="tx1">
                <a:alpha val="49804"/>
              </a:scheme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11116" y="3590792"/>
              <a:ext cx="1041888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고객의 </a:t>
              </a:r>
              <a:r>
                <a:rPr lang="ko-KR" altLang="en-US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선호 상품</a:t>
              </a:r>
              <a:r>
                <a:rPr lang="en-US" altLang="ko-KR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, </a:t>
              </a:r>
              <a:r>
                <a:rPr lang="ko-KR" altLang="en-US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구매주기</a:t>
              </a:r>
              <a:r>
                <a:rPr lang="en-US" altLang="ko-KR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, </a:t>
              </a:r>
              <a:r>
                <a:rPr lang="ko-KR" altLang="en-US" sz="24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패션 스타일 분석</a:t>
              </a:r>
              <a:r>
                <a:rPr lang="ko-KR" altLang="en-US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을 통한 </a:t>
              </a:r>
              <a:endParaRPr lang="en-US" altLang="ko-KR" dirty="0">
                <a:solidFill>
                  <a:prstClr val="black"/>
                </a:solidFill>
                <a:ea typeface="나눔바른고딕" panose="020B0603020101020101" pitchFamily="50" charset="-127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1"/>
                  </a:solidFill>
                  <a:ea typeface="나눔바른고딕" panose="020B0603020101020101" pitchFamily="50" charset="-127"/>
                </a:rPr>
                <a:t>개인별 맞춤 추천 시스템 도입      </a:t>
              </a:r>
              <a:r>
                <a:rPr lang="ko-KR" altLang="en-US" dirty="0" err="1">
                  <a:solidFill>
                    <a:prstClr val="black"/>
                  </a:solidFill>
                  <a:ea typeface="나눔바른고딕" panose="020B0603020101020101" pitchFamily="50" charset="-127"/>
                </a:rPr>
                <a:t>으로</a:t>
              </a:r>
              <a:r>
                <a:rPr lang="en-US" altLang="ko-KR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, </a:t>
              </a:r>
              <a:r>
                <a:rPr lang="ko-KR" altLang="en-US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고객 일상생활의 </a:t>
              </a:r>
              <a:r>
                <a:rPr lang="ko-KR" altLang="en-US" sz="2400" b="1" dirty="0" err="1">
                  <a:solidFill>
                    <a:prstClr val="black"/>
                  </a:solidFill>
                  <a:ea typeface="나눔바른고딕" panose="020B0603020101020101" pitchFamily="50" charset="-127"/>
                </a:rPr>
                <a:t>코디네이터</a:t>
              </a:r>
              <a:r>
                <a:rPr lang="ko-KR" altLang="en-US" dirty="0" err="1">
                  <a:solidFill>
                    <a:prstClr val="black"/>
                  </a:solidFill>
                  <a:ea typeface="나눔바른고딕" panose="020B0603020101020101" pitchFamily="50" charset="-127"/>
                </a:rPr>
                <a:t>가</a:t>
              </a:r>
              <a:r>
                <a:rPr lang="ko-KR" altLang="en-US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 되고자 한다</a:t>
              </a:r>
              <a:r>
                <a:rPr lang="en-US" altLang="ko-KR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.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93137" y="4587392"/>
            <a:ext cx="78548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ko-KR" altLang="en-US" dirty="0">
                <a:solidFill>
                  <a:prstClr val="black"/>
                </a:solidFill>
                <a:ea typeface="나눔바른고딕" panose="020B0603020101020101" pitchFamily="50" charset="-127"/>
              </a:rPr>
              <a:t>데이터 분석을 통한 개인별 의류 상품 제안</a:t>
            </a:r>
            <a:endParaRPr lang="en-US" altLang="ko-KR" dirty="0">
              <a:solidFill>
                <a:prstClr val="black"/>
              </a:solidFill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ko-KR" altLang="en-US" dirty="0">
                <a:solidFill>
                  <a:prstClr val="black"/>
                </a:solidFill>
                <a:ea typeface="나눔바른고딕" panose="020B0603020101020101" pitchFamily="50" charset="-127"/>
              </a:rPr>
              <a:t>온라인 플랫폼 데이터 분석을 통한 사용자 맞춤형 상품 기획 </a:t>
            </a:r>
            <a:r>
              <a:rPr lang="en-US" altLang="ko-KR" dirty="0">
                <a:solidFill>
                  <a:prstClr val="black"/>
                </a:solidFill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prstClr val="black"/>
                </a:solidFill>
                <a:ea typeface="나눔바른고딕" panose="020B0603020101020101" pitchFamily="50" charset="-127"/>
              </a:rPr>
              <a:t>개발</a:t>
            </a:r>
            <a:endParaRPr lang="en-US" altLang="ko-KR" dirty="0">
              <a:solidFill>
                <a:prstClr val="black"/>
              </a:solidFill>
              <a:ea typeface="나눔바른고딕" panose="020B060302010102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ko-KR" altLang="en-US" dirty="0">
                <a:solidFill>
                  <a:prstClr val="black"/>
                </a:solidFill>
                <a:ea typeface="나눔바른고딕" panose="020B0603020101020101" pitchFamily="50" charset="-127"/>
              </a:rPr>
              <a:t>트렌드 </a:t>
            </a:r>
            <a:r>
              <a:rPr lang="en-US" altLang="ko-KR" dirty="0">
                <a:solidFill>
                  <a:prstClr val="black"/>
                </a:solidFill>
                <a:ea typeface="나눔바른고딕" panose="020B0603020101020101" pitchFamily="50" charset="-127"/>
              </a:rPr>
              <a:t>/ </a:t>
            </a:r>
            <a:r>
              <a:rPr lang="ko-KR" altLang="en-US" dirty="0">
                <a:solidFill>
                  <a:prstClr val="black"/>
                </a:solidFill>
                <a:ea typeface="나눔바른고딕" panose="020B0603020101020101" pitchFamily="50" charset="-127"/>
              </a:rPr>
              <a:t>사회문화 예측을 통한 적시 서비스 제공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29080" y="1562775"/>
            <a:ext cx="8906493" cy="712520"/>
            <a:chOff x="1425039" y="783771"/>
            <a:chExt cx="8906493" cy="71252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1425039" y="783771"/>
              <a:ext cx="8906493" cy="71252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3545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5419" y="939976"/>
              <a:ext cx="7257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2000" b="1" dirty="0">
                  <a:solidFill>
                    <a:prstClr val="black"/>
                  </a:solidFill>
                  <a:ea typeface="나눔바른고딕" panose="020B0603020101020101" pitchFamily="50" charset="-127"/>
                </a:rPr>
                <a:t>바쁜 생활 패턴을 가진 고객을 위한 개인 맞춤형 추천 서비스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936539" y="2468097"/>
            <a:ext cx="91574" cy="469641"/>
            <a:chOff x="6050213" y="2468097"/>
            <a:chExt cx="91574" cy="469641"/>
          </a:xfrm>
        </p:grpSpPr>
        <p:sp>
          <p:nvSpPr>
            <p:cNvPr id="16" name="타원 15"/>
            <p:cNvSpPr/>
            <p:nvPr/>
          </p:nvSpPr>
          <p:spPr>
            <a:xfrm>
              <a:off x="6050213" y="2468097"/>
              <a:ext cx="91574" cy="91574"/>
            </a:xfrm>
            <a:prstGeom prst="ellipse">
              <a:avLst/>
            </a:prstGeom>
            <a:solidFill>
              <a:srgbClr val="3D4F9B"/>
            </a:solidFill>
            <a:ln>
              <a:solidFill>
                <a:srgbClr val="9CA2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50213" y="2660899"/>
              <a:ext cx="91574" cy="91574"/>
            </a:xfrm>
            <a:prstGeom prst="ellipse">
              <a:avLst/>
            </a:prstGeom>
            <a:solidFill>
              <a:srgbClr val="3D4F9B"/>
            </a:solidFill>
            <a:ln>
              <a:solidFill>
                <a:srgbClr val="9CA2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50213" y="2846164"/>
              <a:ext cx="91574" cy="91574"/>
            </a:xfrm>
            <a:prstGeom prst="ellipse">
              <a:avLst/>
            </a:prstGeom>
            <a:solidFill>
              <a:srgbClr val="3D4F9B"/>
            </a:solidFill>
            <a:ln>
              <a:solidFill>
                <a:srgbClr val="9CA2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6983" y="183527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분석기회</a:t>
            </a:r>
            <a:r>
              <a:rPr lang="en-US" altLang="ko-KR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r>
              <a:rPr lang="en-US" altLang="ko-KR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04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693288" y="1076652"/>
            <a:ext cx="6522266" cy="1549095"/>
            <a:chOff x="253222" y="1076652"/>
            <a:chExt cx="6522266" cy="1549095"/>
          </a:xfrm>
        </p:grpSpPr>
        <p:sp>
          <p:nvSpPr>
            <p:cNvPr id="13" name="타원 12"/>
            <p:cNvSpPr/>
            <p:nvPr/>
          </p:nvSpPr>
          <p:spPr>
            <a:xfrm>
              <a:off x="253222" y="1076652"/>
              <a:ext cx="1549095" cy="15490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경영자</a:t>
              </a: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058525" y="1805412"/>
              <a:ext cx="469641" cy="91574"/>
              <a:chOff x="2058525" y="1805412"/>
              <a:chExt cx="469641" cy="91574"/>
            </a:xfrm>
          </p:grpSpPr>
          <p:sp>
            <p:nvSpPr>
              <p:cNvPr id="22" name="타원 21"/>
              <p:cNvSpPr/>
              <p:nvPr/>
            </p:nvSpPr>
            <p:spPr>
              <a:xfrm rot="16200000">
                <a:off x="2058525" y="1805412"/>
                <a:ext cx="91574" cy="915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 rot="16200000">
                <a:off x="2251327" y="1805412"/>
                <a:ext cx="91574" cy="915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 rot="16200000">
                <a:off x="2436592" y="1805412"/>
                <a:ext cx="91574" cy="915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621857" y="1370553"/>
              <a:ext cx="4153631" cy="961289"/>
              <a:chOff x="2994495" y="2863352"/>
              <a:chExt cx="4153631" cy="96128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047999" y="2967335"/>
                <a:ext cx="4100127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올바른 사업 방향 제시</a:t>
                </a:r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atinLnBrk="0">
                  <a:defRPr/>
                </a:pP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(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전략 제안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서비스 구축 방향에 대한 가능성 검토</a:t>
                </a:r>
                <a:r>
                  <a:rPr lang="en-US" altLang="ko-KR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협력사 유치를 위한 다양한 대외 활동 참여</a:t>
                </a:r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2994495" y="2863352"/>
                <a:ext cx="2919797" cy="961289"/>
                <a:chOff x="2994495" y="2863352"/>
                <a:chExt cx="2919797" cy="961289"/>
              </a:xfrm>
            </p:grpSpPr>
            <p:cxnSp>
              <p:nvCxnSpPr>
                <p:cNvPr id="29" name="직선 연결선 28"/>
                <p:cNvCxnSpPr>
                  <a:cxnSpLocks/>
                </p:cNvCxnSpPr>
                <p:nvPr/>
              </p:nvCxnSpPr>
              <p:spPr>
                <a:xfrm>
                  <a:off x="2994495" y="3824641"/>
                  <a:ext cx="291979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>
                  <a:cxnSpLocks/>
                </p:cNvCxnSpPr>
                <p:nvPr/>
              </p:nvCxnSpPr>
              <p:spPr>
                <a:xfrm>
                  <a:off x="2994495" y="2863352"/>
                  <a:ext cx="291979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그룹 11"/>
          <p:cNvGrpSpPr/>
          <p:nvPr/>
        </p:nvGrpSpPr>
        <p:grpSpPr>
          <a:xfrm>
            <a:off x="5981720" y="2289832"/>
            <a:ext cx="5498708" cy="1549095"/>
            <a:chOff x="6216985" y="2382305"/>
            <a:chExt cx="5498708" cy="1549095"/>
          </a:xfrm>
        </p:grpSpPr>
        <p:sp>
          <p:nvSpPr>
            <p:cNvPr id="18" name="타원 17"/>
            <p:cNvSpPr/>
            <p:nvPr/>
          </p:nvSpPr>
          <p:spPr>
            <a:xfrm>
              <a:off x="10166598" y="2382305"/>
              <a:ext cx="1549095" cy="15490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기반</a:t>
              </a: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>
                <a:defRPr/>
              </a:pPr>
              <a:r>
                <a:rPr lang="ko-KR" altLang="en-US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기획자</a:t>
              </a: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9339097" y="3111066"/>
              <a:ext cx="469641" cy="91574"/>
              <a:chOff x="2058525" y="1805412"/>
              <a:chExt cx="469641" cy="91574"/>
            </a:xfrm>
            <a:solidFill>
              <a:srgbClr val="FF0000"/>
            </a:solidFill>
          </p:grpSpPr>
          <p:sp>
            <p:nvSpPr>
              <p:cNvPr id="39" name="타원 38"/>
              <p:cNvSpPr/>
              <p:nvPr/>
            </p:nvSpPr>
            <p:spPr>
              <a:xfrm rot="16200000">
                <a:off x="2058525" y="1805412"/>
                <a:ext cx="91574" cy="91574"/>
              </a:xfrm>
              <a:prstGeom prst="ellipse">
                <a:avLst/>
              </a:prstGeom>
              <a:grpFill/>
              <a:ln>
                <a:solidFill>
                  <a:srgbClr val="D9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16200000">
                <a:off x="2251327" y="1805412"/>
                <a:ext cx="91574" cy="91574"/>
              </a:xfrm>
              <a:prstGeom prst="ellipse">
                <a:avLst/>
              </a:prstGeom>
              <a:grpFill/>
              <a:ln>
                <a:solidFill>
                  <a:srgbClr val="D9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 rot="16200000">
                <a:off x="2436592" y="1805412"/>
                <a:ext cx="91574" cy="91574"/>
              </a:xfrm>
              <a:prstGeom prst="ellipse">
                <a:avLst/>
              </a:prstGeom>
              <a:grpFill/>
              <a:ln>
                <a:solidFill>
                  <a:srgbClr val="D901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216985" y="2683538"/>
              <a:ext cx="2919797" cy="961289"/>
              <a:chOff x="2994495" y="2863352"/>
              <a:chExt cx="2919797" cy="961289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3048000" y="2967335"/>
                <a:ext cx="280181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데이터에 기반한 상품 기획</a:t>
                </a:r>
                <a:endParaRPr lang="en-US" altLang="ko-KR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감각에 의존한 스타일링을 지양</a:t>
                </a:r>
                <a:endParaRPr lang="en-US" altLang="ko-KR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최대한 객관적으로 상품을 기획</a:t>
                </a:r>
                <a:endParaRPr lang="en-US" altLang="ko-KR" sz="14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2994495" y="2863352"/>
                <a:ext cx="2919797" cy="961289"/>
                <a:chOff x="2994495" y="2863352"/>
                <a:chExt cx="2919797" cy="961289"/>
              </a:xfrm>
            </p:grpSpPr>
            <p:cxnSp>
              <p:nvCxnSpPr>
                <p:cNvPr id="45" name="직선 연결선 44"/>
                <p:cNvCxnSpPr>
                  <a:cxnSpLocks/>
                </p:cNvCxnSpPr>
                <p:nvPr/>
              </p:nvCxnSpPr>
              <p:spPr>
                <a:xfrm>
                  <a:off x="2994495" y="3824641"/>
                  <a:ext cx="2919797" cy="0"/>
                </a:xfrm>
                <a:prstGeom prst="line">
                  <a:avLst/>
                </a:prstGeom>
                <a:ln w="19050">
                  <a:solidFill>
                    <a:srgbClr val="D901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>
                  <a:cxnSpLocks/>
                </p:cNvCxnSpPr>
                <p:nvPr/>
              </p:nvCxnSpPr>
              <p:spPr>
                <a:xfrm>
                  <a:off x="2994495" y="2863352"/>
                  <a:ext cx="2919797" cy="0"/>
                </a:xfrm>
                <a:prstGeom prst="line">
                  <a:avLst/>
                </a:prstGeom>
                <a:ln w="19050">
                  <a:solidFill>
                    <a:srgbClr val="D9010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그룹 33"/>
          <p:cNvGrpSpPr/>
          <p:nvPr/>
        </p:nvGrpSpPr>
        <p:grpSpPr>
          <a:xfrm>
            <a:off x="693287" y="3503012"/>
            <a:ext cx="6134499" cy="1549095"/>
            <a:chOff x="253221" y="3890191"/>
            <a:chExt cx="6134499" cy="1549095"/>
          </a:xfrm>
        </p:grpSpPr>
        <p:sp>
          <p:nvSpPr>
            <p:cNvPr id="19" name="타원 18"/>
            <p:cNvSpPr/>
            <p:nvPr/>
          </p:nvSpPr>
          <p:spPr>
            <a:xfrm>
              <a:off x="253221" y="3890191"/>
              <a:ext cx="1549095" cy="15490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400" b="1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패션 코디네이터</a:t>
              </a: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058525" y="4641102"/>
              <a:ext cx="469641" cy="91574"/>
              <a:chOff x="2058525" y="1805412"/>
              <a:chExt cx="469641" cy="91574"/>
            </a:xfrm>
          </p:grpSpPr>
          <p:sp>
            <p:nvSpPr>
              <p:cNvPr id="48" name="타원 47"/>
              <p:cNvSpPr/>
              <p:nvPr/>
            </p:nvSpPr>
            <p:spPr>
              <a:xfrm rot="16200000">
                <a:off x="2058525" y="1805412"/>
                <a:ext cx="91574" cy="915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 rot="16200000">
                <a:off x="2251327" y="1805412"/>
                <a:ext cx="91574" cy="915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 rot="16200000">
                <a:off x="2436592" y="1805412"/>
                <a:ext cx="91574" cy="915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621857" y="4206243"/>
              <a:ext cx="3765863" cy="961289"/>
              <a:chOff x="2994495" y="2863352"/>
              <a:chExt cx="3765863" cy="961289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047999" y="3082388"/>
                <a:ext cx="37123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분석을 통해 기획된 상품을 필터링</a:t>
                </a:r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상품이 실제로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론칭될</a:t>
                </a: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수 있도록 </a:t>
                </a:r>
                <a:r>
                  <a:rPr lang="ko-KR" altLang="en-US" sz="1400" spc="-15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리터칭</a:t>
                </a:r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2994495" y="2863352"/>
                <a:ext cx="2919797" cy="961289"/>
                <a:chOff x="2994495" y="2863352"/>
                <a:chExt cx="2919797" cy="961289"/>
              </a:xfrm>
            </p:grpSpPr>
            <p:cxnSp>
              <p:nvCxnSpPr>
                <p:cNvPr id="54" name="직선 연결선 53"/>
                <p:cNvCxnSpPr>
                  <a:cxnSpLocks/>
                </p:cNvCxnSpPr>
                <p:nvPr/>
              </p:nvCxnSpPr>
              <p:spPr>
                <a:xfrm>
                  <a:off x="2994495" y="3824641"/>
                  <a:ext cx="291979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>
                  <a:cxnSpLocks/>
                </p:cNvCxnSpPr>
                <p:nvPr/>
              </p:nvCxnSpPr>
              <p:spPr>
                <a:xfrm>
                  <a:off x="2994495" y="2863352"/>
                  <a:ext cx="291979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그룹 10"/>
          <p:cNvGrpSpPr/>
          <p:nvPr/>
        </p:nvGrpSpPr>
        <p:grpSpPr>
          <a:xfrm>
            <a:off x="5981720" y="4716192"/>
            <a:ext cx="5498708" cy="1549095"/>
            <a:chOff x="6216985" y="4948499"/>
            <a:chExt cx="5498708" cy="1549095"/>
          </a:xfrm>
        </p:grpSpPr>
        <p:sp>
          <p:nvSpPr>
            <p:cNvPr id="20" name="타원 19"/>
            <p:cNvSpPr/>
            <p:nvPr/>
          </p:nvSpPr>
          <p:spPr>
            <a:xfrm>
              <a:off x="10166598" y="4948499"/>
              <a:ext cx="1549095" cy="154909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400" b="1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온라인 마케팅</a:t>
              </a: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0"/>
              <a:r>
                <a:rPr lang="ko-KR" altLang="en-US" sz="1400" b="1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마스터</a:t>
              </a:r>
              <a:endPara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9339097" y="5695453"/>
              <a:ext cx="469641" cy="91574"/>
              <a:chOff x="2058525" y="1805412"/>
              <a:chExt cx="469641" cy="91574"/>
            </a:xfrm>
            <a:solidFill>
              <a:srgbClr val="FF0000"/>
            </a:solidFill>
          </p:grpSpPr>
          <p:sp>
            <p:nvSpPr>
              <p:cNvPr id="67" name="타원 66"/>
              <p:cNvSpPr/>
              <p:nvPr/>
            </p:nvSpPr>
            <p:spPr>
              <a:xfrm rot="16200000">
                <a:off x="2058525" y="1805412"/>
                <a:ext cx="91574" cy="915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 rot="16200000">
                <a:off x="2251327" y="1805412"/>
                <a:ext cx="91574" cy="915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 rot="16200000">
                <a:off x="2436592" y="1805412"/>
                <a:ext cx="91574" cy="9157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216985" y="5267925"/>
              <a:ext cx="2919797" cy="961289"/>
              <a:chOff x="2994495" y="2863352"/>
              <a:chExt cx="2919797" cy="961289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048000" y="2967335"/>
                <a:ext cx="280181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데이터에 기반한 상품 기획</a:t>
                </a:r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감각에 의존한 스타일링을 지양</a:t>
                </a:r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latinLnBrk="0">
                  <a:buFontTx/>
                  <a:buChar char="-"/>
                  <a:defRPr/>
                </a:pPr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최대한 객관적으로 상품을 기획</a:t>
                </a:r>
                <a:endPara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2994495" y="2863352"/>
                <a:ext cx="2919797" cy="961289"/>
                <a:chOff x="2994495" y="2863352"/>
                <a:chExt cx="2919797" cy="961289"/>
              </a:xfrm>
            </p:grpSpPr>
            <p:cxnSp>
              <p:nvCxnSpPr>
                <p:cNvPr id="73" name="직선 연결선 72"/>
                <p:cNvCxnSpPr>
                  <a:cxnSpLocks/>
                </p:cNvCxnSpPr>
                <p:nvPr/>
              </p:nvCxnSpPr>
              <p:spPr>
                <a:xfrm>
                  <a:off x="2994495" y="3824641"/>
                  <a:ext cx="291979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>
                  <a:cxnSpLocks/>
                </p:cNvCxnSpPr>
                <p:nvPr/>
              </p:nvCxnSpPr>
              <p:spPr>
                <a:xfrm>
                  <a:off x="2994495" y="2863352"/>
                  <a:ext cx="291979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7" name="TextBox 56"/>
          <p:cNvSpPr txBox="1"/>
          <p:nvPr/>
        </p:nvSpPr>
        <p:spPr>
          <a:xfrm>
            <a:off x="395404" y="183527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스토리 정의</a:t>
            </a:r>
            <a:endParaRPr lang="ko-KR" altLang="en-US" sz="32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90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" y="0"/>
            <a:ext cx="702212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501778" y="1533682"/>
            <a:ext cx="4231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1">
              <a:defRPr/>
            </a:pPr>
            <a:r>
              <a:rPr lang="ko-KR" altLang="en-US" sz="16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en-US" altLang="ko-KR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KPI </a:t>
            </a:r>
            <a:r>
              <a:rPr lang="ko-KR" altLang="en-US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 </a:t>
            </a:r>
            <a:r>
              <a:rPr lang="en-US" altLang="ko-KR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스타일링 </a:t>
            </a:r>
            <a:r>
              <a:rPr lang="ko-KR" altLang="en-US" b="1" i="1" spc="-5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매칭율</a:t>
            </a:r>
            <a:r>
              <a:rPr lang="ko-KR" altLang="en-US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극대화</a:t>
            </a:r>
            <a:endParaRPr lang="en-US" altLang="ko-KR" b="1" i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501778" y="2537697"/>
            <a:ext cx="438724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1">
              <a:lnSpc>
                <a:spcPct val="150000"/>
              </a:lnSpc>
              <a:defRPr/>
            </a:pPr>
            <a:r>
              <a:rPr lang="ko-KR" altLang="en-US" sz="16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ko-KR" altLang="en-US" b="1" i="1" spc="-50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산출식</a:t>
            </a:r>
            <a:r>
              <a:rPr lang="en-US" altLang="ko-KR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i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6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상품별 </a:t>
            </a:r>
            <a:r>
              <a:rPr lang="en-US" altLang="ko-KR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반송</a:t>
            </a:r>
            <a:r>
              <a:rPr lang="en-US" altLang="ko-KR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교환건수</a:t>
            </a:r>
            <a:r>
              <a:rPr lang="en-US" altLang="ko-KR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전체배송건수</a:t>
            </a:r>
            <a:endParaRPr lang="en-US" altLang="ko-KR" sz="1600" b="1" i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6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02. </a:t>
            </a:r>
            <a:r>
              <a: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상품별 변경건수 </a:t>
            </a:r>
            <a:r>
              <a:rPr lang="en-US" altLang="ko-KR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상품별 가입건수</a:t>
            </a:r>
            <a:endParaRPr lang="en-US" altLang="ko-KR" sz="1600" b="1" i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6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03. </a:t>
            </a:r>
            <a:r>
              <a: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상품별 해지건수 </a:t>
            </a:r>
            <a:r>
              <a:rPr lang="en-US" altLang="ko-KR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상품별 가입건수</a:t>
            </a:r>
            <a:endParaRPr lang="en-US" altLang="ko-KR" sz="1600" b="1" i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501778" y="4730820"/>
            <a:ext cx="3930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lvl="1">
              <a:defRPr/>
            </a:pPr>
            <a:r>
              <a:rPr lang="ko-KR" altLang="en-US" sz="16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354592"/>
                </a:solidFill>
                <a:latin typeface="-윤고딕320"/>
                <a:ea typeface="-윤고딕320"/>
              </a:rPr>
              <a:t>■ </a:t>
            </a:r>
            <a:r>
              <a:rPr lang="ko-KR" altLang="en-US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 수준</a:t>
            </a:r>
            <a:r>
              <a:rPr lang="en-US" altLang="ko-KR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20% </a:t>
            </a:r>
            <a:r>
              <a:rPr lang="ko-KR" altLang="en-US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</a:t>
            </a:r>
            <a:r>
              <a:rPr lang="en-US" altLang="ko-KR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7807569" y="488130"/>
            <a:ext cx="39957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1123" y="183527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분석기회</a:t>
            </a:r>
            <a:r>
              <a:rPr lang="en-US" altLang="ko-KR" sz="32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r>
              <a:rPr lang="en-US" altLang="ko-KR" sz="32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0" y="1043576"/>
            <a:ext cx="6175783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순서도: 처리 32"/>
          <p:cNvSpPr/>
          <p:nvPr/>
        </p:nvSpPr>
        <p:spPr>
          <a:xfrm>
            <a:off x="2121211" y="1606959"/>
            <a:ext cx="7978219" cy="4578121"/>
          </a:xfrm>
          <a:prstGeom prst="flowChartProcess">
            <a:avLst/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4767" y="183527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질문 구체화</a:t>
            </a:r>
            <a:endParaRPr lang="ko-KR" altLang="en-US" sz="3200" b="1" spc="-1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938" y="794239"/>
            <a:ext cx="432000" cy="2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3"/>
          <p:cNvSpPr/>
          <p:nvPr/>
        </p:nvSpPr>
        <p:spPr>
          <a:xfrm>
            <a:off x="3086294" y="2003469"/>
            <a:ext cx="1706400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354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Agent</a:t>
            </a:r>
            <a:endParaRPr kumimoji="1" lang="ko-KR" altLang="en-US" sz="16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86295" y="2694209"/>
            <a:ext cx="1706400" cy="427051"/>
            <a:chOff x="722998" y="2324706"/>
            <a:chExt cx="3455265" cy="794995"/>
          </a:xfrm>
        </p:grpSpPr>
        <p:sp>
          <p:nvSpPr>
            <p:cNvPr id="29" name="직사각형 28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이용 고객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23"/>
          <p:cNvSpPr/>
          <p:nvPr/>
        </p:nvSpPr>
        <p:spPr>
          <a:xfrm>
            <a:off x="5321164" y="2003469"/>
            <a:ext cx="1707646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354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 &amp; Place</a:t>
            </a:r>
            <a:endParaRPr kumimoji="1" lang="ko-KR" altLang="en-US" sz="16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모서리가 둥근 직사각형 23"/>
          <p:cNvSpPr/>
          <p:nvPr/>
        </p:nvSpPr>
        <p:spPr>
          <a:xfrm>
            <a:off x="7557279" y="2003469"/>
            <a:ext cx="1707646" cy="358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354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endParaRPr kumimoji="1" lang="ko-KR" altLang="en-US" sz="1600" b="1" spc="-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321164" y="2694209"/>
            <a:ext cx="1706400" cy="427051"/>
            <a:chOff x="722998" y="2324706"/>
            <a:chExt cx="3455265" cy="794995"/>
          </a:xfrm>
        </p:grpSpPr>
        <p:sp>
          <p:nvSpPr>
            <p:cNvPr id="20" name="직사각형 19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이용 상품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321164" y="3352774"/>
            <a:ext cx="1706400" cy="427051"/>
            <a:chOff x="722998" y="2324706"/>
            <a:chExt cx="3455265" cy="794995"/>
          </a:xfrm>
        </p:grpSpPr>
        <p:sp>
          <p:nvSpPr>
            <p:cNvPr id="23" name="직사각형 22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온라인 플랫폼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557279" y="2694209"/>
            <a:ext cx="1706400" cy="427051"/>
            <a:chOff x="722998" y="2324706"/>
            <a:chExt cx="3455265" cy="794995"/>
          </a:xfrm>
        </p:grpSpPr>
        <p:sp>
          <p:nvSpPr>
            <p:cNvPr id="37" name="직사각형 36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문의 및 상담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3086295" y="3352774"/>
            <a:ext cx="1706400" cy="427051"/>
            <a:chOff x="722998" y="2324706"/>
            <a:chExt cx="3455265" cy="794995"/>
          </a:xfrm>
        </p:grpSpPr>
        <p:sp>
          <p:nvSpPr>
            <p:cNvPr id="40" name="직사각형 39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분석가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7557279" y="3352774"/>
            <a:ext cx="1706400" cy="427051"/>
            <a:chOff x="722998" y="2324706"/>
            <a:chExt cx="3455265" cy="794995"/>
          </a:xfrm>
        </p:grpSpPr>
        <p:sp>
          <p:nvSpPr>
            <p:cNvPr id="43" name="직사각형 42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계절의 변화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7557279" y="4011339"/>
            <a:ext cx="1706400" cy="427051"/>
            <a:chOff x="722998" y="2324706"/>
            <a:chExt cx="3455265" cy="794995"/>
          </a:xfrm>
        </p:grpSpPr>
        <p:sp>
          <p:nvSpPr>
            <p:cNvPr id="46" name="직사각형 45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결제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3086295" y="4011339"/>
            <a:ext cx="1706400" cy="427051"/>
            <a:chOff x="722998" y="2324706"/>
            <a:chExt cx="3455265" cy="794995"/>
          </a:xfrm>
        </p:grpSpPr>
        <p:sp>
          <p:nvSpPr>
            <p:cNvPr id="49" name="직사각형 48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관리자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3086295" y="4669904"/>
            <a:ext cx="1706400" cy="427051"/>
            <a:chOff x="722998" y="2324706"/>
            <a:chExt cx="3455265" cy="794995"/>
          </a:xfrm>
        </p:grpSpPr>
        <p:sp>
          <p:nvSpPr>
            <p:cNvPr id="52" name="직사각형 51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온라인 플랫폼 관리자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3086295" y="5328470"/>
            <a:ext cx="1706400" cy="427051"/>
            <a:chOff x="722998" y="2324706"/>
            <a:chExt cx="3455265" cy="794995"/>
          </a:xfrm>
        </p:grpSpPr>
        <p:sp>
          <p:nvSpPr>
            <p:cNvPr id="55" name="직사각형 54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유통 담당자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5321164" y="4008736"/>
            <a:ext cx="1706400" cy="427051"/>
            <a:chOff x="722998" y="2324706"/>
            <a:chExt cx="3455265" cy="794995"/>
          </a:xfrm>
        </p:grpSpPr>
        <p:sp>
          <p:nvSpPr>
            <p:cNvPr id="58" name="직사각형 57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콜 센터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5321164" y="4667301"/>
            <a:ext cx="1706400" cy="427051"/>
            <a:chOff x="722998" y="2324706"/>
            <a:chExt cx="3455265" cy="794995"/>
          </a:xfrm>
        </p:grpSpPr>
        <p:sp>
          <p:nvSpPr>
            <p:cNvPr id="61" name="직사각형 60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거래처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 rot="895037">
            <a:off x="5101467" y="5306351"/>
            <a:ext cx="2402088" cy="839963"/>
            <a:chOff x="348708" y="3515381"/>
            <a:chExt cx="2072107" cy="915942"/>
          </a:xfrm>
        </p:grpSpPr>
        <p:sp>
          <p:nvSpPr>
            <p:cNvPr id="64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15937" y="3657600"/>
              <a:ext cx="1805192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요즘 잘 팔리는 의류 상품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스타일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은 무엇인가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 rot="20900921">
            <a:off x="7669796" y="5277561"/>
            <a:ext cx="2402088" cy="839963"/>
            <a:chOff x="348708" y="3515381"/>
            <a:chExt cx="2072107" cy="915942"/>
          </a:xfrm>
        </p:grpSpPr>
        <p:sp>
          <p:nvSpPr>
            <p:cNvPr id="70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5938" y="3657601"/>
              <a:ext cx="1706400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방문자들이 주로 나누는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토픽은 무엇인가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 rot="21015876">
            <a:off x="6388718" y="944623"/>
            <a:ext cx="2402088" cy="839963"/>
            <a:chOff x="348708" y="3515381"/>
            <a:chExt cx="2072107" cy="915942"/>
          </a:xfrm>
        </p:grpSpPr>
        <p:sp>
          <p:nvSpPr>
            <p:cNvPr id="67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46640" y="3664794"/>
              <a:ext cx="1808864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나이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연령대별에서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어떤 상품 해지를 하는가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 rot="1156834">
            <a:off x="9193710" y="2385891"/>
            <a:ext cx="2402088" cy="839963"/>
            <a:chOff x="348708" y="3515381"/>
            <a:chExt cx="2072107" cy="915942"/>
          </a:xfrm>
        </p:grpSpPr>
        <p:sp>
          <p:nvSpPr>
            <p:cNvPr id="76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15938" y="3657601"/>
              <a:ext cx="1706400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 구성 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가격 중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어떤 것을 문의했을 때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해지율이 높았는가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 rot="20762556">
            <a:off x="959476" y="1513193"/>
            <a:ext cx="2321277" cy="915942"/>
            <a:chOff x="348708" y="3515381"/>
            <a:chExt cx="2072107" cy="915942"/>
          </a:xfrm>
        </p:grpSpPr>
        <p:sp>
          <p:nvSpPr>
            <p:cNvPr id="79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95847" y="3641642"/>
              <a:ext cx="1931053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 기간과 해지율이</a:t>
              </a:r>
              <a:endParaRPr kumimoji="1" lang="en-US" altLang="ko-KR" sz="14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상관관계가 있는가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cxnSp>
        <p:nvCxnSpPr>
          <p:cNvPr id="88" name="연결선: 구부러짐 87"/>
          <p:cNvCxnSpPr>
            <a:cxnSpLocks/>
            <a:stCxn id="61" idx="3"/>
          </p:cNvCxnSpPr>
          <p:nvPr/>
        </p:nvCxnSpPr>
        <p:spPr>
          <a:xfrm flipH="1">
            <a:off x="6441386" y="4880827"/>
            <a:ext cx="586178" cy="481312"/>
          </a:xfrm>
          <a:prstGeom prst="curvedConnector3">
            <a:avLst>
              <a:gd name="adj1" fmla="val -7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구부러짐 115"/>
          <p:cNvCxnSpPr>
            <a:cxnSpLocks/>
            <a:stCxn id="40" idx="1"/>
          </p:cNvCxnSpPr>
          <p:nvPr/>
        </p:nvCxnSpPr>
        <p:spPr>
          <a:xfrm rot="10800000">
            <a:off x="2300749" y="2416202"/>
            <a:ext cx="785547" cy="1150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/>
          <p:cNvCxnSpPr>
            <a:cxnSpLocks/>
            <a:stCxn id="49" idx="1"/>
          </p:cNvCxnSpPr>
          <p:nvPr/>
        </p:nvCxnSpPr>
        <p:spPr>
          <a:xfrm rot="10800000" flipV="1">
            <a:off x="1909917" y="4224865"/>
            <a:ext cx="1176379" cy="481312"/>
          </a:xfrm>
          <a:prstGeom prst="curvedConnector3">
            <a:avLst>
              <a:gd name="adj1" fmla="val 128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구부러짐 129"/>
          <p:cNvCxnSpPr>
            <a:stCxn id="52" idx="3"/>
            <a:endCxn id="23" idx="1"/>
          </p:cNvCxnSpPr>
          <p:nvPr/>
        </p:nvCxnSpPr>
        <p:spPr>
          <a:xfrm flipV="1">
            <a:off x="4792695" y="3566300"/>
            <a:ext cx="528469" cy="13171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7557279" y="4667301"/>
            <a:ext cx="1706400" cy="427051"/>
            <a:chOff x="722998" y="2324706"/>
            <a:chExt cx="3455265" cy="794995"/>
          </a:xfrm>
        </p:grpSpPr>
        <p:sp>
          <p:nvSpPr>
            <p:cNvPr id="132" name="직사각형 131"/>
            <p:cNvSpPr/>
            <p:nvPr/>
          </p:nvSpPr>
          <p:spPr>
            <a:xfrm>
              <a:off x="722998" y="2324706"/>
              <a:ext cx="3455265" cy="79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배송 문의</a:t>
              </a:r>
              <a:endParaRPr kumimoji="1" lang="en-US" altLang="ko-KR" sz="1200" b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688862" y="2500026"/>
              <a:ext cx="217334" cy="2173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연결선: 구부러짐 125"/>
          <p:cNvCxnSpPr>
            <a:cxnSpLocks/>
            <a:stCxn id="23" idx="3"/>
          </p:cNvCxnSpPr>
          <p:nvPr/>
        </p:nvCxnSpPr>
        <p:spPr>
          <a:xfrm>
            <a:off x="7027564" y="3566300"/>
            <a:ext cx="1659188" cy="17958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구부러짐 136"/>
          <p:cNvCxnSpPr>
            <a:cxnSpLocks/>
            <a:stCxn id="37" idx="0"/>
          </p:cNvCxnSpPr>
          <p:nvPr/>
        </p:nvCxnSpPr>
        <p:spPr>
          <a:xfrm rot="5400000" flipH="1" flipV="1">
            <a:off x="8723666" y="2193520"/>
            <a:ext cx="187502" cy="8138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 rot="21414626">
            <a:off x="9193710" y="3719542"/>
            <a:ext cx="2402088" cy="839963"/>
            <a:chOff x="348708" y="3515381"/>
            <a:chExt cx="2072107" cy="915942"/>
          </a:xfrm>
        </p:grpSpPr>
        <p:sp>
          <p:nvSpPr>
            <p:cNvPr id="140" name="Neon Marker"/>
            <p:cNvSpPr>
              <a:spLocks/>
            </p:cNvSpPr>
            <p:nvPr/>
          </p:nvSpPr>
          <p:spPr bwMode="auto">
            <a:xfrm>
              <a:off x="348708" y="3515381"/>
              <a:ext cx="2072107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5938" y="3657601"/>
              <a:ext cx="1706400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어떤 계절에 상품 변경 건수가 많았는가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cxnSp>
        <p:nvCxnSpPr>
          <p:cNvPr id="147" name="연결선: 구부러짐 146"/>
          <p:cNvCxnSpPr>
            <a:stCxn id="43" idx="3"/>
            <a:endCxn id="141" idx="0"/>
          </p:cNvCxnSpPr>
          <p:nvPr/>
        </p:nvCxnSpPr>
        <p:spPr>
          <a:xfrm>
            <a:off x="9263679" y="3566300"/>
            <a:ext cx="1097385" cy="285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 rot="328309">
            <a:off x="769829" y="4682603"/>
            <a:ext cx="2536324" cy="915942"/>
            <a:chOff x="-115509" y="3515381"/>
            <a:chExt cx="2536324" cy="915942"/>
          </a:xfrm>
        </p:grpSpPr>
        <p:sp>
          <p:nvSpPr>
            <p:cNvPr id="149" name="Neon Marker"/>
            <p:cNvSpPr>
              <a:spLocks/>
            </p:cNvSpPr>
            <p:nvPr/>
          </p:nvSpPr>
          <p:spPr bwMode="auto">
            <a:xfrm>
              <a:off x="-115509" y="3515381"/>
              <a:ext cx="2536324" cy="915942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C0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38743" y="3649447"/>
              <a:ext cx="2263768" cy="676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반송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변경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kumimoji="1" lang="ko-KR" altLang="en-US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해지율이 높은 상품은 무엇인가</a:t>
              </a:r>
              <a:r>
                <a:rPr kumimoji="1" lang="en-US" altLang="ko-KR" sz="1400" b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</p:grpSp>
      <p:cxnSp>
        <p:nvCxnSpPr>
          <p:cNvPr id="152" name="연결선: 구부러짐 151"/>
          <p:cNvCxnSpPr>
            <a:cxnSpLocks/>
            <a:stCxn id="40" idx="2"/>
            <a:endCxn id="149" idx="24"/>
          </p:cNvCxnSpPr>
          <p:nvPr/>
        </p:nvCxnSpPr>
        <p:spPr>
          <a:xfrm rot="5400000">
            <a:off x="2732047" y="4161019"/>
            <a:ext cx="1588642" cy="826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6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1510</Words>
  <Application>Microsoft Office PowerPoint</Application>
  <PresentationFormat>와이드스크린</PresentationFormat>
  <Paragraphs>306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游ゴシック</vt:lpstr>
      <vt:lpstr>나눔고딕</vt:lpstr>
      <vt:lpstr>나눔바른고딕</vt:lpstr>
      <vt:lpstr>맑은 고딕</vt:lpstr>
      <vt:lpstr>맑은 고딕</vt:lpstr>
      <vt:lpstr>배달의민족 한나</vt:lpstr>
      <vt:lpstr>-윤고딕320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Seyong LEE</dc:creator>
  <cp:lastModifiedBy>Seyong LEE</cp:lastModifiedBy>
  <cp:revision>429</cp:revision>
  <dcterms:created xsi:type="dcterms:W3CDTF">2016-09-30T15:21:03Z</dcterms:created>
  <dcterms:modified xsi:type="dcterms:W3CDTF">2017-06-15T04:48:02Z</dcterms:modified>
</cp:coreProperties>
</file>