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64" r:id="rId4"/>
    <p:sldId id="301" r:id="rId5"/>
    <p:sldId id="300" r:id="rId6"/>
    <p:sldId id="363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기초 지식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3</a:t>
            </a:r>
            <a:endParaRPr lang="ko-KR" altLang="en-US" sz="3300"/>
          </a:p>
        </p:txBody>
      </p:sp>
      <p:cxnSp>
        <p:nvCxnSpPr>
          <p:cNvPr id="7" name="직선 화살표 연결선 6"/>
          <p:cNvCxnSpPr>
            <a:stCxn id="3" idx="1"/>
          </p:cNvCxnSpPr>
          <p:nvPr/>
        </p:nvCxnSpPr>
        <p:spPr>
          <a:xfrm flipH="1">
            <a:off x="1504338" y="2425348"/>
            <a:ext cx="3705530" cy="26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8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4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1504338" y="2427955"/>
            <a:ext cx="3705530" cy="5944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04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4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15696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x + 1</a:t>
            </a:r>
            <a:endParaRPr lang="ko-KR" altLang="en-US" sz="3300"/>
          </a:p>
        </p:txBody>
      </p:sp>
    </p:spTree>
    <p:extLst>
      <p:ext uri="{BB962C8B-B14F-4D97-AF65-F5344CB8AC3E}">
        <p14:creationId xmlns:p14="http://schemas.microsoft.com/office/powerpoint/2010/main" val="77456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4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156966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</a:t>
            </a:r>
            <a:r>
              <a:rPr lang="en-US" altLang="ko-KR" sz="3300">
                <a:solidFill>
                  <a:srgbClr val="FF0000"/>
                </a:solidFill>
              </a:rPr>
              <a:t>x</a:t>
            </a:r>
            <a:r>
              <a:rPr lang="en-US" altLang="ko-KR" sz="3300"/>
              <a:t> + 1</a:t>
            </a:r>
            <a:endParaRPr lang="ko-KR" altLang="en-US" sz="330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01861" y="2439014"/>
            <a:ext cx="4492910" cy="1072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6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4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16017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</a:t>
            </a:r>
            <a:r>
              <a:rPr lang="en-US" altLang="ko-KR" sz="3300">
                <a:solidFill>
                  <a:srgbClr val="FF0000"/>
                </a:solidFill>
              </a:rPr>
              <a:t>4</a:t>
            </a:r>
            <a:r>
              <a:rPr lang="en-US" altLang="ko-KR" sz="3300"/>
              <a:t> + 1</a:t>
            </a:r>
            <a:endParaRPr lang="ko-KR" altLang="en-US" sz="3300"/>
          </a:p>
        </p:txBody>
      </p:sp>
    </p:spTree>
    <p:extLst>
      <p:ext uri="{BB962C8B-B14F-4D97-AF65-F5344CB8AC3E}">
        <p14:creationId xmlns:p14="http://schemas.microsoft.com/office/powerpoint/2010/main" val="231768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4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</a:t>
            </a:r>
            <a:r>
              <a:rPr lang="en-US" altLang="ko-KR" sz="3300">
                <a:solidFill>
                  <a:srgbClr val="FF0000"/>
                </a:solidFill>
              </a:rPr>
              <a:t>5</a:t>
            </a:r>
            <a:endParaRPr lang="ko-KR" altLang="en-US" sz="3300"/>
          </a:p>
        </p:txBody>
      </p:sp>
    </p:spTree>
    <p:extLst>
      <p:ext uri="{BB962C8B-B14F-4D97-AF65-F5344CB8AC3E}">
        <p14:creationId xmlns:p14="http://schemas.microsoft.com/office/powerpoint/2010/main" val="341498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5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</a:t>
            </a:r>
            <a:r>
              <a:rPr lang="en-US" altLang="ko-KR" sz="3300">
                <a:solidFill>
                  <a:srgbClr val="FF0000"/>
                </a:solidFill>
              </a:rPr>
              <a:t>5</a:t>
            </a:r>
            <a:endParaRPr lang="ko-KR" altLang="en-US" sz="3300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 flipV="1">
            <a:off x="1515398" y="2439015"/>
            <a:ext cx="3694470" cy="11804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1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5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5</a:t>
            </a:r>
            <a:endParaRPr lang="ko-KR" altLang="en-US" sz="3300"/>
          </a:p>
        </p:txBody>
      </p:sp>
      <p:sp>
        <p:nvSpPr>
          <p:cNvPr id="12" name="TextBox 11"/>
          <p:cNvSpPr txBox="1"/>
          <p:nvPr/>
        </p:nvSpPr>
        <p:spPr>
          <a:xfrm>
            <a:off x="5209868" y="3916460"/>
            <a:ext cx="9605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y = x</a:t>
            </a:r>
            <a:endParaRPr lang="ko-KR" altLang="en-US" sz="3300"/>
          </a:p>
        </p:txBody>
      </p:sp>
    </p:spTree>
    <p:extLst>
      <p:ext uri="{BB962C8B-B14F-4D97-AF65-F5344CB8AC3E}">
        <p14:creationId xmlns:p14="http://schemas.microsoft.com/office/powerpoint/2010/main" val="273946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5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5</a:t>
            </a:r>
            <a:endParaRPr lang="ko-KR" altLang="en-US" sz="3300"/>
          </a:p>
        </p:txBody>
      </p:sp>
      <p:sp>
        <p:nvSpPr>
          <p:cNvPr id="12" name="TextBox 11"/>
          <p:cNvSpPr txBox="1"/>
          <p:nvPr/>
        </p:nvSpPr>
        <p:spPr>
          <a:xfrm>
            <a:off x="5209868" y="3916460"/>
            <a:ext cx="9605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y = </a:t>
            </a:r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01861" y="2439015"/>
            <a:ext cx="4426542" cy="1725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5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5</a:t>
            </a:r>
            <a:endParaRPr lang="ko-KR" altLang="en-US" sz="3300"/>
          </a:p>
        </p:txBody>
      </p:sp>
      <p:sp>
        <p:nvSpPr>
          <p:cNvPr id="12" name="TextBox 11"/>
          <p:cNvSpPr txBox="1"/>
          <p:nvPr/>
        </p:nvSpPr>
        <p:spPr>
          <a:xfrm>
            <a:off x="5209868" y="3916460"/>
            <a:ext cx="9925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y = </a:t>
            </a:r>
            <a:r>
              <a:rPr lang="en-US" altLang="ko-KR" sz="3300">
                <a:solidFill>
                  <a:srgbClr val="FF0000"/>
                </a:solidFill>
              </a:rPr>
              <a:t>5</a:t>
            </a:r>
            <a:endParaRPr lang="ko-KR" altLang="en-US" sz="33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4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 </a:t>
            </a:r>
            <a:r>
              <a:rPr lang="en-US" altLang="ko-KR"/>
              <a:t>&amp;</a:t>
            </a:r>
            <a:r>
              <a:rPr lang="ko-KR" altLang="en-US"/>
              <a:t> 슬라이드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867310"/>
              </p:ext>
            </p:extLst>
          </p:nvPr>
        </p:nvGraphicFramePr>
        <p:xfrm>
          <a:off x="457200" y="1600198"/>
          <a:ext cx="8229600" cy="283779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88021">
                  <a:extLst>
                    <a:ext uri="{9D8B030D-6E8A-4147-A177-3AD203B41FA5}">
                      <a16:colId xmlns:a16="http://schemas.microsoft.com/office/drawing/2014/main" val="2473457181"/>
                    </a:ext>
                  </a:extLst>
                </a:gridCol>
                <a:gridCol w="5541579">
                  <a:extLst>
                    <a:ext uri="{9D8B030D-6E8A-4147-A177-3AD203B41FA5}">
                      <a16:colId xmlns:a16="http://schemas.microsoft.com/office/drawing/2014/main" val="1966076922"/>
                    </a:ext>
                  </a:extLst>
                </a:gridCol>
              </a:tblGrid>
              <a:tr h="1418897">
                <a:tc>
                  <a:txBody>
                    <a:bodyPr/>
                    <a:lstStyle/>
                    <a:p>
                      <a:r>
                        <a:rPr lang="ko-KR" altLang="en-US" sz="4400"/>
                        <a:t>퀴즈</a:t>
                      </a:r>
                      <a:endParaRPr lang="en-US" altLang="ko-KR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/>
                        <a:t>j.mp/km-txt-quiz</a:t>
                      </a:r>
                      <a:endParaRPr lang="ko-KR" altLang="en-US" sz="4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55249"/>
                  </a:ext>
                </a:extLst>
              </a:tr>
              <a:tr h="1418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/>
                        <a:t>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400"/>
                        <a:t>j.mp/km-txt-slide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70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2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5" name="TextBox 4"/>
          <p:cNvSpPr txBox="1"/>
          <p:nvPr/>
        </p:nvSpPr>
        <p:spPr>
          <a:xfrm>
            <a:off x="732504" y="1990391"/>
            <a:ext cx="36740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x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72027" y="2125266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5</a:t>
            </a:r>
            <a:endParaRPr lang="ko-KR" altLang="en-US" sz="3300"/>
          </a:p>
        </p:txBody>
      </p:sp>
      <p:sp>
        <p:nvSpPr>
          <p:cNvPr id="7" name="TextBox 6"/>
          <p:cNvSpPr txBox="1"/>
          <p:nvPr/>
        </p:nvSpPr>
        <p:spPr>
          <a:xfrm>
            <a:off x="5209868" y="2722331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4</a:t>
            </a:r>
            <a:endParaRPr lang="ko-KR" altLang="en-US" sz="3300"/>
          </a:p>
        </p:txBody>
      </p:sp>
      <p:sp>
        <p:nvSpPr>
          <p:cNvPr id="10" name="TextBox 9"/>
          <p:cNvSpPr txBox="1"/>
          <p:nvPr/>
        </p:nvSpPr>
        <p:spPr>
          <a:xfrm>
            <a:off x="5209868" y="3319395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5</a:t>
            </a:r>
            <a:endParaRPr lang="ko-KR" altLang="en-US" sz="3300"/>
          </a:p>
        </p:txBody>
      </p:sp>
      <p:sp>
        <p:nvSpPr>
          <p:cNvPr id="12" name="TextBox 11"/>
          <p:cNvSpPr txBox="1"/>
          <p:nvPr/>
        </p:nvSpPr>
        <p:spPr>
          <a:xfrm>
            <a:off x="5209868" y="3916460"/>
            <a:ext cx="9925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y = </a:t>
            </a:r>
            <a:r>
              <a:rPr lang="en-US" altLang="ko-KR" sz="3300">
                <a:solidFill>
                  <a:srgbClr val="FF0000"/>
                </a:solidFill>
              </a:rPr>
              <a:t>5</a:t>
            </a:r>
            <a:endParaRPr lang="ko-KR" altLang="en-US" sz="33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504" y="2615263"/>
            <a:ext cx="3754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>
                <a:solidFill>
                  <a:srgbClr val="FF0000"/>
                </a:solidFill>
              </a:rPr>
              <a:t>y</a:t>
            </a:r>
            <a:endParaRPr lang="ko-KR" altLang="en-US" sz="330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1493274" y="3069509"/>
            <a:ext cx="3716594" cy="11470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72027" y="2830898"/>
            <a:ext cx="4298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/>
              <a:t>5</a:t>
            </a:r>
            <a:endParaRPr lang="ko-KR" altLang="en-US" sz="3300"/>
          </a:p>
        </p:txBody>
      </p:sp>
    </p:spTree>
    <p:extLst>
      <p:ext uri="{BB962C8B-B14F-4D97-AF65-F5344CB8AC3E}">
        <p14:creationId xmlns:p14="http://schemas.microsoft.com/office/powerpoint/2010/main" val="122447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</a:t>
            </a:r>
            <a:r>
              <a:rPr lang="en-US" altLang="ko-KR"/>
              <a:t> </a:t>
            </a:r>
            <a:r>
              <a:rPr lang="ko-KR" altLang="en-US"/>
              <a:t>계획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80171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날짜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내용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강의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소개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Term Document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지식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Semantic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3/19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Python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기초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</a:t>
                      </a:r>
                      <a:r>
                        <a:rPr lang="ko-KR" altLang="en-US"/>
                        <a:t>석가탄신일</a:t>
                      </a:r>
                      <a:r>
                        <a:rPr lang="en-US" altLang="ko-KR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 Scraping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Latent Dirchlet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(전공MT)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/>
                        <a:t>Sentiment Analysis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Web Scraping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Regularization, ElasticNet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Morphological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(buffer)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Regular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프로젝트 발표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1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퀴즈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j.mp/km-txt-quiz</a:t>
            </a:r>
            <a:endParaRPr lang="ko-KR" altLang="en-US"/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1:</a:t>
            </a:r>
          </a:p>
          <a:p>
            <a:endParaRPr lang="en-US" altLang="ko-KR"/>
          </a:p>
          <a:p>
            <a:r>
              <a:rPr lang="ko-KR" altLang="en-US"/>
              <a:t>문제</a:t>
            </a:r>
            <a:r>
              <a:rPr lang="en-US" altLang="ko-KR"/>
              <a:t>2: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9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ko-KR" altLang="en-US" dirty="0"/>
              <a:t>소개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3813" cy="4525963"/>
          </a:xfrm>
        </p:spPr>
        <p:txBody>
          <a:bodyPr/>
          <a:lstStyle/>
          <a:p>
            <a:r>
              <a:rPr lang="en-US" dirty="0"/>
              <a:t>Guido van </a:t>
            </a:r>
            <a:r>
              <a:rPr lang="en-US" dirty="0" err="1"/>
              <a:t>Rossum</a:t>
            </a:r>
            <a:endParaRPr lang="en-US" dirty="0"/>
          </a:p>
          <a:p>
            <a:r>
              <a:rPr lang="en-US" dirty="0"/>
              <a:t>1989 Christmas</a:t>
            </a:r>
          </a:p>
          <a:p>
            <a:r>
              <a:rPr lang="en-US" dirty="0"/>
              <a:t>Free &amp; Open Source</a:t>
            </a:r>
          </a:p>
          <a:p>
            <a:endParaRPr lang="en-US" dirty="0"/>
          </a:p>
          <a:p>
            <a:r>
              <a:rPr lang="ko-KR" altLang="en-US" dirty="0"/>
              <a:t>쉽고 빠르게 프로그래밍</a:t>
            </a:r>
            <a:endParaRPr lang="en-US" altLang="ko-KR" dirty="0"/>
          </a:p>
          <a:p>
            <a:r>
              <a:rPr lang="en-US" dirty="0"/>
              <a:t>YouTube,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Instagram</a:t>
            </a:r>
            <a:endParaRPr lang="en-US" dirty="0"/>
          </a:p>
          <a:p>
            <a:r>
              <a:rPr lang="en-US" dirty="0"/>
              <a:t>Scientific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600200"/>
            <a:ext cx="254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ko-KR" altLang="en-US"/>
              <a:t>공식 버전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/>
              <a:t>Python.org</a:t>
            </a:r>
          </a:p>
          <a:p>
            <a:endParaRPr lang="en-US" dirty="0"/>
          </a:p>
          <a:p>
            <a:r>
              <a:rPr lang="en-US"/>
              <a:t>Anaconda</a:t>
            </a:r>
            <a:r>
              <a:rPr lang="en-US"/>
              <a:t>: continuum.io</a:t>
            </a:r>
          </a:p>
          <a:p>
            <a:pPr lvl="1"/>
            <a:r>
              <a:rPr lang="en-US"/>
              <a:t>Python + </a:t>
            </a:r>
            <a:r>
              <a:rPr lang="ko-KR" altLang="en-US"/>
              <a:t>확장 기능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Python 2 vs 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2008</a:t>
            </a:r>
            <a:r>
              <a:rPr lang="ko-KR" altLang="en-US"/>
              <a:t>년에 </a:t>
            </a:r>
            <a:r>
              <a:rPr lang="en-US" altLang="ko-KR"/>
              <a:t>Python 3.0 </a:t>
            </a:r>
            <a:r>
              <a:rPr lang="ko-KR" altLang="en-US"/>
              <a:t>발표</a:t>
            </a:r>
            <a:endParaRPr lang="en-US" altLang="ko-KR"/>
          </a:p>
          <a:p>
            <a:pPr lvl="1"/>
            <a:r>
              <a:rPr lang="en-US" altLang="ko-KR"/>
              <a:t>2016</a:t>
            </a:r>
            <a:r>
              <a:rPr lang="ko-KR" altLang="en-US"/>
              <a:t>년 현재 최신 버전 </a:t>
            </a:r>
            <a:r>
              <a:rPr lang="en-US" altLang="ko-KR"/>
              <a:t>3.5</a:t>
            </a:r>
          </a:p>
          <a:p>
            <a:pPr lvl="1"/>
            <a:endParaRPr lang="en-US" altLang="ko-KR"/>
          </a:p>
          <a:p>
            <a:r>
              <a:rPr lang="en-US" altLang="ko-KR"/>
              <a:t>2.X</a:t>
            </a:r>
            <a:r>
              <a:rPr lang="ko-KR" altLang="en-US"/>
              <a:t>와 일부 호환되지 않는 문제</a:t>
            </a:r>
            <a:endParaRPr lang="en-US" altLang="ko-KR"/>
          </a:p>
          <a:p>
            <a:pPr lvl="1"/>
            <a:r>
              <a:rPr lang="en-US" altLang="ko-KR"/>
              <a:t>2016</a:t>
            </a:r>
            <a:r>
              <a:rPr lang="ko-KR" altLang="en-US"/>
              <a:t>년 현째 </a:t>
            </a:r>
            <a:r>
              <a:rPr lang="en-US" altLang="ko-KR"/>
              <a:t>2.7</a:t>
            </a:r>
            <a:r>
              <a:rPr lang="ko-KR" altLang="en-US"/>
              <a:t>이 가장 많이 쓰임</a:t>
            </a:r>
            <a:endParaRPr lang="en-US" altLang="ko-KR"/>
          </a:p>
          <a:p>
            <a:pPr lvl="1"/>
            <a:r>
              <a:rPr lang="ko-KR" altLang="en-US"/>
              <a:t>제대로 배워서 쓰면 큰 차이는 없음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3.X</a:t>
            </a:r>
            <a:r>
              <a:rPr lang="ko-KR" altLang="en-US"/>
              <a:t>는 약속된 미래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67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을 쉽게 사용할 수 있게 해주는 도구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코드 </a:t>
            </a:r>
            <a:r>
              <a:rPr lang="en-US" altLang="ko-KR"/>
              <a:t>+</a:t>
            </a:r>
            <a:r>
              <a:rPr lang="ko-KR" altLang="en-US"/>
              <a:t> 문서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다른 언어도 지원</a:t>
            </a:r>
            <a:r>
              <a:rPr lang="en-US" altLang="ko-KR"/>
              <a:t>(Julia, R </a:t>
            </a:r>
            <a:r>
              <a:rPr lang="ko-KR" altLang="en-US"/>
              <a:t>등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5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4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2504" y="2125266"/>
          <a:ext cx="3851172" cy="335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24">
                  <a:extLst>
                    <a:ext uri="{9D8B030D-6E8A-4147-A177-3AD203B41FA5}">
                      <a16:colId xmlns:a16="http://schemas.microsoft.com/office/drawing/2014/main" val="424492112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356602529"/>
                    </a:ext>
                  </a:extLst>
                </a:gridCol>
                <a:gridCol w="1283724">
                  <a:extLst>
                    <a:ext uri="{9D8B030D-6E8A-4147-A177-3AD203B41FA5}">
                      <a16:colId xmlns:a16="http://schemas.microsoft.com/office/drawing/2014/main" val="1986157699"/>
                    </a:ext>
                  </a:extLst>
                </a:gridCol>
              </a:tblGrid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62293458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8591150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5880385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5780084"/>
                  </a:ext>
                </a:extLst>
              </a:tr>
              <a:tr h="67112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53234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9868" y="2125266"/>
            <a:ext cx="984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/>
              <a:t>x = 3</a:t>
            </a:r>
            <a:endParaRPr lang="ko-KR" altLang="en-US" sz="330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44735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529</TotalTime>
  <Words>326</Words>
  <Application>Microsoft Office PowerPoint</Application>
  <PresentationFormat>화면 슬라이드 쇼(4:3)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 Black </vt:lpstr>
      <vt:lpstr>기초 지식</vt:lpstr>
      <vt:lpstr>퀴즈 &amp; 슬라이드</vt:lpstr>
      <vt:lpstr>퀴즈</vt:lpstr>
      <vt:lpstr>Python 소개</vt:lpstr>
      <vt:lpstr>Python 설치</vt:lpstr>
      <vt:lpstr>Python 2 vs 3</vt:lpstr>
      <vt:lpstr>Jupyter Notebook</vt:lpstr>
      <vt:lpstr>변수</vt:lpstr>
      <vt:lpstr>변수</vt:lpstr>
      <vt:lpstr>변수</vt:lpstr>
      <vt:lpstr>변수</vt:lpstr>
      <vt:lpstr>변수</vt:lpstr>
      <vt:lpstr>변수</vt:lpstr>
      <vt:lpstr>변수</vt:lpstr>
      <vt:lpstr>변수</vt:lpstr>
      <vt:lpstr>변수</vt:lpstr>
      <vt:lpstr>변수</vt:lpstr>
      <vt:lpstr>변수</vt:lpstr>
      <vt:lpstr>변수</vt:lpstr>
      <vt:lpstr>변수</vt:lpstr>
      <vt:lpstr>강의 계획</vt:lpstr>
    </vt:vector>
  </TitlesOfParts>
  <Company>euphoris@gmail.com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비정형 데이터 분석</dc:title>
  <dc:creator>Jae-Myoung Yu</dc:creator>
  <cp:lastModifiedBy>유재명</cp:lastModifiedBy>
  <cp:revision>39</cp:revision>
  <dcterms:created xsi:type="dcterms:W3CDTF">2016-03-03T05:04:19Z</dcterms:created>
  <dcterms:modified xsi:type="dcterms:W3CDTF">2016-03-18T12:48:21Z</dcterms:modified>
</cp:coreProperties>
</file>