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4" r:id="rId4"/>
    <p:sldId id="261" r:id="rId5"/>
    <p:sldId id="326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6" r:id="rId14"/>
    <p:sldId id="356" r:id="rId15"/>
    <p:sldId id="357" r:id="rId16"/>
    <p:sldId id="362" r:id="rId17"/>
    <p:sldId id="358" r:id="rId18"/>
    <p:sldId id="359" r:id="rId19"/>
    <p:sldId id="345" r:id="rId20"/>
    <p:sldId id="360" r:id="rId21"/>
    <p:sldId id="361" r:id="rId22"/>
    <p:sldId id="363" r:id="rId23"/>
    <p:sldId id="364" r:id="rId24"/>
    <p:sldId id="365" r:id="rId25"/>
    <p:sldId id="366" r:id="rId26"/>
    <p:sldId id="260" r:id="rId27"/>
    <p:sldId id="337" r:id="rId28"/>
    <p:sldId id="373" r:id="rId29"/>
    <p:sldId id="367" r:id="rId30"/>
    <p:sldId id="368" r:id="rId31"/>
    <p:sldId id="369" r:id="rId32"/>
    <p:sldId id="370" r:id="rId33"/>
    <p:sldId id="371" r:id="rId34"/>
    <p:sldId id="372" r:id="rId35"/>
    <p:sldId id="37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5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Sentiment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1.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38736" cy="67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6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1.4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56"/>
            <a:ext cx="9144000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8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1.4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38736" cy="67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8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1.4c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9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1.4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ure1.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6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텍스트</a:t>
            </a:r>
            <a:r>
              <a:rPr lang="en-US" altLang="ko-KR"/>
              <a:t> </a:t>
            </a:r>
            <a:r>
              <a:rPr lang="ko-KR" altLang="en-US"/>
              <a:t>분석에서</a:t>
            </a:r>
            <a:r>
              <a:rPr lang="en-US" altLang="ko-KR"/>
              <a:t> </a:t>
            </a:r>
            <a:r>
              <a:rPr lang="ko-KR" altLang="en-US"/>
              <a:t>과적합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텍스트</a:t>
            </a:r>
            <a:r>
              <a:rPr lang="en-US" altLang="ko-KR"/>
              <a:t> </a:t>
            </a:r>
            <a:r>
              <a:rPr lang="ko-KR" altLang="en-US"/>
              <a:t>분석에서</a:t>
            </a:r>
            <a:r>
              <a:rPr lang="en-US" altLang="ko-KR"/>
              <a:t> </a:t>
            </a:r>
            <a:r>
              <a:rPr lang="ko-KR" altLang="en-US"/>
              <a:t>단어</a:t>
            </a:r>
            <a:r>
              <a:rPr lang="en-US" altLang="ko-KR"/>
              <a:t> = </a:t>
            </a:r>
            <a:r>
              <a:rPr lang="ko-KR" altLang="en-US"/>
              <a:t>변수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단어</a:t>
            </a:r>
            <a:r>
              <a:rPr lang="en-US" altLang="ko-KR"/>
              <a:t> </a:t>
            </a:r>
            <a:r>
              <a:rPr lang="ko-KR" altLang="en-US"/>
              <a:t>많음</a:t>
            </a:r>
            <a:r>
              <a:rPr lang="en-US" altLang="ko-KR"/>
              <a:t> </a:t>
            </a:r>
            <a:r>
              <a:rPr lang="en-US" altLang="ko-KR">
                <a:sym typeface="Wingdings"/>
              </a:rPr>
              <a:t> </a:t>
            </a:r>
            <a:r>
              <a:rPr lang="ko-KR" altLang="en-US">
                <a:sym typeface="Wingdings"/>
              </a:rPr>
              <a:t>변수</a:t>
            </a:r>
            <a:r>
              <a:rPr lang="en-US" altLang="ko-KR">
                <a:sym typeface="Wingdings"/>
              </a:rPr>
              <a:t> </a:t>
            </a:r>
            <a:r>
              <a:rPr lang="ko-KR" altLang="en-US">
                <a:sym typeface="Wingdings"/>
              </a:rPr>
              <a:t>많음</a:t>
            </a:r>
            <a:r>
              <a:rPr lang="en-US" altLang="ko-KR">
                <a:sym typeface="Wingdings"/>
              </a:rPr>
              <a:t>  </a:t>
            </a:r>
            <a:r>
              <a:rPr lang="ko-KR" altLang="en-US">
                <a:sym typeface="Wingdings"/>
              </a:rPr>
              <a:t>모형</a:t>
            </a:r>
            <a:r>
              <a:rPr lang="en-US" altLang="ko-KR">
                <a:sym typeface="Wingdings"/>
              </a:rPr>
              <a:t> </a:t>
            </a:r>
            <a:r>
              <a:rPr lang="ko-KR" altLang="en-US">
                <a:sym typeface="Wingdings"/>
              </a:rPr>
              <a:t>복잡</a:t>
            </a:r>
            <a:endParaRPr lang="en-US" altLang="ko-KR">
              <a:sym typeface="Wingdings"/>
            </a:endParaRPr>
          </a:p>
          <a:p>
            <a:endParaRPr lang="en-US" altLang="ko-KR">
              <a:sym typeface="Wingdings"/>
            </a:endParaRP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330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정규화</a:t>
            </a:r>
            <a:r>
              <a:rPr lang="en-US" altLang="ko-KR"/>
              <a:t> Regularization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오차</a:t>
            </a:r>
            <a:r>
              <a:rPr lang="en-US" altLang="ko-KR"/>
              <a:t> = </a:t>
            </a:r>
            <a:r>
              <a:rPr lang="ko-KR" altLang="en-US"/>
              <a:t>실제값</a:t>
            </a:r>
            <a:r>
              <a:rPr lang="en-US" altLang="ko-KR"/>
              <a:t> – </a:t>
            </a:r>
            <a:r>
              <a:rPr lang="ko-KR" altLang="en-US"/>
              <a:t>예측값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OLS</a:t>
            </a:r>
            <a:r>
              <a:rPr lang="ko-KR" altLang="en-US"/>
              <a:t>는</a:t>
            </a:r>
            <a:r>
              <a:rPr lang="en-US" altLang="ko-KR"/>
              <a:t> (</a:t>
            </a:r>
            <a:r>
              <a:rPr lang="ko-KR" altLang="en-US"/>
              <a:t>오차</a:t>
            </a:r>
            <a:r>
              <a:rPr lang="en-US" altLang="ko-KR" baseline="30000"/>
              <a:t>2</a:t>
            </a:r>
            <a:r>
              <a:rPr lang="en-US" altLang="ko-KR"/>
              <a:t>)</a:t>
            </a:r>
            <a:r>
              <a:rPr lang="ko-KR" altLang="en-US"/>
              <a:t>만을</a:t>
            </a:r>
            <a:r>
              <a:rPr lang="en-US" altLang="ko-KR"/>
              <a:t> </a:t>
            </a:r>
            <a:r>
              <a:rPr lang="ko-KR" altLang="en-US"/>
              <a:t>최소화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정규화는</a:t>
            </a:r>
            <a:r>
              <a:rPr lang="en-US" altLang="ko-KR"/>
              <a:t> (</a:t>
            </a:r>
            <a:r>
              <a:rPr lang="ko-KR" altLang="en-US"/>
              <a:t>오차</a:t>
            </a:r>
            <a:r>
              <a:rPr lang="en-US" altLang="ko-KR" baseline="30000"/>
              <a:t>2</a:t>
            </a:r>
            <a:r>
              <a:rPr lang="en-US" altLang="ko-KR"/>
              <a:t> + </a:t>
            </a:r>
            <a:r>
              <a:rPr lang="ko-KR" altLang="en-US"/>
              <a:t>정규화</a:t>
            </a:r>
            <a:r>
              <a:rPr lang="en-US" altLang="ko-KR"/>
              <a:t> </a:t>
            </a:r>
            <a:r>
              <a:rPr lang="ko-KR" altLang="en-US"/>
              <a:t>항</a:t>
            </a:r>
            <a:r>
              <a:rPr lang="ko-KR" altLang="ko-KR"/>
              <a:t>)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최소화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01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정규화</a:t>
            </a:r>
            <a:r>
              <a:rPr lang="en-US" altLang="ko-KR"/>
              <a:t> Regularization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Lasso (L1): </a:t>
            </a:r>
            <a:r>
              <a:rPr lang="ko-KR" altLang="en-US"/>
              <a:t>회귀계수의</a:t>
            </a:r>
            <a:r>
              <a:rPr lang="en-US" altLang="ko-KR"/>
              <a:t> </a:t>
            </a:r>
            <a:r>
              <a:rPr lang="ko-KR" altLang="en-US"/>
              <a:t>절댓값의</a:t>
            </a:r>
            <a:r>
              <a:rPr lang="en-US" altLang="ko-KR"/>
              <a:t> </a:t>
            </a:r>
            <a:r>
              <a:rPr lang="ko-KR" altLang="en-US"/>
              <a:t>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Ridge (L2): </a:t>
            </a:r>
            <a:r>
              <a:rPr lang="ko-KR" altLang="en-US"/>
              <a:t>회귀계수의</a:t>
            </a:r>
            <a:r>
              <a:rPr lang="en-US" altLang="ko-KR"/>
              <a:t> </a:t>
            </a:r>
            <a:r>
              <a:rPr lang="ko-KR" altLang="en-US"/>
              <a:t>제곱의</a:t>
            </a:r>
            <a:r>
              <a:rPr lang="en-US" altLang="ko-KR"/>
              <a:t> </a:t>
            </a:r>
            <a:r>
              <a:rPr lang="ko-KR" altLang="en-US"/>
              <a:t>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어느</a:t>
            </a:r>
            <a:r>
              <a:rPr lang="en-US" altLang="ko-KR"/>
              <a:t> </a:t>
            </a:r>
            <a:r>
              <a:rPr lang="ko-KR" altLang="en-US"/>
              <a:t>쪽이나</a:t>
            </a:r>
            <a:r>
              <a:rPr lang="en-US" altLang="ko-KR"/>
              <a:t> </a:t>
            </a:r>
            <a:r>
              <a:rPr lang="ko-KR" altLang="en-US"/>
              <a:t>회귀계수가</a:t>
            </a:r>
            <a:r>
              <a:rPr lang="en-US" altLang="ko-KR"/>
              <a:t> </a:t>
            </a:r>
            <a:r>
              <a:rPr lang="ko-KR" altLang="en-US"/>
              <a:t>작아짐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극단적인</a:t>
            </a:r>
            <a:r>
              <a:rPr lang="en-US" altLang="ko-KR"/>
              <a:t> </a:t>
            </a:r>
            <a:r>
              <a:rPr lang="ko-KR" altLang="en-US"/>
              <a:t>예측이</a:t>
            </a:r>
            <a:r>
              <a:rPr lang="en-US" altLang="ko-KR"/>
              <a:t> </a:t>
            </a:r>
            <a:r>
              <a:rPr lang="ko-KR" altLang="en-US"/>
              <a:t>줄어듦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53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42461" y="2355360"/>
            <a:ext cx="7676099" cy="196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8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퀴즈 </a:t>
            </a:r>
            <a:r>
              <a:rPr lang="en-US" altLang="ko-KR"/>
              <a:t>&amp;</a:t>
            </a:r>
            <a:r>
              <a:rPr lang="ko-KR" altLang="en-US"/>
              <a:t> 슬라이드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198"/>
          <a:ext cx="8229600" cy="283779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88021">
                  <a:extLst>
                    <a:ext uri="{9D8B030D-6E8A-4147-A177-3AD203B41FA5}">
                      <a16:colId xmlns:a16="http://schemas.microsoft.com/office/drawing/2014/main" val="2473457181"/>
                    </a:ext>
                  </a:extLst>
                </a:gridCol>
                <a:gridCol w="5541579">
                  <a:extLst>
                    <a:ext uri="{9D8B030D-6E8A-4147-A177-3AD203B41FA5}">
                      <a16:colId xmlns:a16="http://schemas.microsoft.com/office/drawing/2014/main" val="1966076922"/>
                    </a:ext>
                  </a:extLst>
                </a:gridCol>
              </a:tblGrid>
              <a:tr h="1418897">
                <a:tc>
                  <a:txBody>
                    <a:bodyPr/>
                    <a:lstStyle/>
                    <a:p>
                      <a:r>
                        <a:rPr lang="ko-KR" altLang="en-US" sz="4400"/>
                        <a:t>퀴즈</a:t>
                      </a:r>
                      <a:endParaRPr lang="en-US" altLang="ko-KR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/>
                        <a:t>j.mp/km-txt-quiz</a:t>
                      </a:r>
                      <a:endParaRPr lang="ko-KR" altLang="en-US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55249"/>
                  </a:ext>
                </a:extLst>
              </a:tr>
              <a:tr h="14188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/>
                        <a:t>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/>
                        <a:t>j.mp/km-txt-slide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70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Lasso vs. Ridge</a:t>
            </a:r>
            <a:endParaRPr lang="ko-KR" altLang="en-US"/>
          </a:p>
        </p:txBody>
      </p:sp>
      <p:pic>
        <p:nvPicPr>
          <p:cNvPr id="4" name="Picture 3" descr="Figure3.4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292688"/>
            <a:ext cx="4076727" cy="5334000"/>
          </a:xfrm>
          <a:prstGeom prst="rect">
            <a:avLst/>
          </a:prstGeom>
        </p:spPr>
      </p:pic>
      <p:pic>
        <p:nvPicPr>
          <p:cNvPr id="6" name="Picture 5" descr="Figure3.4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1" y="1283776"/>
            <a:ext cx="4083538" cy="53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1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Lasso vs. Ridge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Lasso</a:t>
            </a:r>
          </a:p>
          <a:p>
            <a:pPr lvl="1"/>
            <a:r>
              <a:rPr lang="ko-KR" altLang="en-US"/>
              <a:t>회귀계수를</a:t>
            </a:r>
            <a:r>
              <a:rPr lang="en-US" altLang="ko-KR"/>
              <a:t> 0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만드는</a:t>
            </a:r>
            <a:r>
              <a:rPr lang="en-US" altLang="ko-KR"/>
              <a:t> </a:t>
            </a:r>
            <a:r>
              <a:rPr lang="ko-KR" altLang="en-US"/>
              <a:t>경향이</a:t>
            </a:r>
            <a:r>
              <a:rPr lang="en-US" altLang="ko-KR"/>
              <a:t> </a:t>
            </a:r>
            <a:r>
              <a:rPr lang="ko-KR" altLang="en-US"/>
              <a:t>있음</a:t>
            </a:r>
            <a:endParaRPr lang="en-US" altLang="ko-KR"/>
          </a:p>
          <a:p>
            <a:pPr lvl="1"/>
            <a:r>
              <a:rPr lang="ko-KR" altLang="en-US"/>
              <a:t>사전을</a:t>
            </a:r>
            <a:r>
              <a:rPr lang="en-US" altLang="ko-KR"/>
              <a:t> </a:t>
            </a:r>
            <a:r>
              <a:rPr lang="ko-KR" altLang="en-US"/>
              <a:t>만들</a:t>
            </a:r>
            <a:r>
              <a:rPr lang="en-US" altLang="ko-KR"/>
              <a:t> </a:t>
            </a:r>
            <a:r>
              <a:rPr lang="ko-KR" altLang="en-US"/>
              <a:t>때</a:t>
            </a:r>
            <a:r>
              <a:rPr lang="en-US" altLang="ko-KR"/>
              <a:t> </a:t>
            </a:r>
            <a:r>
              <a:rPr lang="ko-KR" altLang="en-US"/>
              <a:t>유용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Ridge</a:t>
            </a:r>
          </a:p>
          <a:p>
            <a:pPr lvl="1"/>
            <a:r>
              <a:rPr lang="ko-KR" altLang="en-US"/>
              <a:t>회귀계수를</a:t>
            </a:r>
            <a:r>
              <a:rPr lang="en-US" altLang="ko-KR"/>
              <a:t> </a:t>
            </a:r>
            <a:r>
              <a:rPr lang="ko-KR" altLang="en-US"/>
              <a:t>전반적으로</a:t>
            </a:r>
            <a:r>
              <a:rPr lang="en-US" altLang="ko-KR"/>
              <a:t> </a:t>
            </a:r>
            <a:r>
              <a:rPr lang="ko-KR" altLang="en-US"/>
              <a:t>줄임</a:t>
            </a:r>
            <a:endParaRPr lang="en-US" altLang="ko-KR"/>
          </a:p>
          <a:p>
            <a:pPr lvl="1"/>
            <a:r>
              <a:rPr lang="ko-KR" altLang="en-US"/>
              <a:t>대체로</a:t>
            </a:r>
            <a:r>
              <a:rPr lang="en-US" altLang="ko-KR"/>
              <a:t> </a:t>
            </a:r>
            <a:r>
              <a:rPr lang="ko-KR" altLang="en-US"/>
              <a:t>새로운</a:t>
            </a:r>
            <a:r>
              <a:rPr lang="en-US" altLang="ko-KR"/>
              <a:t> </a:t>
            </a:r>
            <a:r>
              <a:rPr lang="ko-KR" altLang="en-US"/>
              <a:t>데이터의</a:t>
            </a:r>
            <a:r>
              <a:rPr lang="en-US" altLang="ko-KR"/>
              <a:t> </a:t>
            </a:r>
            <a:r>
              <a:rPr lang="ko-KR" altLang="en-US"/>
              <a:t>예측력이</a:t>
            </a:r>
            <a:r>
              <a:rPr lang="en-US" altLang="ko-KR"/>
              <a:t> </a:t>
            </a:r>
            <a:r>
              <a:rPr lang="ko-KR" altLang="en-US"/>
              <a:t>좋음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1682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Elastic Net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오차</a:t>
            </a:r>
            <a:r>
              <a:rPr lang="en-US" altLang="ko-KR" baseline="30000"/>
              <a:t>2</a:t>
            </a:r>
            <a:r>
              <a:rPr lang="en-US" altLang="ko-KR"/>
              <a:t> + Lasso + Ridge</a:t>
            </a:r>
          </a:p>
          <a:p>
            <a:endParaRPr lang="en-US" altLang="ko-KR"/>
          </a:p>
          <a:p>
            <a:r>
              <a:rPr lang="en-US" altLang="ko-KR"/>
              <a:t>Lasso</a:t>
            </a:r>
            <a:r>
              <a:rPr lang="ko-KR" altLang="en-US"/>
              <a:t>와</a:t>
            </a:r>
            <a:r>
              <a:rPr lang="en-US" altLang="ko-KR"/>
              <a:t> Ridge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모두</a:t>
            </a:r>
            <a:r>
              <a:rPr lang="en-US" altLang="ko-KR"/>
              <a:t> </a:t>
            </a:r>
            <a:r>
              <a:rPr lang="ko-KR" altLang="en-US"/>
              <a:t>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885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선형모형의</a:t>
            </a:r>
            <a:r>
              <a:rPr lang="en-US" altLang="ko-KR"/>
              <a:t> </a:t>
            </a:r>
            <a:r>
              <a:rPr lang="ko-KR" altLang="en-US"/>
              <a:t>장점과</a:t>
            </a:r>
            <a:r>
              <a:rPr lang="en-US" altLang="ko-KR"/>
              <a:t> </a:t>
            </a:r>
            <a:r>
              <a:rPr lang="ko-KR" altLang="en-US"/>
              <a:t>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회귀계수의</a:t>
            </a:r>
            <a:r>
              <a:rPr lang="en-US" altLang="ko-KR"/>
              <a:t> </a:t>
            </a:r>
            <a:r>
              <a:rPr lang="ko-KR" altLang="en-US"/>
              <a:t>해석이</a:t>
            </a:r>
            <a:r>
              <a:rPr lang="en-US" altLang="ko-KR"/>
              <a:t> </a:t>
            </a:r>
            <a:r>
              <a:rPr lang="ko-KR" altLang="en-US"/>
              <a:t>쉬움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긍</a:t>
            </a:r>
            <a:r>
              <a:rPr lang="en-US" altLang="ko-KR"/>
              <a:t>/</a:t>
            </a:r>
            <a:r>
              <a:rPr lang="ko-KR" altLang="en-US"/>
              <a:t>부정</a:t>
            </a:r>
            <a:r>
              <a:rPr lang="en-US" altLang="ko-KR"/>
              <a:t> </a:t>
            </a:r>
            <a:r>
              <a:rPr lang="ko-KR" altLang="en-US"/>
              <a:t>단어를</a:t>
            </a:r>
            <a:r>
              <a:rPr lang="en-US" altLang="ko-KR"/>
              <a:t> </a:t>
            </a:r>
            <a:r>
              <a:rPr lang="ko-KR" altLang="en-US"/>
              <a:t>찾을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과적합</a:t>
            </a:r>
            <a:r>
              <a:rPr lang="en-US" altLang="ko-KR"/>
              <a:t> </a:t>
            </a:r>
            <a:r>
              <a:rPr lang="ko-KR" altLang="en-US"/>
              <a:t>우려가</a:t>
            </a:r>
            <a:r>
              <a:rPr lang="en-US" altLang="ko-KR"/>
              <a:t> </a:t>
            </a:r>
            <a:r>
              <a:rPr lang="ko-KR" altLang="en-US"/>
              <a:t>적음</a:t>
            </a:r>
            <a:endParaRPr lang="en-US" altLang="ko-KR"/>
          </a:p>
          <a:p>
            <a:endParaRPr lang="en-US" altLang="ko-KR"/>
          </a:p>
          <a:p>
            <a:r>
              <a:rPr lang="ko-KR" altLang="en-US">
                <a:sym typeface="Wingdings"/>
              </a:rPr>
              <a:t>예측력</a:t>
            </a:r>
            <a:r>
              <a:rPr lang="en-US" altLang="ko-KR">
                <a:sym typeface="Wingdings"/>
              </a:rPr>
              <a:t> </a:t>
            </a:r>
            <a:r>
              <a:rPr lang="ko-KR" altLang="en-US">
                <a:sym typeface="Wingdings"/>
              </a:rPr>
              <a:t>제한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2182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선형모형의</a:t>
            </a:r>
            <a:r>
              <a:rPr lang="en-US" altLang="ko-KR"/>
              <a:t> </a:t>
            </a:r>
            <a:r>
              <a:rPr lang="ko-KR" altLang="en-US"/>
              <a:t>장점과</a:t>
            </a:r>
            <a:r>
              <a:rPr lang="en-US" altLang="ko-KR"/>
              <a:t> </a:t>
            </a:r>
            <a:r>
              <a:rPr lang="ko-KR" altLang="en-US"/>
              <a:t>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예측만</a:t>
            </a:r>
            <a:r>
              <a:rPr lang="en-US" altLang="ko-KR"/>
              <a:t> </a:t>
            </a:r>
            <a:r>
              <a:rPr lang="ko-KR" altLang="en-US"/>
              <a:t>더</a:t>
            </a:r>
            <a:r>
              <a:rPr lang="en-US" altLang="ko-KR"/>
              <a:t> </a:t>
            </a:r>
            <a:r>
              <a:rPr lang="ko-KR" altLang="en-US"/>
              <a:t>잘하고</a:t>
            </a:r>
            <a:r>
              <a:rPr lang="en-US" altLang="ko-KR"/>
              <a:t> </a:t>
            </a:r>
            <a:r>
              <a:rPr lang="ko-KR" altLang="en-US"/>
              <a:t>싶다면</a:t>
            </a:r>
            <a:r>
              <a:rPr lang="en-US" altLang="ko-KR"/>
              <a:t> </a:t>
            </a:r>
            <a:r>
              <a:rPr lang="ko-KR" altLang="en-US"/>
              <a:t>다른</a:t>
            </a:r>
            <a:r>
              <a:rPr lang="en-US" altLang="ko-KR"/>
              <a:t> </a:t>
            </a:r>
            <a:r>
              <a:rPr lang="ko-KR" altLang="en-US"/>
              <a:t>모형</a:t>
            </a:r>
            <a:r>
              <a:rPr lang="en-US" altLang="ko-KR"/>
              <a:t>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en-US" altLang="ko-KR"/>
              <a:t>SVM</a:t>
            </a:r>
          </a:p>
          <a:p>
            <a:pPr lvl="1"/>
            <a:r>
              <a:rPr lang="ko-KR" altLang="ko-KR"/>
              <a:t>R</a:t>
            </a:r>
            <a:r>
              <a:rPr lang="en-US" altLang="ko-KR"/>
              <a:t>andom Forest</a:t>
            </a:r>
          </a:p>
          <a:p>
            <a:pPr lvl="1"/>
            <a:r>
              <a:rPr lang="en-US" altLang="ko-KR"/>
              <a:t>XGBoost</a:t>
            </a:r>
          </a:p>
          <a:p>
            <a:pPr lvl="1"/>
            <a:r>
              <a:rPr lang="ko-KR" altLang="ko-KR"/>
              <a:t>D</a:t>
            </a:r>
            <a:r>
              <a:rPr lang="en-US" altLang="ko-KR"/>
              <a:t>eep Learning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573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감정분석 </a:t>
            </a:r>
            <a:r>
              <a:rPr lang="en-US" altLang="ko-KR"/>
              <a:t>=</a:t>
            </a:r>
            <a:r>
              <a:rPr lang="ko-KR" altLang="en-US"/>
              <a:t> 회귀분석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종속변수가 </a:t>
            </a:r>
            <a:r>
              <a:rPr lang="en-US" altLang="ko-KR"/>
              <a:t>‘</a:t>
            </a:r>
            <a:r>
              <a:rPr lang="ko-KR" altLang="en-US"/>
              <a:t>감정</a:t>
            </a:r>
            <a:r>
              <a:rPr lang="en-US" altLang="ko-KR"/>
              <a:t>’</a:t>
            </a:r>
            <a:r>
              <a:rPr lang="ko-KR" altLang="en-US"/>
              <a:t>일 뿐</a:t>
            </a:r>
            <a:r>
              <a:rPr lang="en-US" altLang="ko-KR"/>
              <a:t>…</a:t>
            </a:r>
          </a:p>
          <a:p>
            <a:endParaRPr lang="en-US" altLang="ko-KR"/>
          </a:p>
          <a:p>
            <a:r>
              <a:rPr lang="ko-KR" altLang="en-US"/>
              <a:t>다른 변수도 통계적으로는 동일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5689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</a:t>
            </a:r>
            <a:r>
              <a:rPr lang="en-US" altLang="ko-KR"/>
              <a:t> </a:t>
            </a:r>
            <a:r>
              <a:rPr lang="ko-KR" altLang="en-US"/>
              <a:t>계획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371650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/>
                        <a:t>날짜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내용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날짜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내용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강의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소개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4/30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Term Document Matrix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기초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지식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5/7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Latent Dirchlet Allocation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3/19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Python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기초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5/14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석가탄신일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3/26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Web Scraping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5/21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Sentiment Analysis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(전공MT)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Prj #1: Selenium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4/9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Web Scraping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Prj #2: </a:t>
                      </a:r>
                      <a:r>
                        <a:rPr lang="en-US" altLang="en-US"/>
                        <a:t>Visualization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4/16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Web Scraping 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텍스트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분석의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최근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동향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4/23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Morphological Analysis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기말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프로젝트 발표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610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기말 프로젝트 계획 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주제</a:t>
            </a:r>
            <a:endParaRPr lang="en-US" altLang="ko-KR"/>
          </a:p>
          <a:p>
            <a:r>
              <a:rPr lang="ko-KR" altLang="en-US"/>
              <a:t>데이터</a:t>
            </a:r>
            <a:endParaRPr lang="en-US" altLang="ko-KR"/>
          </a:p>
          <a:p>
            <a:r>
              <a:rPr lang="ko-KR" altLang="en-US"/>
              <a:t>가설</a:t>
            </a:r>
            <a:endParaRPr lang="en-US" altLang="ko-KR"/>
          </a:p>
          <a:p>
            <a:r>
              <a:rPr lang="ko-KR" altLang="en-US"/>
              <a:t>예상되는 결과</a:t>
            </a:r>
            <a:endParaRPr lang="en-US" altLang="ko-KR"/>
          </a:p>
          <a:p>
            <a:r>
              <a:rPr lang="ko-KR" altLang="en-US"/>
              <a:t>행동 계획</a:t>
            </a:r>
          </a:p>
        </p:txBody>
      </p:sp>
    </p:spTree>
    <p:extLst>
      <p:ext uri="{BB962C8B-B14F-4D97-AF65-F5344CB8AC3E}">
        <p14:creationId xmlns:p14="http://schemas.microsoft.com/office/powerpoint/2010/main" val="877177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61377"/>
            <a:ext cx="8229600" cy="1143000"/>
          </a:xfrm>
        </p:spPr>
        <p:txBody>
          <a:bodyPr/>
          <a:lstStyle/>
          <a:p>
            <a:r>
              <a:rPr lang="ko-KR" altLang="en-US"/>
              <a:t>기말 프로젝트 제출 방법</a:t>
            </a:r>
          </a:p>
        </p:txBody>
      </p:sp>
    </p:spTree>
    <p:extLst>
      <p:ext uri="{BB962C8B-B14F-4D97-AF65-F5344CB8AC3E}">
        <p14:creationId xmlns:p14="http://schemas.microsoft.com/office/powerpoint/2010/main" val="140676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</a:t>
            </a:r>
            <a:r>
              <a:rPr lang="ko-KR" altLang="en-US"/>
              <a:t>가입</a:t>
            </a:r>
            <a:endParaRPr lang="ko-KR" altLang="en-US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4" y="1573078"/>
            <a:ext cx="8305167" cy="476672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610027" y="3200398"/>
            <a:ext cx="1782306" cy="1782306"/>
          </a:xfrm>
          <a:prstGeom prst="ellipse">
            <a:avLst/>
          </a:prstGeom>
          <a:solidFill>
            <a:srgbClr val="FF0000">
              <a:alpha val="3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415228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퀴즈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j.mp/km-txt-quiz</a:t>
            </a:r>
            <a:endParaRPr lang="ko-KR" altLang="en-US"/>
          </a:p>
          <a:p>
            <a:endParaRPr lang="en-US" altLang="ko-KR"/>
          </a:p>
          <a:p>
            <a:r>
              <a:rPr lang="ko-KR" altLang="en-US"/>
              <a:t>문제</a:t>
            </a:r>
            <a:r>
              <a:rPr lang="en-US" altLang="ko-KR"/>
              <a:t>1:</a:t>
            </a:r>
          </a:p>
          <a:p>
            <a:endParaRPr lang="en-US" altLang="ko-KR"/>
          </a:p>
          <a:p>
            <a:r>
              <a:rPr lang="ko-KR" altLang="en-US"/>
              <a:t>문제</a:t>
            </a:r>
            <a:r>
              <a:rPr lang="en-US" altLang="ko-KR"/>
              <a:t>2: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72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</a:t>
            </a:r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29" y="1503335"/>
            <a:ext cx="7395941" cy="504334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819973" y="1247612"/>
            <a:ext cx="914400" cy="914400"/>
          </a:xfrm>
          <a:prstGeom prst="ellipse">
            <a:avLst/>
          </a:prstGeom>
          <a:solidFill>
            <a:srgbClr val="FF0000">
              <a:alpha val="3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3678721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GIST</a:t>
            </a:r>
            <a:endParaRPr lang="ko-KR" alt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3175"/>
            <a:ext cx="8229600" cy="4380012"/>
          </a:xfrm>
        </p:spPr>
      </p:pic>
      <p:sp>
        <p:nvSpPr>
          <p:cNvPr id="5" name="타원 4"/>
          <p:cNvSpPr/>
          <p:nvPr/>
        </p:nvSpPr>
        <p:spPr>
          <a:xfrm>
            <a:off x="976393" y="3502615"/>
            <a:ext cx="914400" cy="914400"/>
          </a:xfrm>
          <a:prstGeom prst="ellipse">
            <a:avLst/>
          </a:prstGeom>
          <a:solidFill>
            <a:srgbClr val="FF0000">
              <a:alpha val="3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2941091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Ipynb </a:t>
            </a:r>
            <a:r>
              <a:rPr lang="ko-KR" altLang="en-US"/>
              <a:t>파일을 메모장에서 복사</a:t>
            </a:r>
            <a:endParaRPr lang="ko-KR" altLang="en-US"/>
          </a:p>
        </p:txBody>
      </p:sp>
      <p:pic>
        <p:nvPicPr>
          <p:cNvPr id="4" name="내용 개체 틀 3" descr="영화평 감정 분석.ipynb - 메모장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64" y="1600200"/>
            <a:ext cx="4767072" cy="4525963"/>
          </a:xfrm>
        </p:spPr>
      </p:pic>
    </p:spTree>
    <p:extLst>
      <p:ext uri="{BB962C8B-B14F-4D97-AF65-F5344CB8AC3E}">
        <p14:creationId xmlns:p14="http://schemas.microsoft.com/office/powerpoint/2010/main" val="1809638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화면 캡처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359"/>
            <a:ext cx="8229600" cy="429964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붙여넣고 </a:t>
            </a:r>
            <a:r>
              <a:rPr lang="en-US" altLang="ko-KR"/>
              <a:t>public gist </a:t>
            </a:r>
            <a:r>
              <a:rPr lang="ko-KR" altLang="en-US"/>
              <a:t>만들기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63173" y="5323666"/>
            <a:ext cx="914400" cy="914400"/>
          </a:xfrm>
          <a:prstGeom prst="ellipse">
            <a:avLst/>
          </a:prstGeom>
          <a:solidFill>
            <a:srgbClr val="FF0000">
              <a:alpha val="3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400"/>
          </a:p>
        </p:txBody>
      </p:sp>
      <p:sp>
        <p:nvSpPr>
          <p:cNvPr id="8" name="타원 7"/>
          <p:cNvSpPr/>
          <p:nvPr/>
        </p:nvSpPr>
        <p:spPr>
          <a:xfrm>
            <a:off x="694841" y="3004087"/>
            <a:ext cx="914400" cy="914400"/>
          </a:xfrm>
          <a:prstGeom prst="ellipse">
            <a:avLst/>
          </a:prstGeom>
          <a:solidFill>
            <a:srgbClr val="FF0000">
              <a:alpha val="3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400"/>
          </a:p>
        </p:txBody>
      </p:sp>
      <p:sp>
        <p:nvSpPr>
          <p:cNvPr id="9" name="TextBox 8"/>
          <p:cNvSpPr txBox="1"/>
          <p:nvPr/>
        </p:nvSpPr>
        <p:spPr>
          <a:xfrm>
            <a:off x="1609241" y="3060915"/>
            <a:ext cx="317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파일명은 이름</a:t>
            </a:r>
            <a:r>
              <a:rPr lang="en-US" altLang="ko-KR">
                <a:solidFill>
                  <a:srgbClr val="FF0000"/>
                </a:solidFill>
              </a:rPr>
              <a:t>.ipynb</a:t>
            </a:r>
            <a:r>
              <a:rPr lang="ko-KR" altLang="en-US">
                <a:solidFill>
                  <a:srgbClr val="FF0000"/>
                </a:solidFill>
              </a:rPr>
              <a:t> 형식으로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63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</a:t>
            </a:r>
            <a:r>
              <a:rPr lang="ko-KR" altLang="en-US"/>
              <a:t>에서 </a:t>
            </a:r>
            <a:r>
              <a:rPr lang="en-US" altLang="ko-KR"/>
              <a:t>ipynb </a:t>
            </a:r>
            <a:r>
              <a:rPr lang="ko-KR" altLang="en-US"/>
              <a:t>보기</a:t>
            </a:r>
            <a:endParaRPr lang="ko-KR" alt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2" y="1600200"/>
            <a:ext cx="7842936" cy="4525963"/>
          </a:xfrm>
        </p:spPr>
      </p:pic>
    </p:spTree>
    <p:extLst>
      <p:ext uri="{BB962C8B-B14F-4D97-AF65-F5344CB8AC3E}">
        <p14:creationId xmlns:p14="http://schemas.microsoft.com/office/powerpoint/2010/main" val="3528291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수정</a:t>
            </a:r>
            <a:endParaRPr lang="ko-KR" alt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2" y="1600200"/>
            <a:ext cx="7842936" cy="4525963"/>
          </a:xfrm>
        </p:spPr>
      </p:pic>
      <p:sp>
        <p:nvSpPr>
          <p:cNvPr id="5" name="타원 4"/>
          <p:cNvSpPr/>
          <p:nvPr/>
        </p:nvSpPr>
        <p:spPr>
          <a:xfrm>
            <a:off x="5804115" y="1309604"/>
            <a:ext cx="914400" cy="914400"/>
          </a:xfrm>
          <a:prstGeom prst="ellipse">
            <a:avLst/>
          </a:prstGeom>
          <a:solidFill>
            <a:srgbClr val="FF0000">
              <a:alpha val="3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179283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텍스트 데이터 분석의 과정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1047" y="1804612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Scraping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1047" y="2654403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Content Extraction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151047" y="352329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Tokenization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2022" y="352329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Sequential</a:t>
            </a:r>
          </a:p>
          <a:p>
            <a:pPr algn="ctr"/>
            <a:r>
              <a:rPr lang="en-US"/>
              <a:t>Data Analysis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51047" y="443037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Term-Document</a:t>
            </a:r>
          </a:p>
          <a:p>
            <a:pPr algn="ctr"/>
            <a:r>
              <a:rPr lang="en-US"/>
              <a:t>Matrix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278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Regression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40197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Classification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02179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Clustering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54612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Dimensionality</a:t>
            </a:r>
          </a:p>
          <a:p>
            <a:pPr algn="ctr"/>
            <a:r>
              <a:rPr lang="en-US"/>
              <a:t>Reduction</a:t>
            </a:r>
          </a:p>
        </p:txBody>
      </p:sp>
      <p:cxnSp>
        <p:nvCxnSpPr>
          <p:cNvPr id="16" name="Elbow Connector 15"/>
          <p:cNvCxnSpPr>
            <a:stCxn id="10" idx="2"/>
            <a:endCxn id="11" idx="0"/>
          </p:cNvCxnSpPr>
          <p:nvPr/>
        </p:nvCxnSpPr>
        <p:spPr>
          <a:xfrm rot="5400000">
            <a:off x="2627078" y="3892028"/>
            <a:ext cx="534701" cy="2833553"/>
          </a:xfrm>
          <a:prstGeom prst="bentConnector3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12" idx="0"/>
          </p:cNvCxnSpPr>
          <p:nvPr/>
        </p:nvCxnSpPr>
        <p:spPr>
          <a:xfrm rot="5400000">
            <a:off x="3601037" y="4865987"/>
            <a:ext cx="534701" cy="885634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3" idx="0"/>
          </p:cNvCxnSpPr>
          <p:nvPr/>
        </p:nvCxnSpPr>
        <p:spPr>
          <a:xfrm rot="16200000" flipH="1">
            <a:off x="4532028" y="4820630"/>
            <a:ext cx="534701" cy="976348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2"/>
            <a:endCxn id="14" idx="0"/>
          </p:cNvCxnSpPr>
          <p:nvPr/>
        </p:nvCxnSpPr>
        <p:spPr>
          <a:xfrm rot="16200000" flipH="1">
            <a:off x="5458244" y="3894413"/>
            <a:ext cx="534701" cy="2828781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4311204" y="2415696"/>
            <a:ext cx="0" cy="2387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4311204" y="3265487"/>
            <a:ext cx="0" cy="25780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0" idx="0"/>
          </p:cNvCxnSpPr>
          <p:nvPr/>
        </p:nvCxnSpPr>
        <p:spPr>
          <a:xfrm>
            <a:off x="4311204" y="4134374"/>
            <a:ext cx="0" cy="29599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9" idx="1"/>
          </p:cNvCxnSpPr>
          <p:nvPr/>
        </p:nvCxnSpPr>
        <p:spPr>
          <a:xfrm>
            <a:off x="5471361" y="3828832"/>
            <a:ext cx="62066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1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051576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6000"/>
              <a:t>Sentiment Analysis</a:t>
            </a:r>
            <a:endParaRPr lang="ko-KR" altLang="en-US" sz="600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28650" y="327546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500"/>
              <a:t>감정분석</a:t>
            </a:r>
          </a:p>
        </p:txBody>
      </p:sp>
    </p:spTree>
    <p:extLst>
      <p:ext uri="{BB962C8B-B14F-4D97-AF65-F5344CB8AC3E}">
        <p14:creationId xmlns:p14="http://schemas.microsoft.com/office/powerpoint/2010/main" val="241885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감정</a:t>
            </a:r>
            <a:r>
              <a:rPr lang="en-US" altLang="ko-KR"/>
              <a:t> </a:t>
            </a:r>
            <a:r>
              <a:rPr lang="ko-KR" altLang="en-US"/>
              <a:t>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회귀분석</a:t>
            </a:r>
            <a:r>
              <a:rPr lang="en-US" altLang="ko-KR"/>
              <a:t>/</a:t>
            </a:r>
            <a:r>
              <a:rPr lang="ko-KR" altLang="en-US"/>
              <a:t>분류분석의</a:t>
            </a:r>
            <a:r>
              <a:rPr lang="en-US" altLang="ko-KR"/>
              <a:t> </a:t>
            </a:r>
            <a:r>
              <a:rPr lang="ko-KR" altLang="en-US"/>
              <a:t>일종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문장의</a:t>
            </a:r>
            <a:r>
              <a:rPr lang="en-US" altLang="ko-KR"/>
              <a:t> </a:t>
            </a:r>
            <a:r>
              <a:rPr lang="ko-KR" altLang="en-US"/>
              <a:t>감정</a:t>
            </a:r>
            <a:r>
              <a:rPr lang="en-US" altLang="ko-KR"/>
              <a:t>(sentiment)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예측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점수</a:t>
            </a:r>
            <a:r>
              <a:rPr lang="en-US" altLang="ko-KR"/>
              <a:t> </a:t>
            </a:r>
            <a:r>
              <a:rPr lang="en-US" altLang="ko-KR">
                <a:sym typeface="Wingdings"/>
              </a:rPr>
              <a:t> </a:t>
            </a:r>
            <a:r>
              <a:rPr lang="ko-KR" altLang="en-US">
                <a:sym typeface="Wingdings"/>
              </a:rPr>
              <a:t>회귀분석</a:t>
            </a:r>
            <a:endParaRPr lang="en-US" altLang="ko-KR">
              <a:sym typeface="Wingdings"/>
            </a:endParaRPr>
          </a:p>
          <a:p>
            <a:endParaRPr lang="en-US" altLang="ko-KR">
              <a:sym typeface="Wingdings"/>
            </a:endParaRPr>
          </a:p>
          <a:p>
            <a:r>
              <a:rPr lang="ko-KR" altLang="en-US">
                <a:sym typeface="Wingdings"/>
              </a:rPr>
              <a:t>긍</a:t>
            </a:r>
            <a:r>
              <a:rPr lang="en-US" altLang="ko-KR">
                <a:sym typeface="Wingdings"/>
              </a:rPr>
              <a:t>/</a:t>
            </a:r>
            <a:r>
              <a:rPr lang="ko-KR" altLang="en-US">
                <a:sym typeface="Wingdings"/>
              </a:rPr>
              <a:t>부정</a:t>
            </a:r>
            <a:r>
              <a:rPr lang="en-US" altLang="ko-KR">
                <a:sym typeface="Wingdings"/>
              </a:rPr>
              <a:t>  </a:t>
            </a:r>
            <a:r>
              <a:rPr lang="ko-KR" altLang="en-US">
                <a:sym typeface="Wingdings"/>
              </a:rPr>
              <a:t>분류분석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감정</a:t>
            </a:r>
            <a:r>
              <a:rPr lang="en-US" altLang="ko-KR"/>
              <a:t> </a:t>
            </a:r>
            <a:r>
              <a:rPr lang="ko-KR" altLang="en-US"/>
              <a:t>분석의</a:t>
            </a:r>
            <a:r>
              <a:rPr lang="en-US" altLang="ko-KR"/>
              <a:t> </a:t>
            </a:r>
            <a:r>
              <a:rPr lang="ko-KR" altLang="en-US"/>
              <a:t>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r>
              <a:rPr lang="en-US" altLang="ko-KR"/>
              <a:t> </a:t>
            </a:r>
            <a:r>
              <a:rPr lang="ko-KR" altLang="en-US"/>
              <a:t>기반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기계학습</a:t>
            </a:r>
            <a:r>
              <a:rPr lang="en-US" altLang="ko-KR"/>
              <a:t> </a:t>
            </a:r>
            <a:r>
              <a:rPr lang="ko-KR" altLang="en-US"/>
              <a:t>기반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157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선형회귀분석을</a:t>
            </a:r>
            <a:r>
              <a:rPr lang="en-US" altLang="ko-KR"/>
              <a:t> </a:t>
            </a:r>
            <a:r>
              <a:rPr lang="ko-KR" altLang="en-US"/>
              <a:t>이용한</a:t>
            </a:r>
            <a:r>
              <a:rPr lang="en-US" altLang="ko-KR"/>
              <a:t> </a:t>
            </a:r>
            <a:r>
              <a:rPr lang="ko-KR" altLang="en-US"/>
              <a:t>사전</a:t>
            </a:r>
            <a:r>
              <a:rPr lang="en-US" altLang="ko-KR"/>
              <a:t> </a:t>
            </a:r>
            <a:r>
              <a:rPr lang="ko-KR" altLang="en-US"/>
              <a:t>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ym typeface="Wingdings"/>
              </a:rPr>
              <a:t>회귀계수</a:t>
            </a:r>
            <a:r>
              <a:rPr lang="en-US" altLang="ko-KR">
                <a:sym typeface="Wingdings"/>
              </a:rPr>
              <a:t> &gt; 0: </a:t>
            </a:r>
            <a:r>
              <a:rPr lang="ko-KR" altLang="en-US">
                <a:sym typeface="Wingdings"/>
              </a:rPr>
              <a:t>긍정</a:t>
            </a:r>
            <a:r>
              <a:rPr lang="en-US" altLang="ko-KR">
                <a:sym typeface="Wingdings"/>
              </a:rPr>
              <a:t> </a:t>
            </a:r>
            <a:r>
              <a:rPr lang="ko-KR" altLang="en-US">
                <a:sym typeface="Wingdings"/>
              </a:rPr>
              <a:t>단어</a:t>
            </a:r>
            <a:endParaRPr lang="en-US" altLang="ko-KR">
              <a:sym typeface="Wingdings"/>
            </a:endParaRPr>
          </a:p>
          <a:p>
            <a:endParaRPr lang="en-US" altLang="ko-KR">
              <a:sym typeface="Wingdings"/>
            </a:endParaRPr>
          </a:p>
          <a:p>
            <a:r>
              <a:rPr lang="ko-KR" altLang="en-US">
                <a:sym typeface="Wingdings"/>
              </a:rPr>
              <a:t>회귀계수</a:t>
            </a:r>
            <a:r>
              <a:rPr lang="en-US" altLang="ko-KR">
                <a:sym typeface="Wingdings"/>
              </a:rPr>
              <a:t> &lt; 0: </a:t>
            </a:r>
            <a:r>
              <a:rPr lang="ko-KR" altLang="en-US">
                <a:sym typeface="Wingdings"/>
              </a:rPr>
              <a:t>부정</a:t>
            </a:r>
            <a:r>
              <a:rPr lang="en-US" altLang="ko-KR">
                <a:sym typeface="Wingdings"/>
              </a:rPr>
              <a:t> </a:t>
            </a:r>
            <a:r>
              <a:rPr lang="ko-KR" altLang="en-US">
                <a:sym typeface="Wingdings"/>
              </a:rPr>
              <a:t>단어</a:t>
            </a:r>
            <a:endParaRPr lang="en-US" altLang="ko-KR">
              <a:sym typeface="Wingdings"/>
            </a:endParaRPr>
          </a:p>
          <a:p>
            <a:endParaRPr lang="en-US" altLang="ko-KR">
              <a:sym typeface="Wingdings"/>
            </a:endParaRPr>
          </a:p>
          <a:p>
            <a:r>
              <a:rPr lang="ko-KR" altLang="en-US">
                <a:sym typeface="Wingdings"/>
              </a:rPr>
              <a:t>문제점</a:t>
            </a:r>
            <a:r>
              <a:rPr lang="en-US" altLang="ko-KR">
                <a:sym typeface="Wingdings"/>
              </a:rPr>
              <a:t>: </a:t>
            </a:r>
            <a:r>
              <a:rPr lang="ko-KR" altLang="en-US">
                <a:sym typeface="Wingdings"/>
              </a:rPr>
              <a:t>단어가</a:t>
            </a:r>
            <a:r>
              <a:rPr lang="en-US" altLang="ko-KR">
                <a:sym typeface="Wingdings"/>
              </a:rPr>
              <a:t> </a:t>
            </a:r>
            <a:r>
              <a:rPr lang="ko-KR" altLang="en-US">
                <a:sym typeface="Wingdings"/>
              </a:rPr>
              <a:t>너무</a:t>
            </a:r>
            <a:r>
              <a:rPr lang="en-US" altLang="ko-KR">
                <a:sym typeface="Wingdings"/>
              </a:rPr>
              <a:t> </a:t>
            </a:r>
            <a:r>
              <a:rPr lang="ko-KR" altLang="en-US">
                <a:sym typeface="Wingdings"/>
              </a:rPr>
              <a:t>많음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440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과적합</a:t>
            </a:r>
            <a:r>
              <a:rPr lang="en-US" altLang="ko-KR"/>
              <a:t> overfitting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데이터를</a:t>
            </a:r>
            <a:r>
              <a:rPr lang="en-US" altLang="ko-KR"/>
              <a:t> </a:t>
            </a:r>
            <a:r>
              <a:rPr lang="ko-KR" altLang="en-US"/>
              <a:t>지나치게</a:t>
            </a:r>
            <a:r>
              <a:rPr lang="en-US" altLang="ko-KR"/>
              <a:t> </a:t>
            </a:r>
            <a:r>
              <a:rPr lang="ko-KR" altLang="en-US"/>
              <a:t>많이</a:t>
            </a:r>
            <a:r>
              <a:rPr lang="en-US" altLang="ko-KR"/>
              <a:t> </a:t>
            </a:r>
            <a:r>
              <a:rPr lang="ko-KR" altLang="en-US"/>
              <a:t>설명하는</a:t>
            </a:r>
            <a:r>
              <a:rPr lang="en-US" altLang="ko-KR"/>
              <a:t> </a:t>
            </a:r>
            <a:r>
              <a:rPr lang="ko-KR" altLang="en-US"/>
              <a:t>것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데이터</a:t>
            </a:r>
            <a:r>
              <a:rPr lang="en-US" altLang="ko-KR"/>
              <a:t> = </a:t>
            </a:r>
            <a:r>
              <a:rPr lang="ko-KR" altLang="en-US"/>
              <a:t>패턴</a:t>
            </a:r>
            <a:r>
              <a:rPr lang="en-US" altLang="ko-KR"/>
              <a:t> + </a:t>
            </a:r>
            <a:r>
              <a:rPr lang="ko-KR" altLang="en-US"/>
              <a:t>잡음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새로운</a:t>
            </a:r>
            <a:r>
              <a:rPr lang="en-US" altLang="ko-KR"/>
              <a:t> </a:t>
            </a:r>
            <a:r>
              <a:rPr lang="ko-KR" altLang="en-US"/>
              <a:t>데이터를</a:t>
            </a:r>
            <a:r>
              <a:rPr lang="en-US" altLang="ko-KR"/>
              <a:t> </a:t>
            </a:r>
            <a:r>
              <a:rPr lang="ko-KR" altLang="en-US"/>
              <a:t>잘</a:t>
            </a:r>
            <a:r>
              <a:rPr lang="en-US" altLang="ko-KR"/>
              <a:t> </a:t>
            </a:r>
            <a:r>
              <a:rPr lang="ko-KR" altLang="en-US"/>
              <a:t>설명하지</a:t>
            </a:r>
            <a:r>
              <a:rPr lang="en-US" altLang="ko-KR"/>
              <a:t> </a:t>
            </a:r>
            <a:r>
              <a:rPr lang="ko-KR" altLang="en-US"/>
              <a:t>못하게</a:t>
            </a:r>
            <a:r>
              <a:rPr lang="en-US" altLang="ko-KR"/>
              <a:t> </a:t>
            </a:r>
            <a:r>
              <a:rPr lang="ko-KR" altLang="en-US"/>
              <a:t>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복잡한</a:t>
            </a:r>
            <a:r>
              <a:rPr lang="en-US" altLang="ko-KR"/>
              <a:t> </a:t>
            </a:r>
            <a:r>
              <a:rPr lang="ko-KR" altLang="en-US"/>
              <a:t>모형일</a:t>
            </a:r>
            <a:r>
              <a:rPr lang="en-US" altLang="ko-KR"/>
              <a:t> </a:t>
            </a:r>
            <a:r>
              <a:rPr lang="ko-KR" altLang="en-US"/>
              <a:t>수록</a:t>
            </a:r>
            <a:r>
              <a:rPr lang="en-US" altLang="ko-KR"/>
              <a:t> </a:t>
            </a:r>
            <a:r>
              <a:rPr lang="ko-KR" altLang="en-US"/>
              <a:t>과적합이</a:t>
            </a:r>
            <a:r>
              <a:rPr lang="en-US" altLang="ko-KR"/>
              <a:t> </a:t>
            </a:r>
            <a:r>
              <a:rPr lang="ko-KR" altLang="en-US"/>
              <a:t>잘</a:t>
            </a:r>
            <a:r>
              <a:rPr lang="en-US" altLang="ko-KR"/>
              <a:t> </a:t>
            </a:r>
            <a:r>
              <a:rPr lang="ko-KR" altLang="en-US"/>
              <a:t>일어남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560245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</a:ln>
      </a:spPr>
      <a:bodyPr rtlCol="0" anchor="ctr"/>
      <a:lstStyle>
        <a:defPPr algn="ctr">
          <a:defRPr sz="440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767</TotalTime>
  <Words>377</Words>
  <Application>Microsoft Office PowerPoint</Application>
  <PresentationFormat>화면 슬라이드 쇼(4:3)</PresentationFormat>
  <Paragraphs>163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Calibri</vt:lpstr>
      <vt:lpstr>Wingdings</vt:lpstr>
      <vt:lpstr> Black </vt:lpstr>
      <vt:lpstr>Sentiment Analysis</vt:lpstr>
      <vt:lpstr>퀴즈 &amp; 슬라이드</vt:lpstr>
      <vt:lpstr>퀴즈</vt:lpstr>
      <vt:lpstr>텍스트 데이터 분석의 과정</vt:lpstr>
      <vt:lpstr>Sentiment Analysis</vt:lpstr>
      <vt:lpstr>감정 분석</vt:lpstr>
      <vt:lpstr>감정 분석의 방법</vt:lpstr>
      <vt:lpstr>선형회귀분석을 이용한 사전 개발</vt:lpstr>
      <vt:lpstr>과적합 overfitting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텍스트 분석에서 과적합</vt:lpstr>
      <vt:lpstr>정규화 Regularization</vt:lpstr>
      <vt:lpstr>정규화 Regularization</vt:lpstr>
      <vt:lpstr>PowerPoint 프레젠테이션</vt:lpstr>
      <vt:lpstr>Lasso vs. Ridge</vt:lpstr>
      <vt:lpstr>Lasso vs. Ridge</vt:lpstr>
      <vt:lpstr>Elastic Net</vt:lpstr>
      <vt:lpstr>선형모형의 장점과 한계</vt:lpstr>
      <vt:lpstr>선형모형의 장점과 한계</vt:lpstr>
      <vt:lpstr>감정분석 = 회귀분석</vt:lpstr>
      <vt:lpstr>강의 계획</vt:lpstr>
      <vt:lpstr>기말 프로젝트 계획 제안</vt:lpstr>
      <vt:lpstr>기말 프로젝트 제출 방법</vt:lpstr>
      <vt:lpstr>GITHUB 가입</vt:lpstr>
      <vt:lpstr>로그인</vt:lpstr>
      <vt:lpstr>GIST</vt:lpstr>
      <vt:lpstr>Ipynb 파일을 메모장에서 복사</vt:lpstr>
      <vt:lpstr>붙여넣고 public gist 만들기</vt:lpstr>
      <vt:lpstr>Github에서 ipynb 보기</vt:lpstr>
      <vt:lpstr>수정</vt:lpstr>
    </vt:vector>
  </TitlesOfParts>
  <Company>euphoris@gmail.com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비정형 데이터 분석</dc:title>
  <dc:creator>Jae-Myoung Yu</dc:creator>
  <cp:lastModifiedBy>유재명</cp:lastModifiedBy>
  <cp:revision>59</cp:revision>
  <dcterms:created xsi:type="dcterms:W3CDTF">2016-03-03T05:04:19Z</dcterms:created>
  <dcterms:modified xsi:type="dcterms:W3CDTF">2016-05-20T15:09:18Z</dcterms:modified>
</cp:coreProperties>
</file>