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59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58" r:id="rId18"/>
    <p:sldId id="273" r:id="rId19"/>
    <p:sldId id="272" r:id="rId20"/>
    <p:sldId id="276" r:id="rId21"/>
    <p:sldId id="275" r:id="rId22"/>
    <p:sldId id="277" r:id="rId23"/>
    <p:sldId id="278" r:id="rId24"/>
    <p:sldId id="279" r:id="rId25"/>
    <p:sldId id="280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196" autoAdjust="0"/>
  </p:normalViewPr>
  <p:slideViewPr>
    <p:cSldViewPr snapToGrid="0">
      <p:cViewPr varScale="1">
        <p:scale>
          <a:sx n="54" d="100"/>
          <a:sy n="54" d="100"/>
        </p:scale>
        <p:origin x="15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AB27E-DD43-48A1-B4ED-3B98197C599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FA48-AB94-43E6-A207-163D1FC59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8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랜덤워크는 다음주가 어떻게 될지 모르기 때문에 평균을 구해서 하는 수 밖에 없다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시계열 데이터는 </a:t>
            </a:r>
            <a:r>
              <a:rPr lang="ko-KR" altLang="en-US" dirty="0" err="1"/>
              <a:t>랜덤워크라고</a:t>
            </a:r>
            <a:r>
              <a:rPr lang="ko-KR" altLang="en-US" dirty="0"/>
              <a:t> 가정하고 분석하는데 거기에 패턴이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생각하고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2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일정 기간동안 평균을 낸다 </a:t>
            </a:r>
            <a:r>
              <a:rPr lang="en-US" altLang="ko-KR" dirty="0"/>
              <a:t>( </a:t>
            </a:r>
            <a:r>
              <a:rPr lang="ko-KR" altLang="en-US" dirty="0" err="1"/>
              <a:t>이평선으로</a:t>
            </a:r>
            <a:r>
              <a:rPr lang="ko-KR" altLang="en-US" dirty="0"/>
              <a:t> 그리는게 </a:t>
            </a:r>
            <a:r>
              <a:rPr lang="en-US" altLang="ko-KR" dirty="0"/>
              <a:t>Smoothing</a:t>
            </a:r>
            <a:r>
              <a:rPr lang="en-US" altLang="ko-KR" baseline="0" dirty="0"/>
              <a:t> 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6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예를 들어 </a:t>
            </a:r>
            <a:r>
              <a:rPr lang="en-US" altLang="ko-KR" dirty="0"/>
              <a:t>1</a:t>
            </a:r>
            <a:r>
              <a:rPr lang="ko-KR" altLang="en-US" dirty="0"/>
              <a:t>개월 차이로 자기 상관을 구하게 된다면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첫번째는 </a:t>
            </a:r>
            <a:r>
              <a:rPr lang="ko-KR" altLang="en-US" dirty="0" err="1"/>
              <a:t>첫달차이</a:t>
            </a:r>
            <a:r>
              <a:rPr lang="ko-KR" altLang="en-US" dirty="0"/>
              <a:t> 두번째는 </a:t>
            </a:r>
            <a:r>
              <a:rPr lang="ko-KR" altLang="en-US" dirty="0" err="1"/>
              <a:t>두번째달차이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이걸 쭉 가게 된다면 영향도가 </a:t>
            </a:r>
            <a:r>
              <a:rPr lang="ko-KR" altLang="en-US" dirty="0" err="1"/>
              <a:t>적어지니깐</a:t>
            </a:r>
            <a:r>
              <a:rPr lang="ko-KR" altLang="en-US" dirty="0"/>
              <a:t> </a:t>
            </a:r>
            <a:r>
              <a:rPr lang="en-US" altLang="ko-KR" dirty="0"/>
              <a:t>Cor </a:t>
            </a:r>
            <a:r>
              <a:rPr lang="ko-KR" altLang="en-US" dirty="0"/>
              <a:t>값이 줄어든다</a:t>
            </a:r>
            <a:r>
              <a:rPr lang="en-US" altLang="ko-KR" dirty="0"/>
              <a:t>.  =&gt; </a:t>
            </a:r>
            <a:r>
              <a:rPr lang="ko-KR" altLang="en-US" dirty="0"/>
              <a:t>어떤 사건이 발생해도 평균으로 돌아온다</a:t>
            </a:r>
            <a:r>
              <a:rPr lang="en-US" altLang="ko-KR" dirty="0"/>
              <a:t>. </a:t>
            </a:r>
            <a:r>
              <a:rPr lang="ko-KR" altLang="en-US" baseline="0" dirty="0"/>
              <a:t> </a:t>
            </a:r>
            <a:r>
              <a:rPr lang="en-US" altLang="ko-KR" baseline="0" dirty="0"/>
              <a:t>-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점선</a:t>
            </a:r>
            <a:r>
              <a:rPr lang="en-US" altLang="ko-KR" baseline="0" dirty="0"/>
              <a:t>. P-value</a:t>
            </a:r>
            <a:r>
              <a:rPr lang="ko-KR" altLang="en-US" baseline="0" dirty="0" err="1"/>
              <a:t>값인듯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영향도가 없다</a:t>
            </a:r>
            <a:r>
              <a:rPr lang="en-US" altLang="ko-KR" dirty="0"/>
              <a:t>. </a:t>
            </a:r>
            <a:r>
              <a:rPr lang="ko-KR" altLang="en-US" dirty="0"/>
              <a:t>그래서 랜덤워크이다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2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쭉 영향도가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Correlation</a:t>
            </a:r>
            <a:r>
              <a:rPr lang="en-US" altLang="ko-KR" baseline="0" dirty="0"/>
              <a:t> =&gt; </a:t>
            </a:r>
            <a:r>
              <a:rPr lang="ko-KR" altLang="en-US" baseline="0" dirty="0"/>
              <a:t>서로 연관이 있는 관계</a:t>
            </a:r>
            <a:endParaRPr lang="en-US" altLang="ko-KR" baseline="0" dirty="0"/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랜덤워크는 오르고 </a:t>
            </a:r>
            <a:r>
              <a:rPr lang="ko-KR" altLang="en-US" baseline="0" dirty="0" err="1"/>
              <a:t>내리고가</a:t>
            </a:r>
            <a:r>
              <a:rPr lang="ko-KR" altLang="en-US" baseline="0" dirty="0"/>
              <a:t> 규칙이 없다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자기상관은 </a:t>
            </a:r>
            <a:r>
              <a:rPr lang="ko-KR" altLang="en-US" baseline="0" dirty="0" err="1"/>
              <a:t>한번오르면</a:t>
            </a:r>
            <a:r>
              <a:rPr lang="ko-KR" altLang="en-US" baseline="0" dirty="0"/>
              <a:t> 내려가는데 좀 오래 걸리고 내리면 오르기 조금 시간이 걸린다</a:t>
            </a:r>
            <a:r>
              <a:rPr lang="en-US" altLang="ko-KR" baseline="0" dirty="0"/>
              <a:t>. =&gt; </a:t>
            </a:r>
            <a:r>
              <a:rPr lang="ko-KR" altLang="en-US" baseline="0" dirty="0"/>
              <a:t>앞에 일어난 사건이 뒤에 일어난 사건에 영향을 준다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자기상관 </a:t>
            </a:r>
            <a:r>
              <a:rPr lang="en-US" altLang="ko-KR" dirty="0"/>
              <a:t>: </a:t>
            </a:r>
            <a:r>
              <a:rPr lang="ko-KR" altLang="en-US" dirty="0"/>
              <a:t>바로 앞사건이 </a:t>
            </a:r>
            <a:r>
              <a:rPr lang="ko-KR" altLang="en-US" dirty="0" err="1"/>
              <a:t>뒷사건</a:t>
            </a:r>
            <a:endParaRPr lang="en-US" altLang="ko-KR" dirty="0"/>
          </a:p>
          <a:p>
            <a:r>
              <a:rPr lang="en-US" altLang="ko-KR" dirty="0"/>
              <a:t> - Linear Trend : </a:t>
            </a:r>
            <a:r>
              <a:rPr lang="ko-KR" altLang="en-US" dirty="0"/>
              <a:t>전체적으로 영향을 주는 형태다</a:t>
            </a:r>
            <a:r>
              <a:rPr lang="en-US" altLang="ko-KR" dirty="0"/>
              <a:t>. </a:t>
            </a:r>
            <a:r>
              <a:rPr lang="ko-KR" altLang="en-US" dirty="0"/>
              <a:t>선형적으로 영향을 주고 트랜드가 생각주지만 미세하게 </a:t>
            </a:r>
            <a:r>
              <a:rPr lang="ko-KR" altLang="en-US" dirty="0" err="1"/>
              <a:t>랜덤워크하는</a:t>
            </a:r>
            <a:r>
              <a:rPr lang="ko-KR" altLang="en-US" dirty="0"/>
              <a:t> 형태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5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</a:t>
            </a:r>
            <a:r>
              <a:rPr lang="en-US" altLang="ko-KR" baseline="0" dirty="0"/>
              <a:t> Linear + Random walk 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위 그래프는 여름에 많이 팔리고 겨울에 적게 팔리고 </a:t>
            </a:r>
            <a:endParaRPr lang="en-US" altLang="ko-KR" baseline="0" dirty="0"/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통계에서는 주기성이 있으면 계절성이라 표현한다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꼭 계절에 따라서 형성이 되지 </a:t>
            </a:r>
            <a:r>
              <a:rPr lang="ko-KR" altLang="en-US" baseline="0" dirty="0" err="1"/>
              <a:t>않되더라고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자기 상관이랑 관계가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한 주기로 </a:t>
            </a:r>
            <a:r>
              <a:rPr lang="ko-KR" altLang="en-US" baseline="0" dirty="0" err="1"/>
              <a:t>봐야되는</a:t>
            </a:r>
            <a:r>
              <a:rPr lang="ko-KR" altLang="en-US" baseline="0" dirty="0"/>
              <a:t> 듯하다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예</a:t>
            </a:r>
            <a:r>
              <a:rPr lang="en-US" altLang="ko-KR" baseline="0" dirty="0"/>
              <a:t>) </a:t>
            </a:r>
            <a:r>
              <a:rPr lang="ko-KR" altLang="en-US" baseline="0" dirty="0"/>
              <a:t>지난 겨울에 적게 팔렸으면 이번 겨울에도 적게 팔릴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주기에 맞는 시기에 영향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0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트랜드가 중간에 한번 바뀌었다</a:t>
            </a:r>
            <a:r>
              <a:rPr lang="en-US" altLang="ko-KR" dirty="0"/>
              <a:t>. </a:t>
            </a:r>
            <a:r>
              <a:rPr lang="ko-KR" altLang="en-US" dirty="0"/>
              <a:t>분석이 힘들다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시계열은 하나의 패턴이 있다고 가정하고 하는데 중간에 바뀌게 되면 힘들다</a:t>
            </a:r>
            <a:r>
              <a:rPr lang="en-US" altLang="ko-KR" dirty="0"/>
              <a:t>. =&gt;</a:t>
            </a:r>
            <a:r>
              <a:rPr lang="ko-KR" altLang="en-US" baseline="0" dirty="0"/>
              <a:t> 예측이 힘들다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6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Stationary (</a:t>
            </a:r>
            <a:r>
              <a:rPr lang="ko-KR" altLang="en-US" dirty="0"/>
              <a:t>정상</a:t>
            </a:r>
            <a:r>
              <a:rPr lang="en-US" altLang="ko-KR" dirty="0"/>
              <a:t>) : </a:t>
            </a:r>
            <a:r>
              <a:rPr lang="ko-KR" altLang="en-US" dirty="0"/>
              <a:t>멈춰 있다</a:t>
            </a:r>
            <a:r>
              <a:rPr lang="en-US" altLang="ko-KR" dirty="0"/>
              <a:t>.. </a:t>
            </a:r>
            <a:r>
              <a:rPr lang="ko-KR" altLang="en-US" dirty="0"/>
              <a:t>패턴이 멈춰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NonStationary</a:t>
            </a:r>
            <a:r>
              <a:rPr lang="en-US" altLang="ko-KR" dirty="0"/>
              <a:t> : </a:t>
            </a:r>
            <a:r>
              <a:rPr lang="ko-KR" altLang="en-US" dirty="0"/>
              <a:t>멈춰 있지가 않다</a:t>
            </a:r>
            <a:r>
              <a:rPr lang="en-US" altLang="ko-KR" dirty="0"/>
              <a:t>. </a:t>
            </a:r>
            <a:r>
              <a:rPr lang="ko-KR" altLang="en-US" dirty="0"/>
              <a:t>계속 패턴이 변한다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4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Linear</a:t>
            </a:r>
            <a:r>
              <a:rPr lang="en-US" altLang="ko-KR" baseline="0" dirty="0"/>
              <a:t> Trend + Seasonal Trend + Nonstationary (</a:t>
            </a:r>
            <a:r>
              <a:rPr lang="ko-KR" altLang="en-US" baseline="0" dirty="0"/>
              <a:t>비정상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7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패턴이 바뀌는 것은 아니지만 일시적으로 바뀌는 경우가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패턴이 바뀌는 것은 아니지만 일시적으로 바뀌는 경우가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FA48-AB94-43E6-A207-163D1FC59D4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8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3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5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C4FD-45DF-4217-BA69-9D9A7F68C98F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/>
              <a:t>데이터 사이언스 실무</a:t>
            </a:r>
            <a:br>
              <a:rPr lang="en-US" altLang="ko-KR" sz="2800"/>
            </a:br>
            <a:br>
              <a:rPr lang="en-US" altLang="ko-KR" sz="2800"/>
            </a:br>
            <a:r>
              <a:rPr lang="ko-KR" altLang="en-US"/>
              <a:t>시계열 분석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</a:p>
        </p:txBody>
      </p:sp>
    </p:spTree>
    <p:extLst>
      <p:ext uri="{BB962C8B-B14F-4D97-AF65-F5344CB8AC3E}">
        <p14:creationId xmlns:p14="http://schemas.microsoft.com/office/powerpoint/2010/main" val="361707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추세의 변화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05" y="1825625"/>
            <a:ext cx="6794990" cy="4351338"/>
          </a:xfrm>
        </p:spPr>
      </p:pic>
      <p:sp>
        <p:nvSpPr>
          <p:cNvPr id="6" name="직사각형 5"/>
          <p:cNvSpPr/>
          <p:nvPr/>
        </p:nvSpPr>
        <p:spPr>
          <a:xfrm>
            <a:off x="5286907" y="150602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전세계 이상 기온</a:t>
            </a:r>
          </a:p>
        </p:txBody>
      </p:sp>
    </p:spTree>
    <p:extLst>
      <p:ext uri="{BB962C8B-B14F-4D97-AF65-F5344CB8AC3E}">
        <p14:creationId xmlns:p14="http://schemas.microsoft.com/office/powerpoint/2010/main" val="124446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비정상</a:t>
            </a:r>
            <a:r>
              <a:rPr lang="en-US" altLang="ko-KR"/>
              <a:t>(nonstationary)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84" y="1825625"/>
            <a:ext cx="6553431" cy="4351338"/>
          </a:xfrm>
        </p:spPr>
      </p:pic>
      <p:sp>
        <p:nvSpPr>
          <p:cNvPr id="6" name="직사각형 5"/>
          <p:cNvSpPr/>
          <p:nvPr/>
        </p:nvSpPr>
        <p:spPr>
          <a:xfrm>
            <a:off x="6268419" y="15060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주가</a:t>
            </a:r>
          </a:p>
        </p:txBody>
      </p:sp>
    </p:spTree>
    <p:extLst>
      <p:ext uri="{BB962C8B-B14F-4D97-AF65-F5344CB8AC3E}">
        <p14:creationId xmlns:p14="http://schemas.microsoft.com/office/powerpoint/2010/main" val="246307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복합적 패턴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20" y="1825625"/>
            <a:ext cx="6947359" cy="4351338"/>
          </a:xfrm>
        </p:spPr>
      </p:pic>
      <p:sp>
        <p:nvSpPr>
          <p:cNvPr id="6" name="직사각형 5"/>
          <p:cNvSpPr/>
          <p:nvPr/>
        </p:nvSpPr>
        <p:spPr>
          <a:xfrm>
            <a:off x="5890915" y="15060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실업률</a:t>
            </a:r>
          </a:p>
        </p:txBody>
      </p:sp>
    </p:spTree>
    <p:extLst>
      <p:ext uri="{BB962C8B-B14F-4D97-AF65-F5344CB8AC3E}">
        <p14:creationId xmlns:p14="http://schemas.microsoft.com/office/powerpoint/2010/main" val="376020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이상점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88" y="1825625"/>
            <a:ext cx="6698423" cy="4351338"/>
          </a:xfrm>
        </p:spPr>
      </p:pic>
      <p:sp>
        <p:nvSpPr>
          <p:cNvPr id="6" name="타원 5"/>
          <p:cNvSpPr/>
          <p:nvPr/>
        </p:nvSpPr>
        <p:spPr>
          <a:xfrm>
            <a:off x="6006517" y="4588778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20917" y="48613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공장 화재</a:t>
            </a:r>
          </a:p>
        </p:txBody>
      </p:sp>
    </p:spTree>
    <p:extLst>
      <p:ext uri="{BB962C8B-B14F-4D97-AF65-F5344CB8AC3E}">
        <p14:creationId xmlns:p14="http://schemas.microsoft.com/office/powerpoint/2010/main" val="305156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이상점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94" y="1825625"/>
            <a:ext cx="6441011" cy="4351338"/>
          </a:xfrm>
        </p:spPr>
      </p:pic>
      <p:sp>
        <p:nvSpPr>
          <p:cNvPr id="6" name="타원 5"/>
          <p:cNvSpPr/>
          <p:nvPr/>
        </p:nvSpPr>
        <p:spPr>
          <a:xfrm>
            <a:off x="6954473" y="453005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68873" y="48025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센서 고장</a:t>
            </a:r>
          </a:p>
        </p:txBody>
      </p:sp>
    </p:spTree>
    <p:extLst>
      <p:ext uri="{BB962C8B-B14F-4D97-AF65-F5344CB8AC3E}">
        <p14:creationId xmlns:p14="http://schemas.microsoft.com/office/powerpoint/2010/main" val="41899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평활</a:t>
            </a:r>
            <a:r>
              <a:rPr lang="en-US" altLang="ko-KR"/>
              <a:t>(smoothing)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6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smoothing</a:t>
            </a:r>
          </a:p>
          <a:p>
            <a:endParaRPr lang="en-US" altLang="ko-KR" dirty="0"/>
          </a:p>
          <a:p>
            <a:r>
              <a:rPr lang="ko-KR" altLang="en-US" dirty="0"/>
              <a:t>데이터에서 단기적인 변화를 제거하고 매끄럽게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전반적인 추세를 보고 싶을 때 사용한다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잘 사용하지는 않는다</a:t>
            </a:r>
            <a:r>
              <a:rPr lang="en-US" altLang="ko-KR" dirty="0"/>
              <a:t>.( </a:t>
            </a:r>
            <a:r>
              <a:rPr lang="ko-KR" altLang="en-US" dirty="0" err="1"/>
              <a:t>잘모르는</a:t>
            </a:r>
            <a:r>
              <a:rPr lang="ko-KR" altLang="en-US" dirty="0"/>
              <a:t> 사람이 </a:t>
            </a:r>
            <a:r>
              <a:rPr lang="ko-KR" altLang="en-US" dirty="0" err="1"/>
              <a:t>사용한다고한다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3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미국 의류 판매량 </a:t>
            </a:r>
            <a:r>
              <a:rPr lang="en-US" altLang="ko-KR"/>
              <a:t>(1992~2003)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00" y="1825625"/>
            <a:ext cx="6801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이동 평균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moving average</a:t>
            </a:r>
          </a:p>
          <a:p>
            <a:endParaRPr lang="en-US" altLang="ko-KR"/>
          </a:p>
          <a:p>
            <a:r>
              <a:rPr lang="ko-KR" altLang="en-US"/>
              <a:t>가장 흔히 쓰이는 평활법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일정 기간 간격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±2</a:t>
            </a:r>
            <a:r>
              <a:rPr lang="ko-KR" altLang="en-US"/>
              <a:t>개월</a:t>
            </a:r>
            <a:r>
              <a:rPr lang="en-US" altLang="ko-KR"/>
              <a:t>)</a:t>
            </a:r>
            <a:r>
              <a:rPr lang="ko-KR" altLang="en-US"/>
              <a:t>으로 평균</a:t>
            </a:r>
          </a:p>
        </p:txBody>
      </p:sp>
    </p:spTree>
    <p:extLst>
      <p:ext uri="{BB962C8B-B14F-4D97-AF65-F5344CB8AC3E}">
        <p14:creationId xmlns:p14="http://schemas.microsoft.com/office/powerpoint/2010/main" val="247018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개월 이동 평균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00" y="1825625"/>
            <a:ext cx="6801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7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시계열 </a:t>
            </a:r>
            <a:r>
              <a:rPr lang="en-US" altLang="ko-KR"/>
              <a:t>= time</a:t>
            </a:r>
            <a:r>
              <a:rPr lang="ko-KR" altLang="en-US"/>
              <a:t> </a:t>
            </a:r>
            <a:r>
              <a:rPr lang="en-US" altLang="ko-KR"/>
              <a:t>series</a:t>
            </a:r>
          </a:p>
          <a:p>
            <a:endParaRPr lang="en-US" altLang="ko-KR"/>
          </a:p>
          <a:p>
            <a:r>
              <a:rPr lang="en-US" altLang="ko-KR"/>
              <a:t>time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시간에 따라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보통 일정 간격으로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series  </a:t>
            </a:r>
            <a:r>
              <a:rPr lang="ko-KR" altLang="en-US">
                <a:sym typeface="Wingdings" panose="05000000000000000000" pitchFamily="2" charset="2"/>
              </a:rPr>
              <a:t>동일 변수를 반복 측정한 것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예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 가격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r>
              <a:rPr lang="ko-KR" altLang="en-US">
                <a:sym typeface="Wingdings" panose="05000000000000000000" pitchFamily="2" charset="2"/>
              </a:rPr>
              <a:t> 고객 수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r>
              <a:rPr lang="ko-KR" altLang="en-US">
                <a:sym typeface="Wingdings" panose="05000000000000000000" pitchFamily="2" charset="2"/>
              </a:rPr>
              <a:t> 방문자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r>
              <a:rPr lang="ko-KR" altLang="en-US">
                <a:sym typeface="Wingdings" panose="05000000000000000000" pitchFamily="2" charset="2"/>
              </a:rPr>
              <a:t> 매출 등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이동 중간값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moving median</a:t>
            </a:r>
          </a:p>
          <a:p>
            <a:endParaRPr lang="en-US" altLang="ko-KR"/>
          </a:p>
          <a:p>
            <a:r>
              <a:rPr lang="ko-KR" altLang="en-US"/>
              <a:t>이동 평균과 동일하나 평균 대신 중간값 사용</a:t>
            </a:r>
          </a:p>
        </p:txBody>
      </p:sp>
    </p:spTree>
    <p:extLst>
      <p:ext uri="{BB962C8B-B14F-4D97-AF65-F5344CB8AC3E}">
        <p14:creationId xmlns:p14="http://schemas.microsoft.com/office/powerpoint/2010/main" val="62022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개월 이동 중간값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00" y="1825625"/>
            <a:ext cx="6801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국소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regression</a:t>
            </a:r>
          </a:p>
          <a:p>
            <a:endParaRPr lang="en-US" altLang="ko-KR" dirty="0"/>
          </a:p>
          <a:p>
            <a:r>
              <a:rPr lang="ko-KR" altLang="en-US" dirty="0"/>
              <a:t>시계열에서 일부를 회귀</a:t>
            </a:r>
            <a:r>
              <a:rPr lang="en-US" altLang="ko-KR" dirty="0"/>
              <a:t>,</a:t>
            </a:r>
            <a:r>
              <a:rPr lang="ko-KR" altLang="en-US" dirty="0"/>
              <a:t> 회귀선을 </a:t>
            </a:r>
            <a:r>
              <a:rPr lang="ko-KR" altLang="en-US" dirty="0" err="1"/>
              <a:t>이어붙여</a:t>
            </a:r>
            <a:r>
              <a:rPr lang="ko-KR" altLang="en-US" dirty="0"/>
              <a:t> </a:t>
            </a:r>
            <a:r>
              <a:rPr lang="ko-KR" altLang="en-US" dirty="0" err="1"/>
              <a:t>평활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56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국소 가중 회귀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00" y="1825625"/>
            <a:ext cx="6801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3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자기상관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5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ACF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AutoCorrelation</a:t>
            </a:r>
            <a:r>
              <a:rPr lang="en-US" altLang="ko-KR" dirty="0"/>
              <a:t> Function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간격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간격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간격으로 상관계수를 구하는 것</a:t>
            </a:r>
          </a:p>
        </p:txBody>
      </p:sp>
    </p:spTree>
    <p:extLst>
      <p:ext uri="{BB962C8B-B14F-4D97-AF65-F5344CB8AC3E}">
        <p14:creationId xmlns:p14="http://schemas.microsoft.com/office/powerpoint/2010/main" val="4259863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정상 시계열의 </a:t>
            </a:r>
            <a:r>
              <a:rPr lang="en-US" altLang="ko-KR"/>
              <a:t>ACF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6" y="1825625"/>
            <a:ext cx="6345348" cy="4351338"/>
          </a:xfrm>
        </p:spPr>
      </p:pic>
    </p:spTree>
    <p:extLst>
      <p:ext uri="{BB962C8B-B14F-4D97-AF65-F5344CB8AC3E}">
        <p14:creationId xmlns:p14="http://schemas.microsoft.com/office/powerpoint/2010/main" val="290842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랜덤워크의 </a:t>
            </a:r>
            <a:r>
              <a:rPr lang="en-US" altLang="ko-KR"/>
              <a:t>ACF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22" y="1825625"/>
            <a:ext cx="6653956" cy="4351338"/>
          </a:xfrm>
        </p:spPr>
      </p:pic>
    </p:spTree>
    <p:extLst>
      <p:ext uri="{BB962C8B-B14F-4D97-AF65-F5344CB8AC3E}">
        <p14:creationId xmlns:p14="http://schemas.microsoft.com/office/powerpoint/2010/main" val="85575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비정상 시계열의 </a:t>
            </a:r>
            <a:r>
              <a:rPr lang="en-US" altLang="ko-KR"/>
              <a:t>ACF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8" y="1825625"/>
            <a:ext cx="6605963" cy="4351338"/>
          </a:xfrm>
        </p:spPr>
      </p:pic>
    </p:spTree>
    <p:extLst>
      <p:ext uri="{BB962C8B-B14F-4D97-AF65-F5344CB8AC3E}">
        <p14:creationId xmlns:p14="http://schemas.microsoft.com/office/powerpoint/2010/main" val="20646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교재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08" y="3024062"/>
            <a:ext cx="2418187" cy="3647852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Montgomery, Jennings &amp; Kulahci</a:t>
            </a:r>
          </a:p>
          <a:p>
            <a:r>
              <a:rPr lang="en-US" altLang="ko-KR"/>
              <a:t>“Introduction to Time Series Analysis and Forecasting” (2</a:t>
            </a:r>
            <a:r>
              <a:rPr lang="en-US" altLang="ko-KR" baseline="30000"/>
              <a:t>nd</a:t>
            </a:r>
            <a:r>
              <a:rPr lang="en-US" altLang="ko-KR"/>
              <a:t> ed.)</a:t>
            </a:r>
          </a:p>
          <a:p>
            <a:r>
              <a:rPr lang="en-US" altLang="ko-KR"/>
              <a:t>Wiley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 분석의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생산 관리</a:t>
            </a:r>
            <a:endParaRPr lang="en-US" altLang="ko-KR"/>
          </a:p>
          <a:p>
            <a:r>
              <a:rPr lang="ko-KR" altLang="en-US"/>
              <a:t>마케팅</a:t>
            </a:r>
            <a:endParaRPr lang="en-US" altLang="ko-KR"/>
          </a:p>
          <a:p>
            <a:r>
              <a:rPr lang="ko-KR" altLang="en-US"/>
              <a:t>금융</a:t>
            </a:r>
            <a:r>
              <a:rPr lang="en-US" altLang="ko-KR"/>
              <a:t>/</a:t>
            </a:r>
            <a:r>
              <a:rPr lang="ko-KR" altLang="en-US"/>
              <a:t>재무</a:t>
            </a:r>
            <a:endParaRPr lang="en-US" altLang="ko-KR"/>
          </a:p>
          <a:p>
            <a:r>
              <a:rPr lang="ko-KR" altLang="en-US"/>
              <a:t>경제</a:t>
            </a:r>
            <a:endParaRPr lang="en-US" altLang="ko-KR"/>
          </a:p>
          <a:p>
            <a:r>
              <a:rPr lang="ko-KR" altLang="en-US"/>
              <a:t>인구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9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 자료의 특징들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0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랜덤워크</a:t>
            </a:r>
            <a:r>
              <a:rPr lang="en-US" altLang="ko-KR"/>
              <a:t>(random walk)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73" y="1825625"/>
            <a:ext cx="6761854" cy="4351338"/>
          </a:xfrm>
        </p:spPr>
      </p:pic>
      <p:sp>
        <p:nvSpPr>
          <p:cNvPr id="6" name="직사각형 5"/>
          <p:cNvSpPr/>
          <p:nvPr/>
        </p:nvSpPr>
        <p:spPr>
          <a:xfrm>
            <a:off x="5891078" y="145629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의약품 판매량</a:t>
            </a:r>
          </a:p>
        </p:txBody>
      </p:sp>
    </p:spTree>
    <p:extLst>
      <p:ext uri="{BB962C8B-B14F-4D97-AF65-F5344CB8AC3E}">
        <p14:creationId xmlns:p14="http://schemas.microsoft.com/office/powerpoint/2010/main" val="285282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자기상관</a:t>
            </a:r>
            <a:r>
              <a:rPr lang="en-US" altLang="ko-KR"/>
              <a:t>(autocorrelation)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68" y="1825625"/>
            <a:ext cx="6588664" cy="4351338"/>
          </a:xfrm>
        </p:spPr>
      </p:pic>
      <p:sp>
        <p:nvSpPr>
          <p:cNvPr id="6" name="직사각형 5"/>
          <p:cNvSpPr/>
          <p:nvPr/>
        </p:nvSpPr>
        <p:spPr>
          <a:xfrm>
            <a:off x="4892942" y="1506022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화학 공정에서 측정된 점도</a:t>
            </a:r>
          </a:p>
        </p:txBody>
      </p:sp>
    </p:spTree>
    <p:extLst>
      <p:ext uri="{BB962C8B-B14F-4D97-AF65-F5344CB8AC3E}">
        <p14:creationId xmlns:p14="http://schemas.microsoft.com/office/powerpoint/2010/main" val="198293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추세</a:t>
            </a:r>
            <a:r>
              <a:rPr lang="en-US" altLang="ko-KR"/>
              <a:t>(linear trend)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10" y="1825625"/>
            <a:ext cx="6858580" cy="4351338"/>
          </a:xfrm>
        </p:spPr>
      </p:pic>
      <p:sp>
        <p:nvSpPr>
          <p:cNvPr id="6" name="직사각형 5"/>
          <p:cNvSpPr/>
          <p:nvPr/>
        </p:nvSpPr>
        <p:spPr>
          <a:xfrm>
            <a:off x="5471465" y="150602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미국 연간 치즈 생산량</a:t>
            </a:r>
          </a:p>
        </p:txBody>
      </p:sp>
    </p:spTree>
    <p:extLst>
      <p:ext uri="{BB962C8B-B14F-4D97-AF65-F5344CB8AC3E}">
        <p14:creationId xmlns:p14="http://schemas.microsoft.com/office/powerpoint/2010/main" val="404242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주기성 또는 계절성</a:t>
            </a:r>
            <a:r>
              <a:rPr lang="en-US" altLang="ko-KR"/>
              <a:t>(seasonality)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98" y="1825625"/>
            <a:ext cx="6832604" cy="4351338"/>
          </a:xfrm>
        </p:spPr>
      </p:pic>
      <p:sp>
        <p:nvSpPr>
          <p:cNvPr id="6" name="직사각형 5"/>
          <p:cNvSpPr/>
          <p:nvPr/>
        </p:nvSpPr>
        <p:spPr>
          <a:xfrm>
            <a:off x="5286907" y="150602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미국 월별 음료 출고량</a:t>
            </a:r>
          </a:p>
        </p:txBody>
      </p:sp>
    </p:spTree>
    <p:extLst>
      <p:ext uri="{BB962C8B-B14F-4D97-AF65-F5344CB8AC3E}">
        <p14:creationId xmlns:p14="http://schemas.microsoft.com/office/powerpoint/2010/main" val="24448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559</Words>
  <Application>Microsoft Office PowerPoint</Application>
  <PresentationFormat>와이드스크린</PresentationFormat>
  <Paragraphs>114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데이터 사이언스 실무  시계열 분석 기초</vt:lpstr>
      <vt:lpstr>시계열 자료</vt:lpstr>
      <vt:lpstr>교재</vt:lpstr>
      <vt:lpstr>시계열 분석의 활용</vt:lpstr>
      <vt:lpstr>시계열 자료의 특징들</vt:lpstr>
      <vt:lpstr>랜덤워크(random walk)</vt:lpstr>
      <vt:lpstr>자기상관(autocorrelation)</vt:lpstr>
      <vt:lpstr>선형 추세(linear trend)</vt:lpstr>
      <vt:lpstr>주기성 또는 계절성(seasonality)</vt:lpstr>
      <vt:lpstr>추세의 변화</vt:lpstr>
      <vt:lpstr>비정상(nonstationary)</vt:lpstr>
      <vt:lpstr>복합적 패턴</vt:lpstr>
      <vt:lpstr>이상점</vt:lpstr>
      <vt:lpstr>이상점</vt:lpstr>
      <vt:lpstr>평활(smoothing)</vt:lpstr>
      <vt:lpstr>평활</vt:lpstr>
      <vt:lpstr>미국 의류 판매량 (1992~2003)</vt:lpstr>
      <vt:lpstr>이동 평균</vt:lpstr>
      <vt:lpstr>5개월 이동 평균</vt:lpstr>
      <vt:lpstr>이동 중간값</vt:lpstr>
      <vt:lpstr>5개월 이동 중간값</vt:lpstr>
      <vt:lpstr>국소 회귀</vt:lpstr>
      <vt:lpstr>국소 가중 회귀</vt:lpstr>
      <vt:lpstr>자기상관</vt:lpstr>
      <vt:lpstr>ACF</vt:lpstr>
      <vt:lpstr>정상 시계열의 ACF</vt:lpstr>
      <vt:lpstr>랜덤워크의 ACF</vt:lpstr>
      <vt:lpstr>비정상 시계열의 ACF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 실무  시계열 분석 기초</dc:title>
  <dc:creator>유재명</dc:creator>
  <cp:lastModifiedBy>byungjun Lee</cp:lastModifiedBy>
  <cp:revision>17</cp:revision>
  <dcterms:created xsi:type="dcterms:W3CDTF">2017-03-09T13:43:07Z</dcterms:created>
  <dcterms:modified xsi:type="dcterms:W3CDTF">2017-03-12T12:40:08Z</dcterms:modified>
</cp:coreProperties>
</file>