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7" r:id="rId14"/>
    <p:sldId id="270" r:id="rId15"/>
    <p:sldId id="271" r:id="rId16"/>
    <p:sldId id="272" r:id="rId17"/>
    <p:sldId id="273" r:id="rId18"/>
    <p:sldId id="274" r:id="rId19"/>
    <p:sldId id="269" r:id="rId20"/>
    <p:sldId id="275" r:id="rId21"/>
    <p:sldId id="276" r:id="rId22"/>
    <p:sldId id="279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5D4-24B4-4E33-AB3A-2CAB5527202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C050-3D47-49AC-9C2C-ACD761CF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5D4-24B4-4E33-AB3A-2CAB5527202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C050-3D47-49AC-9C2C-ACD761CF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5D4-24B4-4E33-AB3A-2CAB5527202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C050-3D47-49AC-9C2C-ACD761CF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7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5D4-24B4-4E33-AB3A-2CAB5527202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C050-3D47-49AC-9C2C-ACD761CF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5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5D4-24B4-4E33-AB3A-2CAB5527202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C050-3D47-49AC-9C2C-ACD761CF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5D4-24B4-4E33-AB3A-2CAB5527202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C050-3D47-49AC-9C2C-ACD761CF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1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5D4-24B4-4E33-AB3A-2CAB5527202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C050-3D47-49AC-9C2C-ACD761CF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5D4-24B4-4E33-AB3A-2CAB5527202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C050-3D47-49AC-9C2C-ACD761CF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00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5D4-24B4-4E33-AB3A-2CAB5527202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C050-3D47-49AC-9C2C-ACD761CF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2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5D4-24B4-4E33-AB3A-2CAB5527202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C050-3D47-49AC-9C2C-ACD761CF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5D4-24B4-4E33-AB3A-2CAB5527202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C050-3D47-49AC-9C2C-ACD761CF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6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B5D4-24B4-4E33-AB3A-2CAB5527202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C050-3D47-49AC-9C2C-ACD761CF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one-hot</a:t>
            </a:r>
            <a:r>
              <a:rPr lang="ko-KR" altLang="en-US"/>
              <a:t> </a:t>
            </a:r>
            <a:r>
              <a:rPr lang="en-US" altLang="ko-KR"/>
              <a:t>encoding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100</a:t>
            </a:r>
            <a:r>
              <a:rPr lang="ko-KR" altLang="en-US"/>
              <a:t> 종류의 단어가 있다면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각 단어에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100</a:t>
            </a:r>
            <a:r>
              <a:rPr lang="ko-KR" altLang="en-US"/>
              <a:t>까지 번호를 붙임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길이 </a:t>
            </a:r>
            <a:r>
              <a:rPr lang="en-US" altLang="ko-KR"/>
              <a:t>100</a:t>
            </a:r>
            <a:r>
              <a:rPr lang="ko-KR" altLang="en-US"/>
              <a:t>인 벡터를 모두 </a:t>
            </a:r>
            <a:r>
              <a:rPr lang="en-US" altLang="ko-KR"/>
              <a:t>0</a:t>
            </a:r>
            <a:r>
              <a:rPr lang="ko-KR" altLang="en-US"/>
              <a:t>으로 채움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38</a:t>
            </a:r>
            <a:r>
              <a:rPr lang="ko-KR" altLang="en-US"/>
              <a:t>번 단어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</a:t>
            </a:r>
            <a:r>
              <a:rPr lang="en-US" altLang="ko-KR"/>
              <a:t>38</a:t>
            </a:r>
            <a:r>
              <a:rPr lang="ko-KR" altLang="en-US"/>
              <a:t>번째 값을 </a:t>
            </a:r>
            <a:r>
              <a:rPr lang="en-US" altLang="ko-KR"/>
              <a:t>1</a:t>
            </a:r>
            <a:r>
              <a:rPr lang="ko-KR" altLang="en-US"/>
              <a:t>로 표시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모든 단어를 위와 같은 방법으로 벡터로 표현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4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NNLM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938843"/>
            <a:ext cx="4887007" cy="4124901"/>
          </a:xfrm>
        </p:spPr>
      </p:pic>
      <p:cxnSp>
        <p:nvCxnSpPr>
          <p:cNvPr id="7" name="직선 화살표 연결선 6"/>
          <p:cNvCxnSpPr>
            <a:cxnSpLocks/>
            <a:stCxn id="4" idx="1"/>
          </p:cNvCxnSpPr>
          <p:nvPr/>
        </p:nvCxnSpPr>
        <p:spPr>
          <a:xfrm flipH="1">
            <a:off x="7617204" y="5340164"/>
            <a:ext cx="612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29600" y="5155498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모든 단어에 행렬 </a:t>
            </a:r>
            <a:r>
              <a:rPr lang="en-US" altLang="ko-KR">
                <a:solidFill>
                  <a:srgbClr val="FF0000"/>
                </a:solidFill>
              </a:rPr>
              <a:t>C</a:t>
            </a:r>
            <a:r>
              <a:rPr lang="ko-KR" altLang="en-US">
                <a:solidFill>
                  <a:srgbClr val="FF0000"/>
                </a:solidFill>
              </a:rPr>
              <a:t>를 곱함</a:t>
            </a:r>
          </a:p>
        </p:txBody>
      </p:sp>
    </p:spTree>
    <p:extLst>
      <p:ext uri="{BB962C8B-B14F-4D97-AF65-F5344CB8AC3E}">
        <p14:creationId xmlns:p14="http://schemas.microsoft.com/office/powerpoint/2010/main" val="348207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벡터에 행렬을 곱하면</a:t>
            </a:r>
            <a:r>
              <a:rPr lang="en-US" altLang="ko-KR"/>
              <a:t>?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37475"/>
                <a:ext cx="10515600" cy="16952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37475"/>
                <a:ext cx="10515600" cy="1695243"/>
              </a:xfrm>
              <a:blipFill>
                <a:blip r:embed="rId2"/>
                <a:stretch>
                  <a:fillRect t="-10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4528487" y="2934264"/>
            <a:ext cx="377505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383708" y="3028268"/>
            <a:ext cx="282012" cy="28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8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NNLM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938843"/>
            <a:ext cx="4887007" cy="4124901"/>
          </a:xfrm>
        </p:spPr>
      </p:pic>
      <p:cxnSp>
        <p:nvCxnSpPr>
          <p:cNvPr id="7" name="직선 화살표 연결선 6"/>
          <p:cNvCxnSpPr>
            <a:cxnSpLocks/>
            <a:stCxn id="4" idx="1"/>
            <a:endCxn id="6" idx="3"/>
          </p:cNvCxnSpPr>
          <p:nvPr/>
        </p:nvCxnSpPr>
        <p:spPr>
          <a:xfrm flipH="1">
            <a:off x="8539503" y="3878966"/>
            <a:ext cx="3024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841997" y="3555800"/>
            <a:ext cx="3109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일반적인 앞먹임 신경망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>
                <a:solidFill>
                  <a:srgbClr val="FF0000"/>
                </a:solidFill>
              </a:rPr>
              <a:t>feedforward neural network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3743" y="2531591"/>
            <a:ext cx="5075760" cy="2694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0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NNLM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938843"/>
            <a:ext cx="4887007" cy="4124901"/>
          </a:xfrm>
        </p:spPr>
      </p:pic>
      <p:cxnSp>
        <p:nvCxnSpPr>
          <p:cNvPr id="7" name="직선 화살표 연결선 6"/>
          <p:cNvCxnSpPr>
            <a:cxnSpLocks/>
            <a:stCxn id="4" idx="1"/>
          </p:cNvCxnSpPr>
          <p:nvPr/>
        </p:nvCxnSpPr>
        <p:spPr>
          <a:xfrm flipH="1">
            <a:off x="7482980" y="2230447"/>
            <a:ext cx="2348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831898" y="20457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단어 예측</a:t>
            </a:r>
          </a:p>
        </p:txBody>
      </p:sp>
    </p:spTree>
    <p:extLst>
      <p:ext uri="{BB962C8B-B14F-4D97-AF65-F5344CB8AC3E}">
        <p14:creationId xmlns:p14="http://schemas.microsoft.com/office/powerpoint/2010/main" val="79420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텍스트를 넣고 신경망을 학습시키면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대상 단어를 잘 예측하도록 행렬 </a:t>
            </a:r>
            <a:r>
              <a:rPr lang="en-US" altLang="ko-KR"/>
              <a:t>C</a:t>
            </a:r>
            <a:r>
              <a:rPr lang="ko-KR" altLang="en-US"/>
              <a:t>가 구해짐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단어에 행렬 </a:t>
            </a:r>
            <a:r>
              <a:rPr lang="en-US" altLang="ko-KR"/>
              <a:t>C</a:t>
            </a:r>
            <a:r>
              <a:rPr lang="ko-KR" altLang="en-US"/>
              <a:t>를 곱한 결과를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NNLM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938843"/>
            <a:ext cx="4887007" cy="4124901"/>
          </a:xfrm>
        </p:spPr>
      </p:pic>
      <p:cxnSp>
        <p:nvCxnSpPr>
          <p:cNvPr id="7" name="직선 화살표 연결선 6"/>
          <p:cNvCxnSpPr>
            <a:cxnSpLocks/>
            <a:stCxn id="4" idx="1"/>
          </p:cNvCxnSpPr>
          <p:nvPr/>
        </p:nvCxnSpPr>
        <p:spPr>
          <a:xfrm flipH="1">
            <a:off x="7482980" y="5015592"/>
            <a:ext cx="2348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831898" y="483092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단어의 의미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35692" y="4622334"/>
            <a:ext cx="847288" cy="66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43297" y="4622334"/>
            <a:ext cx="847288" cy="66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72365" y="4622334"/>
            <a:ext cx="847288" cy="66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4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NNLM</a:t>
            </a:r>
            <a:r>
              <a:rPr lang="ko-KR" altLang="en-US"/>
              <a:t>의 문제점</a:t>
            </a:r>
          </a:p>
        </p:txBody>
      </p:sp>
      <p:pic>
        <p:nvPicPr>
          <p:cNvPr id="4" name="내용 개체 틀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66" y="1887569"/>
            <a:ext cx="4887007" cy="4124901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cxnSpLocks/>
            <a:stCxn id="6" idx="1"/>
          </p:cNvCxnSpPr>
          <p:nvPr/>
        </p:nvCxnSpPr>
        <p:spPr>
          <a:xfrm flipH="1">
            <a:off x="5845030" y="5375848"/>
            <a:ext cx="1325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70492" y="5191182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단어 종류 </a:t>
            </a:r>
            <a:r>
              <a:rPr lang="en-US" altLang="ko-KR">
                <a:solidFill>
                  <a:srgbClr val="FF0000"/>
                </a:solidFill>
              </a:rPr>
              <a:t>×</a:t>
            </a:r>
            <a:r>
              <a:rPr lang="ko-KR" altLang="en-US">
                <a:solidFill>
                  <a:srgbClr val="FF0000"/>
                </a:solidFill>
              </a:rPr>
              <a:t> 차원 수</a:t>
            </a:r>
          </a:p>
        </p:txBody>
      </p:sp>
      <p:cxnSp>
        <p:nvCxnSpPr>
          <p:cNvPr id="8" name="직선 화살표 연결선 7"/>
          <p:cNvCxnSpPr>
            <a:cxnSpLocks/>
            <a:stCxn id="9" idx="1"/>
          </p:cNvCxnSpPr>
          <p:nvPr/>
        </p:nvCxnSpPr>
        <p:spPr>
          <a:xfrm flipH="1">
            <a:off x="5845030" y="4344259"/>
            <a:ext cx="1325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70492" y="4159593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단어 수 </a:t>
            </a:r>
            <a:r>
              <a:rPr lang="en-US" altLang="ko-KR">
                <a:solidFill>
                  <a:srgbClr val="FF0000"/>
                </a:solidFill>
              </a:rPr>
              <a:t>×</a:t>
            </a:r>
            <a:r>
              <a:rPr lang="ko-KR" altLang="en-US">
                <a:solidFill>
                  <a:srgbClr val="FF0000"/>
                </a:solidFill>
              </a:rPr>
              <a:t> 차원 수 </a:t>
            </a:r>
            <a:r>
              <a:rPr lang="en-US" altLang="ko-KR">
                <a:solidFill>
                  <a:srgbClr val="FF0000"/>
                </a:solidFill>
              </a:rPr>
              <a:t>×</a:t>
            </a:r>
            <a:r>
              <a:rPr lang="ko-KR" altLang="en-US">
                <a:solidFill>
                  <a:srgbClr val="FF0000"/>
                </a:solidFill>
              </a:rPr>
              <a:t> 은닉층의 크기</a:t>
            </a:r>
          </a:p>
        </p:txBody>
      </p:sp>
      <p:cxnSp>
        <p:nvCxnSpPr>
          <p:cNvPr id="10" name="직선 화살표 연결선 9"/>
          <p:cNvCxnSpPr>
            <a:cxnSpLocks/>
            <a:stCxn id="11" idx="1"/>
          </p:cNvCxnSpPr>
          <p:nvPr/>
        </p:nvCxnSpPr>
        <p:spPr>
          <a:xfrm flipH="1">
            <a:off x="5845030" y="3348602"/>
            <a:ext cx="1325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70492" y="3163936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은닉층의 크기 </a:t>
            </a:r>
            <a:r>
              <a:rPr lang="en-US" altLang="ko-KR">
                <a:solidFill>
                  <a:srgbClr val="FF0000"/>
                </a:solidFill>
              </a:rPr>
              <a:t>×</a:t>
            </a:r>
            <a:r>
              <a:rPr lang="ko-KR" altLang="en-US">
                <a:solidFill>
                  <a:srgbClr val="FF0000"/>
                </a:solidFill>
              </a:rPr>
              <a:t> 단어 종류</a:t>
            </a:r>
          </a:p>
        </p:txBody>
      </p:sp>
    </p:spTree>
    <p:extLst>
      <p:ext uri="{BB962C8B-B14F-4D97-AF65-F5344CB8AC3E}">
        <p14:creationId xmlns:p14="http://schemas.microsoft.com/office/powerpoint/2010/main" val="1627035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8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Mikolov et al. (2013)</a:t>
            </a:r>
          </a:p>
          <a:p>
            <a:endParaRPr lang="en-US" altLang="ko-KR"/>
          </a:p>
          <a:p>
            <a:r>
              <a:rPr lang="en-US" altLang="ko-KR"/>
              <a:t>NNLM</a:t>
            </a:r>
            <a:r>
              <a:rPr lang="ko-KR" altLang="en-US"/>
              <a:t>의 학습 효율을 높임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CBOW</a:t>
            </a:r>
            <a:r>
              <a:rPr lang="ko-KR" altLang="en-US"/>
              <a:t>와 </a:t>
            </a:r>
            <a:r>
              <a:rPr lang="en-US" altLang="ko-KR"/>
              <a:t>Skip-gram </a:t>
            </a:r>
            <a:r>
              <a:rPr lang="ko-KR" altLang="en-US"/>
              <a:t>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277" y="2434904"/>
            <a:ext cx="3108666" cy="34413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943" y="2434904"/>
            <a:ext cx="2300353" cy="344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9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 Embedding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단어에 좌표를 부여하는 것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단어의 의미를 수치화하는 것으로 생각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텍스트 처리가 더 빠르고 정확해짐</a:t>
            </a:r>
          </a:p>
        </p:txBody>
      </p:sp>
    </p:spTree>
    <p:extLst>
      <p:ext uri="{BB962C8B-B14F-4D97-AF65-F5344CB8AC3E}">
        <p14:creationId xmlns:p14="http://schemas.microsoft.com/office/powerpoint/2010/main" val="898093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CBOW</a:t>
            </a:r>
            <a:r>
              <a:rPr lang="ko-KR" altLang="en-US"/>
              <a:t>와 </a:t>
            </a:r>
            <a:r>
              <a:rPr lang="en-US" altLang="ko-KR"/>
              <a:t>Skip-gram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4" y="2053159"/>
            <a:ext cx="6068272" cy="3896269"/>
          </a:xfrm>
        </p:spPr>
      </p:pic>
    </p:spTree>
    <p:extLst>
      <p:ext uri="{BB962C8B-B14F-4D97-AF65-F5344CB8AC3E}">
        <p14:creationId xmlns:p14="http://schemas.microsoft.com/office/powerpoint/2010/main" val="132734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CBOW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Continuous Bag-Of-Words</a:t>
            </a:r>
          </a:p>
          <a:p>
            <a:endParaRPr lang="en-US" altLang="ko-KR"/>
          </a:p>
          <a:p>
            <a:r>
              <a:rPr lang="ko-KR" altLang="en-US"/>
              <a:t>주변 단어로 대상 단어 예측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은닉층을 단순합으로 대체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9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NNLM</a:t>
            </a:r>
            <a:r>
              <a:rPr lang="en-US" altLang="ko-KR"/>
              <a:t> vs. CBOW</a:t>
            </a:r>
            <a:endParaRPr lang="ko-KR" altLang="en-US"/>
          </a:p>
        </p:txBody>
      </p:sp>
      <p:pic>
        <p:nvPicPr>
          <p:cNvPr id="4" name="내용 개체 틀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66" y="1887569"/>
            <a:ext cx="4887007" cy="4124901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cxnSpLocks/>
            <a:stCxn id="6" idx="1"/>
          </p:cNvCxnSpPr>
          <p:nvPr/>
        </p:nvCxnSpPr>
        <p:spPr>
          <a:xfrm flipH="1">
            <a:off x="5845030" y="5375848"/>
            <a:ext cx="1325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70492" y="5191182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단어 종류 </a:t>
            </a:r>
            <a:r>
              <a:rPr lang="en-US" altLang="ko-KR">
                <a:solidFill>
                  <a:srgbClr val="FF0000"/>
                </a:solidFill>
              </a:rPr>
              <a:t>×</a:t>
            </a:r>
            <a:r>
              <a:rPr lang="ko-KR" altLang="en-US">
                <a:solidFill>
                  <a:srgbClr val="FF0000"/>
                </a:solidFill>
              </a:rPr>
              <a:t> 차원 수</a:t>
            </a:r>
          </a:p>
        </p:txBody>
      </p:sp>
      <p:cxnSp>
        <p:nvCxnSpPr>
          <p:cNvPr id="7" name="직선 화살표 연결선 6"/>
          <p:cNvCxnSpPr>
            <a:cxnSpLocks/>
            <a:stCxn id="8" idx="1"/>
          </p:cNvCxnSpPr>
          <p:nvPr/>
        </p:nvCxnSpPr>
        <p:spPr>
          <a:xfrm flipH="1">
            <a:off x="5845030" y="4344259"/>
            <a:ext cx="1325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70492" y="4159593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단어 수 </a:t>
            </a:r>
            <a:r>
              <a:rPr lang="en-US" altLang="ko-KR">
                <a:solidFill>
                  <a:srgbClr val="FF0000"/>
                </a:solidFill>
              </a:rPr>
              <a:t>×</a:t>
            </a:r>
            <a:r>
              <a:rPr lang="ko-KR" altLang="en-US">
                <a:solidFill>
                  <a:srgbClr val="FF0000"/>
                </a:solidFill>
              </a:rPr>
              <a:t> 차원 수 </a:t>
            </a:r>
            <a:r>
              <a:rPr lang="en-US" altLang="ko-KR">
                <a:solidFill>
                  <a:srgbClr val="FF0000"/>
                </a:solidFill>
              </a:rPr>
              <a:t>×</a:t>
            </a:r>
            <a:r>
              <a:rPr lang="ko-KR" altLang="en-US">
                <a:solidFill>
                  <a:srgbClr val="FF0000"/>
                </a:solidFill>
              </a:rPr>
              <a:t> 은닉층의 크기</a:t>
            </a:r>
          </a:p>
        </p:txBody>
      </p:sp>
      <p:cxnSp>
        <p:nvCxnSpPr>
          <p:cNvPr id="9" name="직선 화살표 연결선 8"/>
          <p:cNvCxnSpPr>
            <a:cxnSpLocks/>
            <a:stCxn id="10" idx="1"/>
          </p:cNvCxnSpPr>
          <p:nvPr/>
        </p:nvCxnSpPr>
        <p:spPr>
          <a:xfrm flipH="1">
            <a:off x="5845030" y="3348602"/>
            <a:ext cx="1325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70492" y="3163936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은닉층의 크기 </a:t>
            </a:r>
            <a:r>
              <a:rPr lang="en-US" altLang="ko-KR">
                <a:solidFill>
                  <a:srgbClr val="FF0000"/>
                </a:solidFill>
              </a:rPr>
              <a:t>×</a:t>
            </a:r>
            <a:r>
              <a:rPr lang="ko-KR" altLang="en-US">
                <a:solidFill>
                  <a:srgbClr val="FF0000"/>
                </a:solidFill>
              </a:rPr>
              <a:t> 단어 종류</a:t>
            </a:r>
          </a:p>
        </p:txBody>
      </p:sp>
    </p:spTree>
    <p:extLst>
      <p:ext uri="{BB962C8B-B14F-4D97-AF65-F5344CB8AC3E}">
        <p14:creationId xmlns:p14="http://schemas.microsoft.com/office/powerpoint/2010/main" val="66692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NNLM vs. </a:t>
            </a:r>
            <a:r>
              <a:rPr lang="en-US" altLang="ko-KR" b="1"/>
              <a:t>CBOW</a:t>
            </a:r>
            <a:endParaRPr lang="ko-KR" altLang="en-US" b="1"/>
          </a:p>
        </p:txBody>
      </p:sp>
      <p:pic>
        <p:nvPicPr>
          <p:cNvPr id="4" name="내용 개체 틀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66" y="1887569"/>
            <a:ext cx="4887007" cy="4124901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cxnSpLocks/>
            <a:stCxn id="6" idx="1"/>
          </p:cNvCxnSpPr>
          <p:nvPr/>
        </p:nvCxnSpPr>
        <p:spPr>
          <a:xfrm flipH="1">
            <a:off x="5845030" y="5375848"/>
            <a:ext cx="1325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70492" y="5191182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단어 종류 </a:t>
            </a:r>
            <a:r>
              <a:rPr lang="en-US" altLang="ko-KR">
                <a:solidFill>
                  <a:srgbClr val="FF0000"/>
                </a:solidFill>
              </a:rPr>
              <a:t>×</a:t>
            </a:r>
            <a:r>
              <a:rPr lang="ko-KR" altLang="en-US">
                <a:solidFill>
                  <a:srgbClr val="FF0000"/>
                </a:solidFill>
              </a:rPr>
              <a:t> 차원 수</a:t>
            </a:r>
          </a:p>
        </p:txBody>
      </p:sp>
      <p:cxnSp>
        <p:nvCxnSpPr>
          <p:cNvPr id="9" name="직선 화살표 연결선 8"/>
          <p:cNvCxnSpPr>
            <a:cxnSpLocks/>
            <a:stCxn id="10" idx="1"/>
          </p:cNvCxnSpPr>
          <p:nvPr/>
        </p:nvCxnSpPr>
        <p:spPr>
          <a:xfrm flipH="1">
            <a:off x="5845030" y="3348602"/>
            <a:ext cx="1325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70492" y="3163936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차원 수 </a:t>
            </a:r>
            <a:r>
              <a:rPr lang="en-US" altLang="ko-KR">
                <a:solidFill>
                  <a:srgbClr val="FF0000"/>
                </a:solidFill>
              </a:rPr>
              <a:t>×</a:t>
            </a:r>
            <a:r>
              <a:rPr lang="ko-KR" altLang="en-US">
                <a:solidFill>
                  <a:srgbClr val="FF0000"/>
                </a:solidFill>
              </a:rPr>
              <a:t> 단어 종류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2788" y="2843868"/>
            <a:ext cx="4922241" cy="202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568741" y="2843868"/>
            <a:ext cx="1937857" cy="2021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 flipV="1">
            <a:off x="2843868" y="2843868"/>
            <a:ext cx="662730" cy="2021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H="1" flipV="1">
            <a:off x="3506598" y="2843868"/>
            <a:ext cx="704675" cy="2021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58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Skip-gram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CBOW</a:t>
            </a:r>
            <a:r>
              <a:rPr lang="ko-KR" altLang="en-US"/>
              <a:t>와 반대로 대상 단어로 주변 단어를 예측</a:t>
            </a:r>
          </a:p>
        </p:txBody>
      </p:sp>
    </p:spTree>
    <p:extLst>
      <p:ext uri="{BB962C8B-B14F-4D97-AF65-F5344CB8AC3E}">
        <p14:creationId xmlns:p14="http://schemas.microsoft.com/office/powerpoint/2010/main" val="3455459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</a:t>
            </a: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34" y="1825625"/>
            <a:ext cx="6560331" cy="4351338"/>
          </a:xfrm>
        </p:spPr>
      </p:pic>
    </p:spTree>
    <p:extLst>
      <p:ext uri="{BB962C8B-B14F-4D97-AF65-F5344CB8AC3E}">
        <p14:creationId xmlns:p14="http://schemas.microsoft.com/office/powerpoint/2010/main" val="223416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더 적은 데이터로 더 큰 벡터를 만들 수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예측도 비슷하거나 더 정확</a:t>
            </a:r>
          </a:p>
        </p:txBody>
      </p:sp>
    </p:spTree>
    <p:extLst>
      <p:ext uri="{BB962C8B-B14F-4D97-AF65-F5344CB8AC3E}">
        <p14:creationId xmlns:p14="http://schemas.microsoft.com/office/powerpoint/2010/main" val="3409685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r>
              <a:rPr lang="ko-KR" altLang="en-US"/>
              <a:t>의 특이한 성질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86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r>
              <a:rPr lang="ko-KR" altLang="en-US"/>
              <a:t>의 성질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191"/>
            <a:ext cx="10515600" cy="3682206"/>
          </a:xfrm>
        </p:spPr>
      </p:pic>
    </p:spTree>
    <p:extLst>
      <p:ext uri="{BB962C8B-B14F-4D97-AF65-F5344CB8AC3E}">
        <p14:creationId xmlns:p14="http://schemas.microsoft.com/office/powerpoint/2010/main" val="2013980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r>
              <a:rPr lang="ko-KR" altLang="en-US"/>
              <a:t>의 성질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왕</a:t>
            </a:r>
            <a:r>
              <a:rPr lang="en-US" altLang="ko-KR"/>
              <a:t>(king)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남자</a:t>
            </a:r>
            <a:r>
              <a:rPr lang="en-US" altLang="ko-KR"/>
              <a:t>(man)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여자</a:t>
            </a:r>
            <a:r>
              <a:rPr lang="en-US" altLang="ko-KR"/>
              <a:t>(woman)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여왕</a:t>
            </a:r>
            <a:r>
              <a:rPr lang="en-US" altLang="ko-KR"/>
              <a:t>(queen)</a:t>
            </a:r>
          </a:p>
          <a:p>
            <a:endParaRPr lang="en-US" altLang="ko-KR"/>
          </a:p>
          <a:p>
            <a:r>
              <a:rPr lang="ko-KR" altLang="en-US"/>
              <a:t>일본</a:t>
            </a:r>
            <a:r>
              <a:rPr lang="en-US" altLang="ko-KR"/>
              <a:t>(Japan) - </a:t>
            </a:r>
            <a:r>
              <a:rPr lang="ko-KR" altLang="en-US"/>
              <a:t>도쿄</a:t>
            </a:r>
            <a:r>
              <a:rPr lang="en-US" altLang="ko-KR"/>
              <a:t>(Tokyo) + </a:t>
            </a:r>
            <a:r>
              <a:rPr lang="ko-KR" altLang="en-US"/>
              <a:t>서울</a:t>
            </a:r>
            <a:r>
              <a:rPr lang="en-US" altLang="ko-KR"/>
              <a:t>(Seoul) = </a:t>
            </a:r>
            <a:r>
              <a:rPr lang="ko-KR" altLang="en-US"/>
              <a:t>한국</a:t>
            </a:r>
            <a:r>
              <a:rPr lang="en-US" altLang="ko-KR"/>
              <a:t>(Korea)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1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Latent Semantic 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Term-Document Matrix</a:t>
            </a:r>
            <a:r>
              <a:rPr lang="ko-KR" altLang="en-US"/>
              <a:t>를 </a:t>
            </a:r>
            <a:r>
              <a:rPr lang="en-US" altLang="ko-KR"/>
              <a:t>PCA</a:t>
            </a:r>
          </a:p>
          <a:p>
            <a:endParaRPr lang="en-US" altLang="ko-KR"/>
          </a:p>
          <a:p>
            <a:r>
              <a:rPr lang="ko-KR" altLang="en-US"/>
              <a:t>빈도가 함께 증가</a:t>
            </a:r>
            <a:r>
              <a:rPr lang="en-US" altLang="ko-KR"/>
              <a:t>/</a:t>
            </a:r>
            <a:r>
              <a:rPr lang="ko-KR" altLang="en-US"/>
              <a:t>감소하는 관계의 단어들을 축으로 삼음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적은 데이터에서도 잘 작동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어순 고려 </a:t>
            </a:r>
            <a:r>
              <a:rPr lang="en-US" altLang="ko-KR"/>
              <a:t>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0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r>
              <a:rPr lang="ko-KR" altLang="en-US"/>
              <a:t>의 활용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05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</a:t>
            </a:r>
            <a:r>
              <a:rPr lang="ko-KR" altLang="en-US"/>
              <a:t> </a:t>
            </a:r>
            <a:r>
              <a:rPr lang="en-US" altLang="ko-KR"/>
              <a:t>Embedding</a:t>
            </a:r>
            <a:r>
              <a:rPr lang="ko-KR" altLang="en-US"/>
              <a:t>으로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감정 분석</a:t>
            </a:r>
            <a:r>
              <a:rPr lang="en-US" altLang="ko-KR"/>
              <a:t>,</a:t>
            </a:r>
            <a:r>
              <a:rPr lang="ko-KR" altLang="en-US"/>
              <a:t> 문서 분류 등을 수행할 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단어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</a:t>
            </a:r>
            <a:r>
              <a:rPr lang="en-US" altLang="ko-KR"/>
              <a:t>Word Embedding</a:t>
            </a:r>
            <a:r>
              <a:rPr lang="ko-KR" altLang="en-US"/>
              <a:t>으로 먼저 변환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대부분의 경우 성능 향상</a:t>
            </a:r>
          </a:p>
        </p:txBody>
      </p:sp>
    </p:spTree>
    <p:extLst>
      <p:ext uri="{BB962C8B-B14F-4D97-AF65-F5344CB8AC3E}">
        <p14:creationId xmlns:p14="http://schemas.microsoft.com/office/powerpoint/2010/main" val="4239418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이외 분야에서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텍스트</a:t>
            </a:r>
            <a:r>
              <a:rPr lang="en-US" altLang="ko-KR"/>
              <a:t>:</a:t>
            </a:r>
            <a:r>
              <a:rPr lang="ko-KR" altLang="en-US"/>
              <a:t> 단어가 순서대로 있는 것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     </a:t>
            </a:r>
            <a:r>
              <a:rPr lang="en-US" altLang="ko-KR"/>
              <a:t>)</a:t>
            </a:r>
            <a:r>
              <a:rPr lang="ko-KR" altLang="en-US"/>
              <a:t>이 순서대로 있는 것이면 </a:t>
            </a:r>
            <a:r>
              <a:rPr lang="en-US" altLang="ko-KR"/>
              <a:t>Word2Vec</a:t>
            </a:r>
            <a:r>
              <a:rPr lang="ko-KR" altLang="en-US"/>
              <a:t>을 활용 가능</a:t>
            </a:r>
          </a:p>
        </p:txBody>
      </p:sp>
    </p:spTree>
    <p:extLst>
      <p:ext uri="{BB962C8B-B14F-4D97-AF65-F5344CB8AC3E}">
        <p14:creationId xmlns:p14="http://schemas.microsoft.com/office/powerpoint/2010/main" val="2660033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단백질</a:t>
            </a: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2083594"/>
            <a:ext cx="6565900" cy="3835400"/>
          </a:xfrm>
        </p:spPr>
      </p:pic>
    </p:spTree>
    <p:extLst>
      <p:ext uri="{BB962C8B-B14F-4D97-AF65-F5344CB8AC3E}">
        <p14:creationId xmlns:p14="http://schemas.microsoft.com/office/powerpoint/2010/main" val="908126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단백질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인체는 단백질은 </a:t>
            </a:r>
            <a:r>
              <a:rPr lang="en-US" altLang="ko-KR"/>
              <a:t>20</a:t>
            </a:r>
            <a:r>
              <a:rPr lang="ko-KR" altLang="en-US"/>
              <a:t>종의 아미노산으로 구성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아미노산의 순서에 따라 다른 단백질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아미노산</a:t>
            </a:r>
            <a:r>
              <a:rPr lang="en-US" altLang="ko-KR"/>
              <a:t>:</a:t>
            </a:r>
            <a:r>
              <a:rPr lang="ko-KR" altLang="en-US"/>
              <a:t>단백질 </a:t>
            </a:r>
            <a:r>
              <a:rPr lang="en-US" altLang="ko-KR"/>
              <a:t>=</a:t>
            </a:r>
            <a:r>
              <a:rPr lang="ko-KR" altLang="en-US"/>
              <a:t> 단어</a:t>
            </a:r>
            <a:r>
              <a:rPr lang="en-US" altLang="ko-KR"/>
              <a:t>:</a:t>
            </a:r>
            <a:r>
              <a:rPr lang="ko-KR" altLang="en-US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078025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ProtVec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Asgari &amp; Mofad (2015)</a:t>
            </a:r>
          </a:p>
          <a:p>
            <a:endParaRPr lang="en-US" altLang="ko-KR"/>
          </a:p>
          <a:p>
            <a:r>
              <a:rPr lang="ko-KR" altLang="en-US"/>
              <a:t>아미노산을 </a:t>
            </a:r>
            <a:r>
              <a:rPr lang="en-US" altLang="ko-KR"/>
              <a:t>3</a:t>
            </a:r>
            <a:r>
              <a:rPr lang="ko-KR" altLang="en-US"/>
              <a:t>개씩 묶어 </a:t>
            </a:r>
            <a:r>
              <a:rPr lang="en-US" altLang="ko-KR"/>
              <a:t>'</a:t>
            </a:r>
            <a:r>
              <a:rPr lang="ko-KR" altLang="en-US"/>
              <a:t>단어</a:t>
            </a:r>
            <a:r>
              <a:rPr lang="en-US" altLang="ko-KR"/>
              <a:t>'</a:t>
            </a:r>
            <a:r>
              <a:rPr lang="ko-KR" altLang="en-US"/>
              <a:t>로 만듦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Skip-gram</a:t>
            </a:r>
            <a:r>
              <a:rPr lang="ko-KR" altLang="en-US"/>
              <a:t>을 이용해 </a:t>
            </a:r>
            <a:r>
              <a:rPr lang="en-US" altLang="ko-KR"/>
              <a:t>3-</a:t>
            </a:r>
            <a:r>
              <a:rPr lang="ko-KR" altLang="en-US"/>
              <a:t>아미노산 </a:t>
            </a:r>
            <a:r>
              <a:rPr lang="en-US" altLang="ko-KR"/>
              <a:t>'</a:t>
            </a:r>
            <a:r>
              <a:rPr lang="ko-KR" altLang="en-US"/>
              <a:t>단어</a:t>
            </a:r>
            <a:r>
              <a:rPr lang="en-US" altLang="ko-KR"/>
              <a:t>'</a:t>
            </a:r>
            <a:r>
              <a:rPr lang="ko-KR" altLang="en-US"/>
              <a:t>를 벡터로 만듦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단백질은 </a:t>
            </a:r>
            <a:r>
              <a:rPr lang="en-US" altLang="ko-KR"/>
              <a:t>‘</a:t>
            </a:r>
            <a:r>
              <a:rPr lang="ko-KR" altLang="en-US"/>
              <a:t>단어</a:t>
            </a:r>
            <a:r>
              <a:rPr lang="en-US" altLang="ko-KR"/>
              <a:t>’</a:t>
            </a:r>
            <a:r>
              <a:rPr lang="ko-KR" altLang="en-US"/>
              <a:t>의 합으로 표현</a:t>
            </a:r>
          </a:p>
        </p:txBody>
      </p:sp>
    </p:spTree>
    <p:extLst>
      <p:ext uri="{BB962C8B-B14F-4D97-AF65-F5344CB8AC3E}">
        <p14:creationId xmlns:p14="http://schemas.microsoft.com/office/powerpoint/2010/main" val="652347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ProtVec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792" y="1825625"/>
            <a:ext cx="6160415" cy="4351338"/>
          </a:xfrm>
        </p:spPr>
      </p:pic>
    </p:spTree>
    <p:extLst>
      <p:ext uri="{BB962C8B-B14F-4D97-AF65-F5344CB8AC3E}">
        <p14:creationId xmlns:p14="http://schemas.microsoft.com/office/powerpoint/2010/main" val="1950314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ProtVec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SVM</a:t>
            </a:r>
            <a:r>
              <a:rPr lang="ko-KR" altLang="en-US"/>
              <a:t>을 이용해 문제 단백질</a:t>
            </a:r>
            <a:r>
              <a:rPr lang="en-US" altLang="ko-KR"/>
              <a:t>(FG-Nups)</a:t>
            </a:r>
            <a:r>
              <a:rPr lang="ko-KR" altLang="en-US"/>
              <a:t>과 일반 단백질 구별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정확도 </a:t>
            </a:r>
            <a:r>
              <a:rPr lang="en-US" altLang="ko-KR"/>
              <a:t>99.81%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12983"/>
            <a:ext cx="10515600" cy="2963979"/>
          </a:xfrm>
        </p:spPr>
        <p:txBody>
          <a:bodyPr/>
          <a:lstStyle/>
          <a:p>
            <a:r>
              <a:rPr lang="en-US" altLang="ko-KR"/>
              <a:t>?</a:t>
            </a:r>
            <a:r>
              <a:rPr lang="ko-KR" altLang="en-US"/>
              <a:t> 자리에 들어갈 수 있는 말은 한정</a:t>
            </a:r>
            <a:r>
              <a:rPr lang="en-US" altLang="ko-KR"/>
              <a:t>:</a:t>
            </a:r>
            <a:r>
              <a:rPr lang="ko-KR" altLang="en-US"/>
              <a:t> 먹었다</a:t>
            </a:r>
            <a:r>
              <a:rPr lang="en-US" altLang="ko-KR"/>
              <a:t>,</a:t>
            </a:r>
            <a:r>
              <a:rPr lang="ko-KR" altLang="en-US"/>
              <a:t> 굶었다 </a:t>
            </a:r>
            <a:r>
              <a:rPr lang="en-US" altLang="ko-KR"/>
              <a:t>…</a:t>
            </a:r>
          </a:p>
          <a:p>
            <a:endParaRPr lang="en-US" altLang="ko-KR"/>
          </a:p>
          <a:p>
            <a:r>
              <a:rPr lang="ko-KR" altLang="en-US"/>
              <a:t>어순이 중요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84183" y="194624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28425" y="194624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28943" y="194624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74521" y="194624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44598" y="194624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175146" y="194624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2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NNLM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6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NNLM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Feedforward Neural Net Language Model</a:t>
            </a:r>
          </a:p>
          <a:p>
            <a:endParaRPr lang="en-US" altLang="ko-KR"/>
          </a:p>
          <a:p>
            <a:r>
              <a:rPr lang="en-US" altLang="ko-KR"/>
              <a:t>Bengio et al. (2003)</a:t>
            </a:r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83" y="2508615"/>
            <a:ext cx="3171919" cy="36683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70" y="2508615"/>
            <a:ext cx="2754391" cy="36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NNLM</a:t>
            </a:r>
            <a:r>
              <a:rPr lang="ko-KR" altLang="en-US"/>
              <a:t>이 푸는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12983"/>
            <a:ext cx="10515600" cy="2963979"/>
          </a:xfrm>
        </p:spPr>
        <p:txBody>
          <a:bodyPr/>
          <a:lstStyle/>
          <a:p>
            <a:r>
              <a:rPr lang="ko-KR" altLang="en-US"/>
              <a:t>앞에 나온 단어들로 </a:t>
            </a:r>
            <a:r>
              <a:rPr lang="en-US" altLang="ko-KR"/>
              <a:t>?</a:t>
            </a:r>
            <a:r>
              <a:rPr lang="ko-KR" altLang="en-US"/>
              <a:t>에 들어갈 단어를 예측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앞에 나온 단어 </a:t>
            </a:r>
            <a:r>
              <a:rPr lang="en-US" altLang="ko-KR"/>
              <a:t>/</a:t>
            </a:r>
            <a:r>
              <a:rPr lang="ko-KR" altLang="en-US"/>
              <a:t> 뒤에 나온 단어 </a:t>
            </a:r>
            <a:r>
              <a:rPr lang="en-US" altLang="ko-KR"/>
              <a:t>/</a:t>
            </a:r>
            <a:r>
              <a:rPr lang="ko-KR" altLang="en-US"/>
              <a:t> 앞뒤로 나온 단어 등도 가능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84183" y="194624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28425" y="194624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28943" y="194624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74521" y="194624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44598" y="194624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175146" y="194624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1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NNLM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938843"/>
            <a:ext cx="4887007" cy="4124901"/>
          </a:xfrm>
        </p:spPr>
      </p:pic>
    </p:spTree>
    <p:extLst>
      <p:ext uri="{BB962C8B-B14F-4D97-AF65-F5344CB8AC3E}">
        <p14:creationId xmlns:p14="http://schemas.microsoft.com/office/powerpoint/2010/main" val="327018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NNLM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938843"/>
            <a:ext cx="4887007" cy="4124901"/>
          </a:xfrm>
        </p:spPr>
      </p:pic>
      <p:cxnSp>
        <p:nvCxnSpPr>
          <p:cNvPr id="7" name="직선 화살표 연결선 6"/>
          <p:cNvCxnSpPr>
            <a:cxnSpLocks/>
            <a:stCxn id="4" idx="1"/>
          </p:cNvCxnSpPr>
          <p:nvPr/>
        </p:nvCxnSpPr>
        <p:spPr>
          <a:xfrm flipH="1">
            <a:off x="7617204" y="5759614"/>
            <a:ext cx="612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29600" y="5574948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단어를 </a:t>
            </a:r>
            <a:r>
              <a:rPr lang="en-US" altLang="ko-KR">
                <a:solidFill>
                  <a:srgbClr val="FF0000"/>
                </a:solidFill>
              </a:rPr>
              <a:t>one-hot encoding</a:t>
            </a:r>
            <a:r>
              <a:rPr lang="ko-KR" altLang="en-US">
                <a:solidFill>
                  <a:srgbClr val="FF0000"/>
                </a:solidFill>
              </a:rPr>
              <a:t>으로 표현</a:t>
            </a:r>
          </a:p>
        </p:txBody>
      </p:sp>
    </p:spTree>
    <p:extLst>
      <p:ext uri="{BB962C8B-B14F-4D97-AF65-F5344CB8AC3E}">
        <p14:creationId xmlns:p14="http://schemas.microsoft.com/office/powerpoint/2010/main" val="229823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478</Words>
  <Application>Microsoft Office PowerPoint</Application>
  <PresentationFormat>와이드스크린</PresentationFormat>
  <Paragraphs>142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Cambria Math</vt:lpstr>
      <vt:lpstr>Wingdings</vt:lpstr>
      <vt:lpstr>Office 테마</vt:lpstr>
      <vt:lpstr>Word2Vec</vt:lpstr>
      <vt:lpstr>Word Embedding</vt:lpstr>
      <vt:lpstr>Latent Semantic Analysis</vt:lpstr>
      <vt:lpstr>어순</vt:lpstr>
      <vt:lpstr>NNLM</vt:lpstr>
      <vt:lpstr>NNLM</vt:lpstr>
      <vt:lpstr>NNLM이 푸는 문제</vt:lpstr>
      <vt:lpstr>NNLM</vt:lpstr>
      <vt:lpstr>NNLM</vt:lpstr>
      <vt:lpstr>one-hot encoding</vt:lpstr>
      <vt:lpstr>NNLM</vt:lpstr>
      <vt:lpstr>벡터에 행렬을 곱하면?</vt:lpstr>
      <vt:lpstr>NNLM</vt:lpstr>
      <vt:lpstr>NNLM</vt:lpstr>
      <vt:lpstr>학습</vt:lpstr>
      <vt:lpstr>NNLM</vt:lpstr>
      <vt:lpstr>NNLM의 문제점</vt:lpstr>
      <vt:lpstr>Word2Vec</vt:lpstr>
      <vt:lpstr>Word2Vec</vt:lpstr>
      <vt:lpstr>CBOW와 Skip-gram</vt:lpstr>
      <vt:lpstr>CBOW</vt:lpstr>
      <vt:lpstr>NNLM vs. CBOW</vt:lpstr>
      <vt:lpstr>NNLM vs. CBOW</vt:lpstr>
      <vt:lpstr>Skip-gram</vt:lpstr>
      <vt:lpstr>결과</vt:lpstr>
      <vt:lpstr>결과</vt:lpstr>
      <vt:lpstr>Word2Vec의 특이한 성질</vt:lpstr>
      <vt:lpstr>Word2Vec의 성질</vt:lpstr>
      <vt:lpstr>Word2Vec의 성질</vt:lpstr>
      <vt:lpstr>Word2Vec의 활용</vt:lpstr>
      <vt:lpstr>Word Embedding으로 활용</vt:lpstr>
      <vt:lpstr>텍스트 이외 분야에서 활용</vt:lpstr>
      <vt:lpstr>단백질</vt:lpstr>
      <vt:lpstr>단백질</vt:lpstr>
      <vt:lpstr>ProtVec</vt:lpstr>
      <vt:lpstr>ProtVec</vt:lpstr>
      <vt:lpstr>ProtVec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유재명</dc:creator>
  <cp:lastModifiedBy>유재명</cp:lastModifiedBy>
  <cp:revision>9</cp:revision>
  <dcterms:created xsi:type="dcterms:W3CDTF">2017-05-26T12:16:27Z</dcterms:created>
  <dcterms:modified xsi:type="dcterms:W3CDTF">2017-05-26T14:07:01Z</dcterms:modified>
</cp:coreProperties>
</file>