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33" r:id="rId10"/>
    <p:sldId id="334" r:id="rId11"/>
    <p:sldId id="332" r:id="rId12"/>
    <p:sldId id="325" r:id="rId13"/>
    <p:sldId id="326" r:id="rId14"/>
    <p:sldId id="328" r:id="rId15"/>
    <p:sldId id="329" r:id="rId16"/>
    <p:sldId id="330" r:id="rId17"/>
    <p:sldId id="331" r:id="rId18"/>
  </p:sldIdLst>
  <p:sldSz cx="9144000" cy="6858000" type="screen4x3"/>
  <p:notesSz cx="6858000" cy="9199563"/>
  <p:kinsoku lang="ko-KR" invalStChars="????ｷ????????????樗????&gt;ｻ???ｰ・??????????????????????????!%),.:;?]}????????????????" invalEndChars="蒼????&lt;ｫ?????$([\{??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6" autoAdjust="0"/>
    <p:restoredTop sz="90929"/>
  </p:normalViewPr>
  <p:slideViewPr>
    <p:cSldViewPr>
      <p:cViewPr>
        <p:scale>
          <a:sx n="66" d="100"/>
          <a:sy n="66" d="100"/>
        </p:scale>
        <p:origin x="-557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05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4700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08485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271463"/>
            <a:ext cx="1943100" cy="5529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0" y="271463"/>
            <a:ext cx="5676900" cy="5529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71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10000" cy="412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2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6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4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947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01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0" y="385763"/>
            <a:ext cx="9134475" cy="6188075"/>
            <a:chOff x="0" y="243"/>
            <a:chExt cx="5754" cy="3898"/>
          </a:xfrm>
        </p:grpSpPr>
        <p:grpSp>
          <p:nvGrpSpPr>
            <p:cNvPr id="1030" name="Group 7"/>
            <p:cNvGrpSpPr>
              <a:grpSpLocks/>
            </p:cNvGrpSpPr>
            <p:nvPr/>
          </p:nvGrpSpPr>
          <p:grpSpPr bwMode="auto">
            <a:xfrm>
              <a:off x="0" y="243"/>
              <a:ext cx="609" cy="288"/>
              <a:chOff x="0" y="243"/>
              <a:chExt cx="609" cy="288"/>
            </a:xfrm>
          </p:grpSpPr>
          <p:sp>
            <p:nvSpPr>
              <p:cNvPr id="1035" name="Freeform 2"/>
              <p:cNvSpPr>
                <a:spLocks/>
              </p:cNvSpPr>
              <p:nvPr/>
            </p:nvSpPr>
            <p:spPr bwMode="auto">
              <a:xfrm>
                <a:off x="0" y="243"/>
                <a:ext cx="202" cy="288"/>
              </a:xfrm>
              <a:custGeom>
                <a:avLst/>
                <a:gdLst>
                  <a:gd name="T0" fmla="*/ 0 w 202"/>
                  <a:gd name="T1" fmla="*/ 0 h 288"/>
                  <a:gd name="T2" fmla="*/ 201 w 202"/>
                  <a:gd name="T3" fmla="*/ 0 h 288"/>
                  <a:gd name="T4" fmla="*/ 165 w 202"/>
                  <a:gd name="T5" fmla="*/ 287 h 288"/>
                  <a:gd name="T6" fmla="*/ 0 w 202"/>
                  <a:gd name="T7" fmla="*/ 287 h 288"/>
                  <a:gd name="T8" fmla="*/ 0 w 202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288">
                    <a:moveTo>
                      <a:pt x="0" y="0"/>
                    </a:moveTo>
                    <a:lnTo>
                      <a:pt x="201" y="0"/>
                    </a:lnTo>
                    <a:lnTo>
                      <a:pt x="165" y="287"/>
                    </a:lnTo>
                    <a:lnTo>
                      <a:pt x="0" y="28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6" name="Freeform 3"/>
              <p:cNvSpPr>
                <a:spLocks/>
              </p:cNvSpPr>
              <p:nvPr/>
            </p:nvSpPr>
            <p:spPr bwMode="auto">
              <a:xfrm>
                <a:off x="187" y="243"/>
                <a:ext cx="167" cy="288"/>
              </a:xfrm>
              <a:custGeom>
                <a:avLst/>
                <a:gdLst>
                  <a:gd name="T0" fmla="*/ 34 w 167"/>
                  <a:gd name="T1" fmla="*/ 0 h 288"/>
                  <a:gd name="T2" fmla="*/ 0 w 167"/>
                  <a:gd name="T3" fmla="*/ 287 h 288"/>
                  <a:gd name="T4" fmla="*/ 132 w 167"/>
                  <a:gd name="T5" fmla="*/ 287 h 288"/>
                  <a:gd name="T6" fmla="*/ 166 w 167"/>
                  <a:gd name="T7" fmla="*/ 0 h 288"/>
                  <a:gd name="T8" fmla="*/ 34 w 167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7" h="288">
                    <a:moveTo>
                      <a:pt x="34" y="0"/>
                    </a:moveTo>
                    <a:lnTo>
                      <a:pt x="0" y="287"/>
                    </a:lnTo>
                    <a:lnTo>
                      <a:pt x="132" y="287"/>
                    </a:lnTo>
                    <a:lnTo>
                      <a:pt x="166" y="0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7" name="Freeform 4"/>
              <p:cNvSpPr>
                <a:spLocks/>
              </p:cNvSpPr>
              <p:nvPr/>
            </p:nvSpPr>
            <p:spPr bwMode="auto">
              <a:xfrm>
                <a:off x="337" y="243"/>
                <a:ext cx="139" cy="288"/>
              </a:xfrm>
              <a:custGeom>
                <a:avLst/>
                <a:gdLst>
                  <a:gd name="T0" fmla="*/ 35 w 139"/>
                  <a:gd name="T1" fmla="*/ 0 h 288"/>
                  <a:gd name="T2" fmla="*/ 0 w 139"/>
                  <a:gd name="T3" fmla="*/ 287 h 288"/>
                  <a:gd name="T4" fmla="*/ 104 w 139"/>
                  <a:gd name="T5" fmla="*/ 287 h 288"/>
                  <a:gd name="T6" fmla="*/ 138 w 139"/>
                  <a:gd name="T7" fmla="*/ 0 h 288"/>
                  <a:gd name="T8" fmla="*/ 35 w 139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288">
                    <a:moveTo>
                      <a:pt x="35" y="0"/>
                    </a:moveTo>
                    <a:lnTo>
                      <a:pt x="0" y="287"/>
                    </a:lnTo>
                    <a:lnTo>
                      <a:pt x="104" y="287"/>
                    </a:lnTo>
                    <a:lnTo>
                      <a:pt x="138" y="0"/>
                    </a:lnTo>
                    <a:lnTo>
                      <a:pt x="35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8" name="Freeform 5"/>
              <p:cNvSpPr>
                <a:spLocks/>
              </p:cNvSpPr>
              <p:nvPr/>
            </p:nvSpPr>
            <p:spPr bwMode="auto">
              <a:xfrm>
                <a:off x="457" y="243"/>
                <a:ext cx="103" cy="288"/>
              </a:xfrm>
              <a:custGeom>
                <a:avLst/>
                <a:gdLst>
                  <a:gd name="T0" fmla="*/ 34 w 103"/>
                  <a:gd name="T1" fmla="*/ 0 h 288"/>
                  <a:gd name="T2" fmla="*/ 0 w 103"/>
                  <a:gd name="T3" fmla="*/ 287 h 288"/>
                  <a:gd name="T4" fmla="*/ 68 w 103"/>
                  <a:gd name="T5" fmla="*/ 287 h 288"/>
                  <a:gd name="T6" fmla="*/ 102 w 103"/>
                  <a:gd name="T7" fmla="*/ 0 h 288"/>
                  <a:gd name="T8" fmla="*/ 34 w 10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288">
                    <a:moveTo>
                      <a:pt x="34" y="0"/>
                    </a:moveTo>
                    <a:lnTo>
                      <a:pt x="0" y="287"/>
                    </a:lnTo>
                    <a:lnTo>
                      <a:pt x="68" y="287"/>
                    </a:lnTo>
                    <a:lnTo>
                      <a:pt x="102" y="0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9" name="Freeform 6"/>
              <p:cNvSpPr>
                <a:spLocks/>
              </p:cNvSpPr>
              <p:nvPr/>
            </p:nvSpPr>
            <p:spPr bwMode="auto">
              <a:xfrm>
                <a:off x="539" y="243"/>
                <a:ext cx="70" cy="288"/>
              </a:xfrm>
              <a:custGeom>
                <a:avLst/>
                <a:gdLst>
                  <a:gd name="T0" fmla="*/ 33 w 70"/>
                  <a:gd name="T1" fmla="*/ 0 h 288"/>
                  <a:gd name="T2" fmla="*/ 0 w 70"/>
                  <a:gd name="T3" fmla="*/ 287 h 288"/>
                  <a:gd name="T4" fmla="*/ 35 w 70"/>
                  <a:gd name="T5" fmla="*/ 287 h 288"/>
                  <a:gd name="T6" fmla="*/ 69 w 70"/>
                  <a:gd name="T7" fmla="*/ 0 h 288"/>
                  <a:gd name="T8" fmla="*/ 33 w 70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288">
                    <a:moveTo>
                      <a:pt x="33" y="0"/>
                    </a:moveTo>
                    <a:lnTo>
                      <a:pt x="0" y="287"/>
                    </a:lnTo>
                    <a:lnTo>
                      <a:pt x="35" y="287"/>
                    </a:lnTo>
                    <a:lnTo>
                      <a:pt x="69" y="0"/>
                    </a:lnTo>
                    <a:lnTo>
                      <a:pt x="3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31" name="Group 11"/>
            <p:cNvGrpSpPr>
              <a:grpSpLocks/>
            </p:cNvGrpSpPr>
            <p:nvPr/>
          </p:nvGrpSpPr>
          <p:grpSpPr bwMode="auto">
            <a:xfrm>
              <a:off x="528" y="3942"/>
              <a:ext cx="5226" cy="199"/>
              <a:chOff x="528" y="3942"/>
              <a:chExt cx="5226" cy="199"/>
            </a:xfrm>
          </p:grpSpPr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528" y="4092"/>
                <a:ext cx="5226" cy="49"/>
              </a:xfrm>
              <a:custGeom>
                <a:avLst/>
                <a:gdLst>
                  <a:gd name="T0" fmla="*/ 0 w 5226"/>
                  <a:gd name="T1" fmla="*/ 48 h 49"/>
                  <a:gd name="T2" fmla="*/ 5225 w 5226"/>
                  <a:gd name="T3" fmla="*/ 48 h 49"/>
                  <a:gd name="T4" fmla="*/ 5225 w 5226"/>
                  <a:gd name="T5" fmla="*/ 0 h 49"/>
                  <a:gd name="T6" fmla="*/ 12 w 5226"/>
                  <a:gd name="T7" fmla="*/ 0 h 49"/>
                  <a:gd name="T8" fmla="*/ 0 w 5226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26" h="49">
                    <a:moveTo>
                      <a:pt x="0" y="48"/>
                    </a:moveTo>
                    <a:lnTo>
                      <a:pt x="5225" y="48"/>
                    </a:lnTo>
                    <a:lnTo>
                      <a:pt x="5225" y="0"/>
                    </a:lnTo>
                    <a:lnTo>
                      <a:pt x="12" y="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545" y="4017"/>
                <a:ext cx="5209" cy="49"/>
              </a:xfrm>
              <a:custGeom>
                <a:avLst/>
                <a:gdLst>
                  <a:gd name="T0" fmla="*/ 0 w 5209"/>
                  <a:gd name="T1" fmla="*/ 48 h 49"/>
                  <a:gd name="T2" fmla="*/ 5208 w 5209"/>
                  <a:gd name="T3" fmla="*/ 48 h 49"/>
                  <a:gd name="T4" fmla="*/ 5208 w 5209"/>
                  <a:gd name="T5" fmla="*/ 0 h 49"/>
                  <a:gd name="T6" fmla="*/ 12 w 5209"/>
                  <a:gd name="T7" fmla="*/ 0 h 49"/>
                  <a:gd name="T8" fmla="*/ 0 w 5209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09" h="49">
                    <a:moveTo>
                      <a:pt x="0" y="48"/>
                    </a:moveTo>
                    <a:lnTo>
                      <a:pt x="5208" y="48"/>
                    </a:lnTo>
                    <a:lnTo>
                      <a:pt x="5208" y="0"/>
                    </a:lnTo>
                    <a:lnTo>
                      <a:pt x="12" y="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562" y="3942"/>
                <a:ext cx="5192" cy="51"/>
              </a:xfrm>
              <a:custGeom>
                <a:avLst/>
                <a:gdLst>
                  <a:gd name="T0" fmla="*/ 0 w 5192"/>
                  <a:gd name="T1" fmla="*/ 50 h 51"/>
                  <a:gd name="T2" fmla="*/ 5191 w 5192"/>
                  <a:gd name="T3" fmla="*/ 48 h 51"/>
                  <a:gd name="T4" fmla="*/ 5191 w 5192"/>
                  <a:gd name="T5" fmla="*/ 0 h 51"/>
                  <a:gd name="T6" fmla="*/ 12 w 5192"/>
                  <a:gd name="T7" fmla="*/ 0 h 51"/>
                  <a:gd name="T8" fmla="*/ 0 w 5192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92" h="51">
                    <a:moveTo>
                      <a:pt x="0" y="50"/>
                    </a:moveTo>
                    <a:lnTo>
                      <a:pt x="5191" y="48"/>
                    </a:lnTo>
                    <a:lnTo>
                      <a:pt x="5191" y="0"/>
                    </a:lnTo>
                    <a:lnTo>
                      <a:pt x="12" y="0"/>
                    </a:lnTo>
                    <a:lnTo>
                      <a:pt x="0" y="5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71463"/>
            <a:ext cx="77724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772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 userDrawn="1"/>
        </p:nvSpPr>
        <p:spPr bwMode="auto">
          <a:xfrm>
            <a:off x="5257800" y="6597650"/>
            <a:ext cx="3886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Copyright © 2006 Brooks/Cole, a division of Thomson Learning, Inc.</a:t>
            </a:r>
            <a:r>
              <a:rPr lang="en-US" altLang="ko-KR" sz="1100" smtClean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  <a:endParaRPr lang="en-US" altLang="ko-KR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학습목표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3600" smtClean="0">
                <a:ea typeface="굴림" charset="-127"/>
              </a:rPr>
              <a:t>비모수 가설 검정과 모수 가설 검정을 구분</a:t>
            </a:r>
            <a:endParaRPr lang="en-US" altLang="ko-KR" sz="3600" smtClean="0">
              <a:ea typeface="굴림" charset="-127"/>
            </a:endParaRPr>
          </a:p>
          <a:p>
            <a:r>
              <a:rPr lang="ko-KR" altLang="en-US" sz="3600" smtClean="0">
                <a:ea typeface="굴림" charset="-127"/>
              </a:rPr>
              <a:t>비모수 검정과 모수 검정의 장점과 단점을 설명</a:t>
            </a:r>
            <a:endParaRPr lang="en-US" altLang="ko-KR" sz="3600" smtClean="0">
              <a:ea typeface="굴림" charset="-127"/>
            </a:endParaRPr>
          </a:p>
          <a:p>
            <a:r>
              <a:rPr lang="ko-KR" altLang="en-US" sz="3600" smtClean="0">
                <a:ea typeface="굴림" charset="-127"/>
              </a:rPr>
              <a:t>언제 모수 가설 검정 대신 비모수 가설 검정을 하여야 하는지 결정</a:t>
            </a:r>
            <a:endParaRPr lang="en-US" altLang="ko-KR" sz="3600" smtClean="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참고</a:t>
            </a:r>
            <a:r>
              <a:rPr lang="en-US" altLang="ko-KR" dirty="0" smtClean="0">
                <a:ea typeface="굴림" charset="-127"/>
              </a:rPr>
              <a:t>: t-</a:t>
            </a:r>
            <a:r>
              <a:rPr lang="ko-KR" altLang="en-US" dirty="0" smtClean="0">
                <a:ea typeface="굴림" charset="-127"/>
              </a:rPr>
              <a:t>검정</a:t>
            </a:r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863"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724128" y="4149080"/>
            <a:ext cx="1368152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95736" y="4686638"/>
            <a:ext cx="158417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참고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입</a:t>
            </a:r>
            <a:r>
              <a:rPr lang="ko-KR" altLang="en-US" dirty="0">
                <a:ea typeface="굴림" charset="-127"/>
              </a:rPr>
              <a:t>장</a:t>
            </a:r>
            <a:r>
              <a:rPr lang="ko-KR" altLang="en-US" dirty="0" smtClean="0">
                <a:ea typeface="굴림" charset="-127"/>
              </a:rPr>
              <a:t>이 다른 검정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724128" y="4149080"/>
            <a:ext cx="1368152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95736" y="4686638"/>
            <a:ext cx="158417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환경운동가의 주장과는 별도로 보건당국이 자신의 평소 관리기준을 확인하고 싶은 경우의 검정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charset="-127"/>
              </a:rPr>
              <a:t>H</a:t>
            </a:r>
            <a:r>
              <a:rPr lang="en-US" altLang="ko-KR" baseline="-25000" dirty="0">
                <a:ea typeface="굴림" charset="-127"/>
              </a:rPr>
              <a:t>0</a:t>
            </a:r>
            <a:r>
              <a:rPr lang="en-US" altLang="ko-KR" dirty="0">
                <a:ea typeface="굴림" charset="-127"/>
              </a:rPr>
              <a:t>: </a:t>
            </a:r>
            <a:r>
              <a:rPr lang="en-US" altLang="ko-KR" i="1" dirty="0" smtClean="0">
                <a:ea typeface="굴림" charset="-127"/>
              </a:rPr>
              <a:t>m</a:t>
            </a:r>
            <a:r>
              <a:rPr lang="en-US" altLang="ko-KR" i="1" dirty="0">
                <a:ea typeface="굴림" charset="-127"/>
              </a:rPr>
              <a:t> ≤ </a:t>
            </a:r>
            <a:r>
              <a:rPr lang="en-US" altLang="ko-KR" dirty="0" smtClean="0">
                <a:ea typeface="굴림" charset="-127"/>
              </a:rPr>
              <a:t>40.0ppm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charset="-127"/>
              </a:rPr>
              <a:t>H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: </a:t>
            </a:r>
            <a:r>
              <a:rPr lang="en-US" altLang="ko-KR" i="1" dirty="0" smtClean="0">
                <a:ea typeface="굴림" charset="-127"/>
              </a:rPr>
              <a:t>m</a:t>
            </a:r>
            <a:r>
              <a:rPr lang="en-US" altLang="ko-KR" dirty="0" smtClean="0">
                <a:ea typeface="굴림" charset="-127"/>
              </a:rPr>
              <a:t>&gt;40.0ppm</a:t>
            </a:r>
            <a:endParaRPr lang="en-US" altLang="ko-KR" sz="4000" dirty="0">
              <a:ea typeface="굴림" charset="-127"/>
            </a:endParaRPr>
          </a:p>
          <a:p>
            <a:r>
              <a:rPr lang="en-US" altLang="ko-KR" dirty="0" smtClean="0"/>
              <a:t>W?</a:t>
            </a:r>
          </a:p>
          <a:p>
            <a:pPr lvl="1"/>
            <a:r>
              <a:rPr lang="en-US" altLang="ko-KR" dirty="0" smtClean="0"/>
              <a:t>13.0</a:t>
            </a:r>
          </a:p>
          <a:p>
            <a:r>
              <a:rPr lang="ko-KR" altLang="en-US" dirty="0" smtClean="0"/>
              <a:t>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기각값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44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r>
              <a:rPr lang="en-US" altLang="ko-KR" sz="2400" i="1" dirty="0" smtClean="0">
                <a:ea typeface="굴림" charset="-127"/>
              </a:rPr>
              <a:t>n</a:t>
            </a:r>
            <a:r>
              <a:rPr lang="en-US" altLang="ko-KR" sz="2400" dirty="0" smtClean="0">
                <a:ea typeface="굴림" charset="-127"/>
              </a:rPr>
              <a:t>=8</a:t>
            </a:r>
            <a:r>
              <a:rPr lang="ko-KR" altLang="en-US" sz="2400" dirty="0" smtClean="0">
                <a:ea typeface="굴림" charset="-127"/>
              </a:rPr>
              <a:t>이고  </a:t>
            </a:r>
            <a:r>
              <a:rPr lang="en-US" altLang="ko-KR" sz="2400" dirty="0" smtClean="0">
                <a:latin typeface="Symbol" pitchFamily="18" charset="2"/>
                <a:ea typeface="굴림" charset="-127"/>
              </a:rPr>
              <a:t>a</a:t>
            </a:r>
            <a:r>
              <a:rPr lang="en-US" altLang="ko-KR" sz="2400" dirty="0" smtClean="0">
                <a:ea typeface="굴림" charset="-127"/>
              </a:rPr>
              <a:t>=0.05</a:t>
            </a:r>
            <a:r>
              <a:rPr lang="ko-KR" altLang="en-US" sz="2400" dirty="0" smtClean="0">
                <a:ea typeface="굴림" charset="-127"/>
              </a:rPr>
              <a:t>인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ko-KR" altLang="en-US" sz="2400" dirty="0" smtClean="0">
                <a:ea typeface="굴림" charset="-127"/>
              </a:rPr>
              <a:t>경우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ko-KR" altLang="en-US" sz="2400" dirty="0" smtClean="0">
                <a:ea typeface="굴림" charset="-127"/>
              </a:rPr>
              <a:t>왼쪽 꼬리검정의 </a:t>
            </a:r>
            <a:r>
              <a:rPr lang="ko-KR" altLang="en-US" sz="2400" dirty="0" err="1" smtClean="0">
                <a:ea typeface="굴림" charset="-127"/>
              </a:rPr>
              <a:t>기각값은</a:t>
            </a:r>
            <a:r>
              <a:rPr lang="en-US" altLang="ko-KR" sz="2400" dirty="0" smtClean="0">
                <a:ea typeface="굴림" charset="-127"/>
              </a:rPr>
              <a:t>?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전체 경우의수</a:t>
            </a:r>
            <a:r>
              <a:rPr lang="en-US" altLang="ko-KR" sz="2000" dirty="0" smtClean="0">
                <a:ea typeface="굴림" charset="-127"/>
              </a:rPr>
              <a:t>:</a:t>
            </a:r>
          </a:p>
          <a:p>
            <a:pPr lvl="2"/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ea typeface="굴림" charset="-127"/>
              </a:rPr>
              <a:t>2</a:t>
            </a:r>
            <a:r>
              <a:rPr lang="en-US" altLang="ko-KR" sz="1600" baseline="30000" dirty="0" smtClean="0">
                <a:ea typeface="굴림" charset="-127"/>
              </a:rPr>
              <a:t>8</a:t>
            </a:r>
            <a:r>
              <a:rPr lang="en-US" altLang="ko-KR" sz="1600" dirty="0" smtClean="0">
                <a:ea typeface="굴림" charset="-127"/>
              </a:rPr>
              <a:t>=256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256</a:t>
            </a:r>
            <a:r>
              <a:rPr lang="en-US" altLang="ko-KR" sz="2000" dirty="0" smtClean="0">
                <a:ea typeface="굴림" charset="-127"/>
                <a:sym typeface="Wingdings 2" pitchFamily="18" charset="2"/>
              </a:rPr>
              <a:t>0.05=12.80 </a:t>
            </a:r>
            <a:r>
              <a:rPr lang="ko-KR" altLang="en-US" sz="2000" dirty="0" smtClean="0">
                <a:ea typeface="굴림" charset="-127"/>
                <a:sym typeface="Wingdings 2" pitchFamily="18" charset="2"/>
              </a:rPr>
              <a:t>이므로 최소 </a:t>
            </a:r>
            <a:r>
              <a:rPr lang="en-US" altLang="ko-KR" sz="2000" dirty="0" smtClean="0">
                <a:ea typeface="굴림" charset="-127"/>
                <a:sym typeface="Wingdings 2" pitchFamily="18" charset="2"/>
              </a:rPr>
              <a:t>13</a:t>
            </a:r>
            <a:r>
              <a:rPr lang="ko-KR" altLang="en-US" sz="2000" dirty="0" smtClean="0">
                <a:ea typeface="굴림" charset="-127"/>
                <a:sym typeface="Wingdings 2" pitchFamily="18" charset="2"/>
              </a:rPr>
              <a:t>가지의 경우가 필요</a:t>
            </a:r>
            <a:endParaRPr lang="en-US" altLang="ko-KR" sz="2000" dirty="0" smtClean="0">
              <a:ea typeface="굴림" charset="-127"/>
              <a:sym typeface="Wingdings 2" pitchFamily="18" charset="2"/>
            </a:endParaRPr>
          </a:p>
          <a:p>
            <a:pPr lvl="1"/>
            <a:r>
              <a:rPr lang="en-US" altLang="ko-KR" sz="2000" dirty="0" smtClean="0">
                <a:ea typeface="굴림" charset="-127"/>
              </a:rPr>
              <a:t>P(W≤6)=14/256 =0.0547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P(W≤5)=10/256 = 0.0391</a:t>
            </a:r>
          </a:p>
          <a:p>
            <a:pPr lvl="1"/>
            <a:endParaRPr lang="en-US" altLang="ko-KR" sz="2000" dirty="0" smtClean="0">
              <a:ea typeface="굴림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50" y="3214688"/>
          <a:ext cx="6096000" cy="238304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3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W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의 값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해당 순위의 경우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경우의 수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1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3; 1,2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4; 1,3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5; 1,4; 2,3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6; 1,5; 2,4; 1,2,3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r>
              <a:rPr lang="ko-KR" altLang="en-US" sz="2400" smtClean="0">
                <a:ea typeface="굴림" charset="-127"/>
              </a:rPr>
              <a:t>윌콕슨 부호순위 검정의 정규근사</a:t>
            </a:r>
            <a:r>
              <a:rPr lang="en-US" altLang="ko-KR" sz="2400" smtClean="0">
                <a:ea typeface="굴림" charset="-127"/>
              </a:rPr>
              <a:t>(Normal Approximation)</a:t>
            </a:r>
          </a:p>
          <a:p>
            <a:pPr lvl="1"/>
            <a:r>
              <a:rPr lang="en-US" altLang="ko-KR" sz="2000" i="1" smtClean="0">
                <a:ea typeface="굴림" charset="-127"/>
              </a:rPr>
              <a:t>d</a:t>
            </a:r>
            <a:r>
              <a:rPr lang="en-US" altLang="ko-KR" sz="2000" i="1" baseline="-25000" smtClean="0">
                <a:ea typeface="굴림" charset="-127"/>
              </a:rPr>
              <a:t>i </a:t>
            </a:r>
            <a:r>
              <a:rPr lang="en-US" altLang="ko-KR" sz="2000" smtClean="0">
                <a:ea typeface="굴림" charset="-127"/>
              </a:rPr>
              <a:t>≠</a:t>
            </a:r>
            <a:r>
              <a:rPr lang="en-US" altLang="ko-KR" sz="2000" i="1" smtClean="0">
                <a:ea typeface="굴림" charset="-127"/>
              </a:rPr>
              <a:t> 0 </a:t>
            </a:r>
            <a:r>
              <a:rPr lang="ko-KR" altLang="en-US" sz="2000" smtClean="0">
                <a:ea typeface="굴림" charset="-127"/>
              </a:rPr>
              <a:t>인 관측치의 개수가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≥20</a:t>
            </a:r>
            <a:r>
              <a:rPr lang="ko-KR" altLang="en-US" sz="2000" smtClean="0">
                <a:ea typeface="굴림" charset="-127"/>
              </a:rPr>
              <a:t>일 때는 다음과 같은 </a:t>
            </a:r>
            <a:r>
              <a:rPr lang="en-US" altLang="ko-KR" sz="2000" i="1" smtClean="0">
                <a:ea typeface="굴림" charset="-127"/>
              </a:rPr>
              <a:t>z</a:t>
            </a:r>
            <a:r>
              <a:rPr lang="en-US" altLang="ko-KR" sz="2000" smtClean="0">
                <a:ea typeface="굴림" charset="-127"/>
              </a:rPr>
              <a:t>-</a:t>
            </a:r>
            <a:r>
              <a:rPr lang="ko-KR" altLang="en-US" sz="2000" smtClean="0">
                <a:ea typeface="굴림" charset="-127"/>
              </a:rPr>
              <a:t>통계량을 이용한 </a:t>
            </a:r>
            <a:r>
              <a:rPr lang="en-US" altLang="ko-KR" sz="2000" i="1" smtClean="0">
                <a:ea typeface="굴림" charset="-127"/>
              </a:rPr>
              <a:t>z</a:t>
            </a:r>
            <a:r>
              <a:rPr lang="en-US" altLang="ko-KR" sz="2000" smtClean="0">
                <a:ea typeface="굴림" charset="-127"/>
              </a:rPr>
              <a:t>-</a:t>
            </a:r>
            <a:r>
              <a:rPr lang="ko-KR" altLang="en-US" sz="2000" smtClean="0">
                <a:ea typeface="굴림" charset="-127"/>
              </a:rPr>
              <a:t>검정을 사용한다</a:t>
            </a:r>
            <a:r>
              <a:rPr lang="en-US" altLang="ko-KR" sz="2000" smtClean="0">
                <a:ea typeface="굴림" charset="-127"/>
              </a:rPr>
              <a:t>. </a:t>
            </a:r>
          </a:p>
          <a:p>
            <a:pPr lvl="1"/>
            <a:r>
              <a:rPr lang="ko-KR" altLang="en-US" sz="2000" smtClean="0">
                <a:ea typeface="굴림" charset="-127"/>
              </a:rPr>
              <a:t>그 이유는 </a:t>
            </a:r>
            <a:r>
              <a:rPr lang="en-US" altLang="ko-KR" sz="2000" i="1" smtClean="0">
                <a:ea typeface="굴림" charset="-127"/>
              </a:rPr>
              <a:t>W</a:t>
            </a:r>
            <a:r>
              <a:rPr lang="ko-KR" altLang="en-US" sz="2000" smtClean="0">
                <a:ea typeface="굴림" charset="-127"/>
              </a:rPr>
              <a:t>의 분포가 </a:t>
            </a:r>
            <a:r>
              <a:rPr lang="en-US" altLang="ko-KR" sz="2000" i="1" smtClean="0">
                <a:ea typeface="굴림" charset="-127"/>
              </a:rPr>
              <a:t>n</a:t>
            </a:r>
            <a:r>
              <a:rPr lang="ko-KR" altLang="en-US" sz="2000" smtClean="0">
                <a:ea typeface="굴림" charset="-127"/>
              </a:rPr>
              <a:t>이 커질수록 정규곡선과 가까워지기 때문이다</a:t>
            </a:r>
            <a:r>
              <a:rPr lang="en-US" altLang="ko-KR" sz="2000" smtClean="0">
                <a:ea typeface="굴림" charset="-127"/>
              </a:rPr>
              <a:t>. </a:t>
            </a:r>
          </a:p>
          <a:p>
            <a:pPr lvl="1"/>
            <a:endParaRPr lang="en-US" altLang="ko-KR" sz="2000" smtClean="0">
              <a:ea typeface="굴림" charset="-127"/>
            </a:endParaRPr>
          </a:p>
          <a:p>
            <a:pPr lvl="1"/>
            <a:endParaRPr lang="en-US" altLang="ko-KR" sz="2000" smtClean="0">
              <a:ea typeface="굴림" charset="-127"/>
            </a:endParaRPr>
          </a:p>
          <a:p>
            <a:pPr lvl="1"/>
            <a:endParaRPr lang="en-US" altLang="ko-KR" sz="2000" smtClean="0">
              <a:ea typeface="굴림" charset="-127"/>
            </a:endParaRPr>
          </a:p>
          <a:p>
            <a:pPr lvl="1"/>
            <a:endParaRPr lang="en-US" altLang="ko-KR" sz="2000" smtClean="0">
              <a:ea typeface="굴림" charset="-127"/>
            </a:endParaRPr>
          </a:p>
          <a:p>
            <a:r>
              <a:rPr lang="en-US" altLang="ko-KR" sz="2000" i="1" smtClean="0">
                <a:ea typeface="굴림" charset="-127"/>
              </a:rPr>
              <a:t>n</a:t>
            </a:r>
            <a:r>
              <a:rPr lang="en-US" altLang="ko-KR" sz="2000" smtClean="0">
                <a:ea typeface="굴림" charset="-127"/>
              </a:rPr>
              <a:t>=10</a:t>
            </a:r>
            <a:r>
              <a:rPr lang="ko-KR" altLang="en-US" sz="2000" smtClean="0">
                <a:ea typeface="굴림" charset="-127"/>
              </a:rPr>
              <a:t>으로 매우 작지만 </a:t>
            </a:r>
            <a:r>
              <a:rPr lang="en-US" altLang="ko-KR" sz="2000" i="1" smtClean="0">
                <a:ea typeface="굴림" charset="-127"/>
              </a:rPr>
              <a:t>z</a:t>
            </a:r>
            <a:r>
              <a:rPr lang="en-US" altLang="ko-KR" sz="2000" smtClean="0">
                <a:ea typeface="굴림" charset="-127"/>
              </a:rPr>
              <a:t>-</a:t>
            </a:r>
            <a:r>
              <a:rPr lang="ko-KR" altLang="en-US" sz="2000" smtClean="0">
                <a:ea typeface="굴림" charset="-127"/>
              </a:rPr>
              <a:t>검정을 구해보자</a:t>
            </a:r>
            <a:r>
              <a:rPr lang="en-US" altLang="ko-KR" sz="2000" smtClean="0">
                <a:ea typeface="굴림" charset="-127"/>
              </a:rPr>
              <a:t>.</a:t>
            </a:r>
          </a:p>
          <a:p>
            <a:r>
              <a:rPr lang="en-US" altLang="ko-KR" sz="2000" i="1" smtClean="0">
                <a:ea typeface="굴림" charset="-127"/>
              </a:rPr>
              <a:t>z</a:t>
            </a:r>
            <a:r>
              <a:rPr lang="ko-KR" altLang="en-US" sz="2000" smtClean="0">
                <a:ea typeface="굴림" charset="-127"/>
              </a:rPr>
              <a:t>－</a:t>
            </a:r>
            <a:r>
              <a:rPr lang="en-US" altLang="ko-KR" sz="2000" smtClean="0">
                <a:ea typeface="굴림" charset="-127"/>
              </a:rPr>
              <a:t>1.48</a:t>
            </a:r>
            <a:r>
              <a:rPr lang="ko-KR" altLang="en-US" sz="2000" smtClean="0">
                <a:ea typeface="굴림" charset="-127"/>
              </a:rPr>
              <a:t>이 된다</a:t>
            </a:r>
            <a:r>
              <a:rPr lang="en-US" altLang="ko-KR" sz="2000" smtClean="0">
                <a:ea typeface="굴림" charset="-127"/>
              </a:rPr>
              <a:t>. </a:t>
            </a:r>
            <a:r>
              <a:rPr lang="ko-KR" altLang="en-US" sz="2000" smtClean="0">
                <a:ea typeface="굴림" charset="-127"/>
              </a:rPr>
              <a:t>유의수준 </a:t>
            </a:r>
            <a:r>
              <a:rPr lang="en-US" altLang="ko-KR" sz="2000" smtClean="0">
                <a:ea typeface="굴림" charset="-127"/>
              </a:rPr>
              <a:t>0.05</a:t>
            </a:r>
            <a:r>
              <a:rPr lang="ko-KR" altLang="en-US" sz="2000" smtClean="0">
                <a:ea typeface="굴림" charset="-127"/>
              </a:rPr>
              <a:t>에서의 왼쪽 꼬리 검정의 </a:t>
            </a:r>
            <a:r>
              <a:rPr lang="en-US" altLang="ko-KR" sz="2000" i="1" smtClean="0">
                <a:ea typeface="굴림" charset="-127"/>
              </a:rPr>
              <a:t>z </a:t>
            </a:r>
            <a:r>
              <a:rPr lang="ko-KR" altLang="en-US" sz="2000" smtClean="0">
                <a:ea typeface="굴림" charset="-127"/>
              </a:rPr>
              <a:t>의 기각값은 －</a:t>
            </a:r>
            <a:r>
              <a:rPr lang="en-US" altLang="ko-KR" sz="2000" smtClean="0">
                <a:ea typeface="굴림" charset="-127"/>
              </a:rPr>
              <a:t>1.645</a:t>
            </a:r>
            <a:r>
              <a:rPr lang="ko-KR" altLang="en-US" sz="2000" smtClean="0">
                <a:ea typeface="굴림" charset="-127"/>
              </a:rPr>
              <a:t>가 되어서 귀무가설을 기각할 수 없다</a:t>
            </a:r>
            <a:r>
              <a:rPr lang="en-US" altLang="ko-KR" sz="2000" smtClean="0">
                <a:ea typeface="굴림" charset="-127"/>
              </a:rPr>
              <a:t>. </a:t>
            </a:r>
            <a:r>
              <a:rPr lang="ko-KR" altLang="en-US" sz="2000" smtClean="0">
                <a:ea typeface="굴림" charset="-127"/>
              </a:rPr>
              <a:t>그 지역의 식수는 적어도 </a:t>
            </a:r>
            <a:r>
              <a:rPr lang="en-US" altLang="ko-KR" sz="2000" smtClean="0">
                <a:ea typeface="굴림" charset="-127"/>
              </a:rPr>
              <a:t>40.0 ppm </a:t>
            </a:r>
            <a:r>
              <a:rPr lang="ko-KR" altLang="en-US" sz="2000" smtClean="0">
                <a:ea typeface="굴림" charset="-127"/>
              </a:rPr>
              <a:t>이상의 금속을 포함한다고 할 수 있다</a:t>
            </a:r>
            <a:r>
              <a:rPr lang="en-US" altLang="ko-KR" sz="2000" smtClean="0">
                <a:ea typeface="굴림" charset="-127"/>
              </a:rPr>
              <a:t>.</a:t>
            </a:r>
          </a:p>
          <a:p>
            <a:pPr lvl="1"/>
            <a:endParaRPr lang="en-US" altLang="ko-KR" sz="2000" smtClean="0">
              <a:ea typeface="굴림" charset="-127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000375" y="3000375"/>
          <a:ext cx="247332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4" imgW="1333500" imgH="800100" progId="Equation.3">
                  <p:embed/>
                </p:oleObj>
              </mc:Choice>
              <mc:Fallback>
                <p:oleObj name="Equation" r:id="rId4" imgW="13335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000375"/>
                        <a:ext cx="2473325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짝표본 윌콕슨 부호순위 검정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</p:spPr>
        <p:txBody>
          <a:bodyPr/>
          <a:lstStyle/>
          <a:p>
            <a:r>
              <a:rPr lang="ko-KR" altLang="en-US" sz="3600" smtClean="0">
                <a:ea typeface="굴림" charset="-127"/>
              </a:rPr>
              <a:t>귀무가설과 대립가설</a:t>
            </a:r>
            <a:endParaRPr lang="en-US" altLang="ko-KR" sz="360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i="1" smtClean="0">
                <a:ea typeface="굴림" charset="-127"/>
              </a:rPr>
              <a:t>H</a:t>
            </a:r>
            <a:r>
              <a:rPr lang="en-US" altLang="ko-KR" sz="2400" baseline="-25000" smtClean="0">
                <a:ea typeface="굴림" charset="-127"/>
              </a:rPr>
              <a:t>0</a:t>
            </a:r>
            <a:r>
              <a:rPr lang="en-US" altLang="ko-KR" sz="2400" smtClean="0">
                <a:ea typeface="굴림" charset="-127"/>
              </a:rPr>
              <a:t>: </a:t>
            </a:r>
            <a:r>
              <a:rPr lang="en-US" altLang="ko-KR" sz="2400" i="1" smtClean="0">
                <a:ea typeface="굴림" charset="-127"/>
              </a:rPr>
              <a:t>m</a:t>
            </a:r>
            <a:r>
              <a:rPr lang="en-US" altLang="ko-KR" sz="2400" i="1" baseline="-25000" smtClean="0">
                <a:ea typeface="굴림" charset="-127"/>
              </a:rPr>
              <a:t>d</a:t>
            </a:r>
            <a:r>
              <a:rPr lang="en-US" altLang="ko-KR" sz="2400" smtClean="0">
                <a:ea typeface="굴림" charset="-127"/>
              </a:rPr>
              <a:t>=0,  ≤0</a:t>
            </a:r>
            <a:r>
              <a:rPr lang="en-US" altLang="ko-KR" sz="2400" baseline="-25000" smtClean="0"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,</a:t>
            </a:r>
            <a:r>
              <a:rPr lang="en-US" altLang="ko-KR" sz="2400" baseline="-25000" smtClean="0">
                <a:ea typeface="굴림" charset="-127"/>
              </a:rPr>
              <a:t>    </a:t>
            </a:r>
            <a:r>
              <a:rPr lang="en-US" altLang="ko-KR" sz="2400" smtClean="0">
                <a:ea typeface="굴림" charset="-127"/>
              </a:rPr>
              <a:t>≥0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smtClean="0">
                <a:ea typeface="굴림" charset="-127"/>
              </a:rPr>
              <a:t>H</a:t>
            </a:r>
            <a:r>
              <a:rPr lang="en-US" altLang="ko-KR" sz="2400" baseline="-25000" smtClean="0">
                <a:ea typeface="굴림" charset="-127"/>
              </a:rPr>
              <a:t>1</a:t>
            </a:r>
            <a:r>
              <a:rPr lang="en-US" altLang="ko-KR" sz="2400" smtClean="0">
                <a:ea typeface="굴림" charset="-127"/>
              </a:rPr>
              <a:t>: </a:t>
            </a:r>
            <a:r>
              <a:rPr lang="en-US" altLang="ko-KR" sz="2400" i="1" smtClean="0">
                <a:ea typeface="굴림" charset="-127"/>
              </a:rPr>
              <a:t>m</a:t>
            </a:r>
            <a:r>
              <a:rPr lang="en-US" altLang="ko-KR" sz="2400" i="1" baseline="-25000" smtClean="0">
                <a:ea typeface="굴림" charset="-127"/>
              </a:rPr>
              <a:t>d</a:t>
            </a:r>
            <a:r>
              <a:rPr lang="en-US" altLang="ko-KR" sz="2400" smtClean="0">
                <a:ea typeface="굴림" charset="-127"/>
              </a:rPr>
              <a:t>≠0</a:t>
            </a:r>
            <a:r>
              <a:rPr lang="en-US" altLang="ko-KR" sz="2400" baseline="-25000" smtClean="0"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,  &gt;0</a:t>
            </a:r>
            <a:r>
              <a:rPr lang="en-US" altLang="ko-KR" sz="2400" baseline="-25000" smtClean="0"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en-US" altLang="ko-KR" sz="2400" baseline="-25000" smtClean="0"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&lt;0</a:t>
            </a:r>
            <a:endParaRPr lang="en-US" altLang="ko-KR" sz="2400" baseline="-25000" smtClean="0">
              <a:ea typeface="굴림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smtClean="0">
                <a:ea typeface="굴림" charset="-127"/>
              </a:rPr>
              <a:t>			</a:t>
            </a:r>
            <a:r>
              <a:rPr lang="en-US" altLang="ko-KR" sz="2400" i="1" smtClean="0">
                <a:ea typeface="굴림" charset="-127"/>
              </a:rPr>
              <a:t>m</a:t>
            </a:r>
            <a:r>
              <a:rPr lang="en-US" altLang="ko-KR" sz="2400" i="1" baseline="-25000" smtClean="0">
                <a:ea typeface="굴림" charset="-127"/>
              </a:rPr>
              <a:t>d</a:t>
            </a:r>
            <a:r>
              <a:rPr lang="en-US" altLang="ko-KR" sz="2400" smtClean="0">
                <a:ea typeface="굴림" charset="-127"/>
              </a:rPr>
              <a:t>: </a:t>
            </a:r>
            <a:r>
              <a:rPr lang="en-US" altLang="ko-KR" sz="2400" i="1" smtClean="0">
                <a:ea typeface="굴림" charset="-127"/>
              </a:rPr>
              <a:t>d</a:t>
            </a:r>
            <a:r>
              <a:rPr lang="en-US" altLang="ko-KR" sz="2400" i="1" baseline="-25000" smtClean="0">
                <a:ea typeface="굴림" charset="-127"/>
              </a:rPr>
              <a:t>i </a:t>
            </a:r>
            <a:r>
              <a:rPr lang="en-US" altLang="ko-KR" sz="2400" smtClean="0">
                <a:ea typeface="굴림" charset="-127"/>
              </a:rPr>
              <a:t>=</a:t>
            </a:r>
            <a:r>
              <a:rPr lang="en-US" altLang="ko-KR" sz="2400" i="1" smtClean="0">
                <a:ea typeface="굴림" charset="-127"/>
              </a:rPr>
              <a:t> x</a:t>
            </a:r>
            <a:r>
              <a:rPr lang="en-US" altLang="ko-KR" sz="2400" i="1" baseline="-25000" smtClean="0">
                <a:ea typeface="굴림" charset="-127"/>
              </a:rPr>
              <a:t>i </a:t>
            </a:r>
            <a:r>
              <a:rPr lang="en-US" altLang="ko-KR" sz="2400" smtClean="0">
                <a:ea typeface="굴림" charset="-127"/>
              </a:rPr>
              <a:t>–</a:t>
            </a:r>
            <a:r>
              <a:rPr lang="en-US" altLang="ko-KR" sz="2400" i="1" smtClean="0">
                <a:ea typeface="굴림" charset="-127"/>
              </a:rPr>
              <a:t> y</a:t>
            </a:r>
            <a:r>
              <a:rPr lang="en-US" altLang="ko-KR" sz="2400" i="1" baseline="-25000" smtClean="0">
                <a:ea typeface="굴림" charset="-127"/>
              </a:rPr>
              <a:t>i  </a:t>
            </a:r>
            <a:r>
              <a:rPr lang="ko-KR" altLang="en-US" sz="2400" smtClean="0">
                <a:ea typeface="굴림" charset="-127"/>
              </a:rPr>
              <a:t>모집단의 중앙값</a:t>
            </a:r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값의 분포가 대칭적이거나 근사적으로 대칭을 이루면 윌콕슨 부호순위 검정을 적용할 수 있다</a:t>
            </a:r>
            <a:r>
              <a:rPr lang="en-US" altLang="ko-KR" sz="2400" smtClean="0">
                <a:ea typeface="굴림" charset="-127"/>
              </a:rPr>
              <a:t>. </a:t>
            </a:r>
          </a:p>
          <a:p>
            <a:r>
              <a:rPr lang="ko-KR" altLang="en-US" sz="2400" smtClean="0">
                <a:ea typeface="굴림" charset="-127"/>
              </a:rPr>
              <a:t>값이 정규적으로 분포하거나 어떤 특정한 모양을 가질 필요는 없다</a:t>
            </a:r>
            <a:r>
              <a:rPr lang="en-US" altLang="ko-KR" sz="2400" smtClean="0">
                <a:ea typeface="굴림" charset="-127"/>
              </a:rPr>
              <a:t>. </a:t>
            </a:r>
          </a:p>
          <a:p>
            <a:r>
              <a:rPr lang="ko-KR" altLang="en-US" sz="2400" smtClean="0">
                <a:ea typeface="굴림" charset="-127"/>
              </a:rPr>
              <a:t>윌콕슨 부호순위 검정을 짝표본에 적용하는 것은 앞 에서 다룬 단일표본에 적용하는 것과 거의 같다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짝표본 윌콕슨 부호순위 검정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r>
              <a:rPr lang="ko-KR" altLang="en-US" sz="2800" smtClean="0">
                <a:ea typeface="굴림" charset="-127"/>
              </a:rPr>
              <a:t>어느 작은 제조회사의 재고 관리과는 두 개의 컴퓨터 소프트웨어 패키지를 사용하고 있다</a:t>
            </a:r>
            <a:r>
              <a:rPr lang="en-US" altLang="ko-KR" sz="2800" smtClean="0">
                <a:ea typeface="굴림" charset="-127"/>
              </a:rPr>
              <a:t>. </a:t>
            </a:r>
            <a:r>
              <a:rPr lang="ko-KR" altLang="en-US" sz="2800" smtClean="0">
                <a:ea typeface="굴림" charset="-127"/>
              </a:rPr>
              <a:t>계산작업이 필요한 대표적인 </a:t>
            </a:r>
            <a:r>
              <a:rPr lang="en-US" altLang="ko-KR" sz="2800" smtClean="0">
                <a:ea typeface="굴림" charset="-127"/>
              </a:rPr>
              <a:t>12</a:t>
            </a:r>
            <a:r>
              <a:rPr lang="ko-KR" altLang="en-US" sz="2800" smtClean="0">
                <a:ea typeface="굴림" charset="-127"/>
              </a:rPr>
              <a:t>개 작업을 선택하고</a:t>
            </a:r>
            <a:r>
              <a:rPr lang="en-US" altLang="ko-KR" sz="2800" smtClean="0">
                <a:ea typeface="굴림" charset="-127"/>
              </a:rPr>
              <a:t>, </a:t>
            </a:r>
            <a:r>
              <a:rPr lang="ko-KR" altLang="en-US" sz="2800" smtClean="0">
                <a:ea typeface="굴림" charset="-127"/>
              </a:rPr>
              <a:t>계산을 마치는 데 걸리는 시간을 각각 기록하였다</a:t>
            </a:r>
            <a:r>
              <a:rPr lang="en-US" altLang="ko-KR" sz="2800" smtClean="0">
                <a:ea typeface="굴림" charset="-127"/>
              </a:rPr>
              <a:t>. </a:t>
            </a:r>
            <a:r>
              <a:rPr lang="ko-KR" altLang="en-US" sz="2800" smtClean="0">
                <a:ea typeface="굴림" charset="-127"/>
              </a:rPr>
              <a:t>다음의</a:t>
            </a:r>
            <a:r>
              <a:rPr lang="en-US" altLang="ko-KR" sz="2800" smtClean="0">
                <a:ea typeface="굴림" charset="-127"/>
              </a:rPr>
              <a:t> </a:t>
            </a:r>
            <a:r>
              <a:rPr lang="ko-KR" altLang="en-US" sz="2800" smtClean="0">
                <a:ea typeface="굴림" charset="-127"/>
              </a:rPr>
              <a:t>표는 두 패키지의 계산시간 과 시간</a:t>
            </a:r>
            <a:r>
              <a:rPr lang="en-US" altLang="ko-KR" sz="2800" smtClean="0">
                <a:ea typeface="굴림" charset="-127"/>
              </a:rPr>
              <a:t> (</a:t>
            </a:r>
            <a:r>
              <a:rPr lang="en-US" altLang="ko-KR" sz="2800" i="1" smtClean="0">
                <a:ea typeface="굴림" charset="-127"/>
              </a:rPr>
              <a:t>x</a:t>
            </a:r>
            <a:r>
              <a:rPr lang="en-US" altLang="ko-KR" sz="2800" i="1" baseline="-25000" smtClean="0">
                <a:ea typeface="굴림" charset="-127"/>
              </a:rPr>
              <a:t>i </a:t>
            </a:r>
            <a:r>
              <a:rPr lang="en-US" altLang="ko-KR" sz="2800" i="1" smtClean="0">
                <a:ea typeface="굴림" charset="-127"/>
              </a:rPr>
              <a:t>, y</a:t>
            </a:r>
            <a:r>
              <a:rPr lang="en-US" altLang="ko-KR" sz="2800" i="1" baseline="-25000" smtClean="0">
                <a:ea typeface="굴림" charset="-127"/>
              </a:rPr>
              <a:t>i </a:t>
            </a:r>
            <a:r>
              <a:rPr lang="en-US" altLang="ko-KR" sz="2800" smtClean="0">
                <a:ea typeface="굴림" charset="-127"/>
              </a:rPr>
              <a:t>) </a:t>
            </a:r>
            <a:r>
              <a:rPr lang="ko-KR" altLang="en-US" sz="2800" smtClean="0">
                <a:ea typeface="굴림" charset="-127"/>
              </a:rPr>
              <a:t>차이</a:t>
            </a:r>
            <a:r>
              <a:rPr lang="en-US" altLang="ko-KR" sz="2800" smtClean="0">
                <a:ea typeface="굴림" charset="-127"/>
              </a:rPr>
              <a:t>(</a:t>
            </a:r>
            <a:r>
              <a:rPr lang="en-US" altLang="ko-KR" sz="2800" i="1" smtClean="0">
                <a:ea typeface="굴림" charset="-127"/>
              </a:rPr>
              <a:t>d</a:t>
            </a:r>
            <a:r>
              <a:rPr lang="en-US" altLang="ko-KR" sz="2800" i="1" baseline="-25000" smtClean="0">
                <a:ea typeface="굴림" charset="-127"/>
              </a:rPr>
              <a:t>i</a:t>
            </a:r>
            <a:r>
              <a:rPr lang="en-US" altLang="ko-KR" sz="2800" smtClean="0">
                <a:ea typeface="굴림" charset="-127"/>
              </a:rPr>
              <a:t>)</a:t>
            </a:r>
            <a:r>
              <a:rPr lang="ko-KR" altLang="en-US" sz="2800" smtClean="0">
                <a:ea typeface="굴림" charset="-127"/>
              </a:rPr>
              <a:t>를 나타낸다</a:t>
            </a:r>
            <a:r>
              <a:rPr lang="en-US" altLang="ko-KR" sz="2800" smtClean="0">
                <a:ea typeface="굴림" charset="-127"/>
              </a:rPr>
              <a:t>. </a:t>
            </a:r>
            <a:r>
              <a:rPr lang="ko-KR" altLang="en-US" sz="2800" smtClean="0">
                <a:ea typeface="굴림" charset="-127"/>
              </a:rPr>
              <a:t>유의수준 </a:t>
            </a:r>
            <a:r>
              <a:rPr lang="en-US" altLang="ko-KR" sz="2800" smtClean="0">
                <a:ea typeface="굴림" charset="-127"/>
              </a:rPr>
              <a:t>0.10</a:t>
            </a:r>
            <a:r>
              <a:rPr lang="ko-KR" altLang="en-US" sz="2800" smtClean="0">
                <a:ea typeface="굴림" charset="-127"/>
              </a:rPr>
              <a:t>에서 모집단 차이값</a:t>
            </a:r>
            <a:r>
              <a:rPr lang="en-US" altLang="ko-KR" sz="2800" smtClean="0">
                <a:ea typeface="굴림" charset="-127"/>
              </a:rPr>
              <a:t>(</a:t>
            </a:r>
            <a:r>
              <a:rPr lang="en-US" altLang="ko-KR" sz="2800" i="1" smtClean="0">
                <a:ea typeface="굴림" charset="-127"/>
              </a:rPr>
              <a:t>d</a:t>
            </a:r>
            <a:r>
              <a:rPr lang="en-US" altLang="ko-KR" sz="2800" i="1" baseline="-25000" smtClean="0">
                <a:ea typeface="굴림" charset="-127"/>
              </a:rPr>
              <a:t>i</a:t>
            </a:r>
            <a:r>
              <a:rPr lang="en-US" altLang="ko-KR" sz="2800" smtClean="0">
                <a:ea typeface="굴림" charset="-127"/>
              </a:rPr>
              <a:t>)</a:t>
            </a:r>
            <a:r>
              <a:rPr lang="ko-KR" altLang="en-US" sz="2800" smtClean="0">
                <a:ea typeface="굴림" charset="-127"/>
              </a:rPr>
              <a:t>의 중앙값</a:t>
            </a:r>
            <a:r>
              <a:rPr lang="en-US" altLang="ko-KR" sz="2800" smtClean="0">
                <a:ea typeface="굴림" charset="-127"/>
              </a:rPr>
              <a:t> (</a:t>
            </a:r>
            <a:r>
              <a:rPr lang="en-US" altLang="ko-KR" sz="2800" i="1" smtClean="0">
                <a:ea typeface="굴림" charset="-127"/>
              </a:rPr>
              <a:t>m</a:t>
            </a:r>
            <a:r>
              <a:rPr lang="en-US" altLang="ko-KR" sz="2800" i="1" baseline="-25000" smtClean="0">
                <a:ea typeface="굴림" charset="-127"/>
              </a:rPr>
              <a:t>d</a:t>
            </a:r>
            <a:r>
              <a:rPr lang="en-US" altLang="ko-KR" sz="2800" smtClean="0">
                <a:ea typeface="굴림" charset="-127"/>
              </a:rPr>
              <a:t>) </a:t>
            </a:r>
            <a:r>
              <a:rPr lang="ko-KR" altLang="en-US" sz="2800" smtClean="0">
                <a:ea typeface="굴림" charset="-127"/>
              </a:rPr>
              <a:t>이 </a:t>
            </a:r>
            <a:r>
              <a:rPr lang="en-US" altLang="ko-KR" sz="2800" smtClean="0">
                <a:ea typeface="굴림" charset="-127"/>
              </a:rPr>
              <a:t>0</a:t>
            </a:r>
            <a:r>
              <a:rPr lang="ko-KR" altLang="en-US" sz="2800" smtClean="0">
                <a:ea typeface="굴림" charset="-127"/>
              </a:rPr>
              <a:t>이라고 결론지을 수 있는가</a:t>
            </a:r>
            <a:r>
              <a:rPr lang="en-US" altLang="ko-KR" sz="2800" smtClean="0">
                <a:ea typeface="굴림" charset="-127"/>
              </a:rPr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짝표본 윌콕슨 부호순위 검정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875" y="1214438"/>
          <a:ext cx="6286500" cy="5121275"/>
        </p:xfrm>
        <a:graphic>
          <a:graphicData uri="http://schemas.openxmlformats.org/drawingml/2006/table">
            <a:tbl>
              <a:tblPr/>
              <a:tblGrid>
                <a:gridCol w="714375"/>
                <a:gridCol w="749300"/>
                <a:gridCol w="750888"/>
                <a:gridCol w="1285875"/>
                <a:gridCol w="785812"/>
                <a:gridCol w="714375"/>
                <a:gridCol w="642938"/>
                <a:gridCol w="642937"/>
              </a:tblGrid>
              <a:tr h="9145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계산작업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패키지 </a:t>
                      </a:r>
                      <a:r>
                        <a:rPr kumimoji="0" lang="ko-KR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x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와 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y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의 계산소요시간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d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=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x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–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y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  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|d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 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|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순위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R+</a:t>
                      </a:r>
                      <a:endParaRPr kumimoji="0" lang="ko-KR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R-</a:t>
                      </a:r>
                      <a:endParaRPr kumimoji="0" lang="ko-KR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x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y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L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24.0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16.7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21.6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23.7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37.5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31.4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14.9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37.3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17.9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15.5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29.0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19.9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23.1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20.4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17.7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20.7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42.1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36.1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21.8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40.3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26.0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15.5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35.4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25.5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-3.7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-4.6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-4.7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-6.9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-3.0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-8.1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-6.4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-5.6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4.6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4.7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8.1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6.4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5.6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8.5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57.5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r>
              <a:rPr lang="en-US" altLang="ko-KR" sz="2400" i="1" smtClean="0">
                <a:ea typeface="굴림" charset="-127"/>
              </a:rPr>
              <a:t>W</a:t>
            </a:r>
            <a:r>
              <a:rPr lang="en-US" altLang="ko-KR" sz="2400" smtClean="0">
                <a:ea typeface="굴림" charset="-127"/>
              </a:rPr>
              <a:t>=8.5</a:t>
            </a:r>
            <a:r>
              <a:rPr lang="ko-KR" altLang="en-US" sz="2400" smtClean="0">
                <a:ea typeface="굴림" charset="-127"/>
              </a:rPr>
              <a:t>이다</a:t>
            </a:r>
            <a:r>
              <a:rPr lang="en-US" altLang="ko-KR" sz="2400" smtClean="0">
                <a:ea typeface="굴림" charset="-127"/>
              </a:rPr>
              <a:t>. </a:t>
            </a:r>
            <a:r>
              <a:rPr lang="ko-KR" altLang="en-US" sz="2400" smtClean="0">
                <a:ea typeface="굴림" charset="-127"/>
              </a:rPr>
              <a:t>윌콕슨 부호순위 표에서 차이값이 </a:t>
            </a:r>
            <a:r>
              <a:rPr lang="en-US" altLang="ko-KR" sz="2400" smtClean="0">
                <a:ea typeface="굴림" charset="-127"/>
              </a:rPr>
              <a:t>0</a:t>
            </a:r>
            <a:r>
              <a:rPr lang="ko-KR" altLang="en-US" sz="2400" smtClean="0">
                <a:ea typeface="굴림" charset="-127"/>
              </a:rPr>
              <a:t>이 아닌 것의 개수는 </a:t>
            </a:r>
            <a:r>
              <a:rPr lang="en-US" altLang="ko-KR" sz="2400" i="1" smtClean="0">
                <a:ea typeface="굴림" charset="-127"/>
              </a:rPr>
              <a:t>n</a:t>
            </a:r>
            <a:r>
              <a:rPr lang="en-US" altLang="ko-KR" sz="2400" smtClean="0">
                <a:ea typeface="굴림" charset="-127"/>
              </a:rPr>
              <a:t>=11</a:t>
            </a:r>
            <a:r>
              <a:rPr lang="ko-KR" altLang="en-US" sz="2400" smtClean="0">
                <a:ea typeface="굴림" charset="-127"/>
              </a:rPr>
              <a:t>이고 </a:t>
            </a:r>
            <a:r>
              <a:rPr lang="en-US" altLang="ko-KR" sz="2400" i="1" smtClean="0">
                <a:latin typeface="Symbol" pitchFamily="18" charset="2"/>
                <a:ea typeface="굴림" charset="-127"/>
              </a:rPr>
              <a:t>a</a:t>
            </a:r>
            <a:r>
              <a:rPr lang="en-US" altLang="ko-KR" sz="2400" smtClean="0">
                <a:ea typeface="굴림" charset="-127"/>
              </a:rPr>
              <a:t>=0.10</a:t>
            </a:r>
            <a:r>
              <a:rPr lang="ko-KR" altLang="en-US" sz="2400" smtClean="0">
                <a:ea typeface="굴림" charset="-127"/>
              </a:rPr>
              <a:t>일 때 </a:t>
            </a:r>
            <a:r>
              <a:rPr lang="en-US" altLang="ko-KR" sz="2400" i="1" smtClean="0">
                <a:ea typeface="굴림" charset="-127"/>
              </a:rPr>
              <a:t>W</a:t>
            </a:r>
            <a:r>
              <a:rPr lang="ko-KR" altLang="en-US" sz="2400" smtClean="0">
                <a:ea typeface="굴림" charset="-127"/>
              </a:rPr>
              <a:t>의 하한 기각값과 상한 기각값은 각각 </a:t>
            </a:r>
            <a:r>
              <a:rPr lang="en-US" altLang="ko-KR" sz="2400" smtClean="0">
                <a:ea typeface="굴림" charset="-127"/>
              </a:rPr>
              <a:t>14</a:t>
            </a:r>
            <a:r>
              <a:rPr lang="ko-KR" altLang="en-US" sz="2400" smtClean="0">
                <a:ea typeface="굴림" charset="-127"/>
              </a:rPr>
              <a:t>와 </a:t>
            </a:r>
            <a:r>
              <a:rPr lang="en-US" altLang="ko-KR" sz="2400" smtClean="0">
                <a:ea typeface="굴림" charset="-127"/>
              </a:rPr>
              <a:t>52</a:t>
            </a:r>
            <a:r>
              <a:rPr lang="ko-KR" altLang="en-US" sz="2400" smtClean="0">
                <a:ea typeface="굴림" charset="-127"/>
              </a:rPr>
              <a:t>이다</a:t>
            </a:r>
            <a:r>
              <a:rPr lang="en-US" altLang="ko-KR" sz="2400" smtClean="0">
                <a:ea typeface="굴림" charset="-127"/>
              </a:rPr>
              <a:t>. </a:t>
            </a:r>
            <a:r>
              <a:rPr lang="ko-KR" altLang="en-US" sz="2400" smtClean="0">
                <a:ea typeface="굴림" charset="-127"/>
              </a:rPr>
              <a:t>관측치 </a:t>
            </a:r>
            <a:r>
              <a:rPr lang="en-US" altLang="ko-KR" sz="2400" i="1" smtClean="0">
                <a:ea typeface="굴림" charset="-127"/>
              </a:rPr>
              <a:t>W </a:t>
            </a:r>
            <a:r>
              <a:rPr lang="en-US" altLang="ko-KR" sz="2400" smtClean="0">
                <a:ea typeface="굴림" charset="-127"/>
              </a:rPr>
              <a:t>=8.5</a:t>
            </a:r>
            <a:r>
              <a:rPr lang="ko-KR" altLang="en-US" sz="2400" smtClean="0">
                <a:ea typeface="굴림" charset="-127"/>
              </a:rPr>
              <a:t>는 두 기각값의 밖에</a:t>
            </a:r>
            <a:r>
              <a:rPr lang="en-US" altLang="ko-KR" sz="2400" smtClean="0">
                <a:ea typeface="굴림" charset="-127"/>
              </a:rPr>
              <a:t>(</a:t>
            </a:r>
            <a:r>
              <a:rPr lang="ko-KR" altLang="en-US" sz="2400" smtClean="0">
                <a:ea typeface="굴림" charset="-127"/>
              </a:rPr>
              <a:t>왼쪽에</a:t>
            </a:r>
            <a:r>
              <a:rPr lang="en-US" altLang="ko-KR" sz="2400" smtClean="0">
                <a:ea typeface="굴림" charset="-127"/>
              </a:rPr>
              <a:t>) </a:t>
            </a:r>
            <a:r>
              <a:rPr lang="ko-KR" altLang="en-US" sz="2400" smtClean="0">
                <a:ea typeface="굴림" charset="-127"/>
              </a:rPr>
              <a:t>있으므로 귀무가설은 기각된다</a:t>
            </a:r>
            <a:r>
              <a:rPr lang="en-US" altLang="ko-KR" sz="2400" smtClean="0">
                <a:ea typeface="굴림" charset="-127"/>
              </a:rPr>
              <a:t>. </a:t>
            </a:r>
          </a:p>
          <a:p>
            <a:r>
              <a:rPr lang="ko-KR" altLang="en-US" sz="2400" smtClean="0">
                <a:ea typeface="굴림" charset="-127"/>
              </a:rPr>
              <a:t>이 데이터에 따르면 두 소프트웨어 패키지는 계산작업에서 속도가 같지 않다</a:t>
            </a:r>
            <a:r>
              <a:rPr lang="en-US" altLang="ko-KR" sz="2400" smtClean="0">
                <a:ea typeface="굴림" charset="-127"/>
              </a:rPr>
              <a:t>. </a:t>
            </a:r>
            <a:r>
              <a:rPr lang="ko-KR" altLang="en-US" sz="2400" smtClean="0">
                <a:ea typeface="굴림" charset="-127"/>
              </a:rPr>
              <a:t>유의수준 </a:t>
            </a:r>
            <a:r>
              <a:rPr lang="en-US" altLang="ko-KR" sz="2400" smtClean="0">
                <a:ea typeface="굴림" charset="-127"/>
              </a:rPr>
              <a:t>0.10</a:t>
            </a:r>
            <a:r>
              <a:rPr lang="ko-KR" altLang="en-US" sz="2400" smtClean="0">
                <a:ea typeface="굴림" charset="-127"/>
              </a:rPr>
              <a:t>에서 모집단의 </a:t>
            </a:r>
            <a:r>
              <a:rPr lang="en-US" altLang="ko-KR" sz="2400" i="1" smtClean="0">
                <a:ea typeface="굴림" charset="-127"/>
              </a:rPr>
              <a:t>d</a:t>
            </a:r>
            <a:r>
              <a:rPr lang="en-US" altLang="ko-KR" sz="2400" i="1" baseline="-25000" smtClean="0">
                <a:ea typeface="굴림" charset="-127"/>
              </a:rPr>
              <a:t>i </a:t>
            </a:r>
            <a:r>
              <a:rPr lang="en-US" altLang="ko-KR" sz="2400" smtClean="0">
                <a:ea typeface="굴림" charset="-127"/>
              </a:rPr>
              <a:t>=</a:t>
            </a:r>
            <a:r>
              <a:rPr lang="en-US" altLang="ko-KR" sz="2400" i="1" smtClean="0">
                <a:ea typeface="굴림" charset="-127"/>
              </a:rPr>
              <a:t> x</a:t>
            </a:r>
            <a:r>
              <a:rPr lang="en-US" altLang="ko-KR" sz="2400" i="1" baseline="-25000" smtClean="0">
                <a:ea typeface="굴림" charset="-127"/>
              </a:rPr>
              <a:t>i </a:t>
            </a:r>
            <a:r>
              <a:rPr lang="en-US" altLang="ko-KR" sz="2400" smtClean="0">
                <a:ea typeface="굴림" charset="-127"/>
              </a:rPr>
              <a:t>–</a:t>
            </a:r>
            <a:r>
              <a:rPr lang="en-US" altLang="ko-KR" sz="2400" i="1" smtClean="0">
                <a:ea typeface="굴림" charset="-127"/>
              </a:rPr>
              <a:t> y</a:t>
            </a:r>
            <a:r>
              <a:rPr lang="en-US" altLang="ko-KR" sz="2400" i="1" baseline="-25000" smtClean="0">
                <a:ea typeface="굴림" charset="-127"/>
              </a:rPr>
              <a:t>i </a:t>
            </a:r>
            <a:r>
              <a:rPr lang="ko-KR" altLang="en-US" sz="2400" smtClean="0">
                <a:ea typeface="굴림" charset="-127"/>
              </a:rPr>
              <a:t>의 중앙값이 </a:t>
            </a:r>
            <a:r>
              <a:rPr lang="en-US" altLang="ko-KR" sz="2400" smtClean="0">
                <a:ea typeface="굴림" charset="-127"/>
              </a:rPr>
              <a:t>0</a:t>
            </a:r>
            <a:r>
              <a:rPr lang="ko-KR" altLang="en-US" sz="2400" smtClean="0">
                <a:ea typeface="굴림" charset="-127"/>
              </a:rPr>
              <a:t>과 같지 않고 패키지 </a:t>
            </a:r>
            <a:r>
              <a:rPr lang="en-US" altLang="ko-KR" sz="2400" i="1" smtClean="0">
                <a:ea typeface="굴림" charset="-127"/>
              </a:rPr>
              <a:t>x</a:t>
            </a:r>
            <a:r>
              <a:rPr lang="ko-KR" altLang="en-US" sz="2400" smtClean="0">
                <a:ea typeface="굴림" charset="-127"/>
              </a:rPr>
              <a:t>가 패키지 </a:t>
            </a:r>
            <a:r>
              <a:rPr lang="en-US" altLang="ko-KR" sz="2400" i="1" smtClean="0">
                <a:ea typeface="굴림" charset="-127"/>
              </a:rPr>
              <a:t>y</a:t>
            </a:r>
            <a:r>
              <a:rPr lang="ko-KR" altLang="en-US" sz="2400" smtClean="0">
                <a:ea typeface="굴림" charset="-127"/>
              </a:rPr>
              <a:t>보다 더 빠르다고 결론지을 수 있다</a:t>
            </a:r>
            <a:r>
              <a:rPr lang="en-US" altLang="ko-KR" sz="2400" smtClean="0">
                <a:ea typeface="굴림" charset="-127"/>
              </a:rPr>
              <a:t>. (</a:t>
            </a:r>
            <a:r>
              <a:rPr lang="ko-KR" altLang="en-US" sz="2400" smtClean="0">
                <a:ea typeface="굴림" charset="-127"/>
              </a:rPr>
              <a:t>즉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en-US" altLang="ko-KR" sz="2400" i="1" smtClean="0">
                <a:ea typeface="굴림" charset="-127"/>
              </a:rPr>
              <a:t>m</a:t>
            </a:r>
            <a:r>
              <a:rPr lang="en-US" altLang="ko-KR" sz="2400" i="1" baseline="-25000" smtClean="0">
                <a:ea typeface="굴림" charset="-127"/>
              </a:rPr>
              <a:t>x</a:t>
            </a:r>
            <a:r>
              <a:rPr lang="en-US" altLang="ko-KR" sz="2400" smtClean="0">
                <a:ea typeface="굴림" charset="-127"/>
              </a:rPr>
              <a:t>&lt;</a:t>
            </a:r>
            <a:r>
              <a:rPr lang="en-US" altLang="ko-KR" sz="2400" i="1" smtClean="0">
                <a:ea typeface="굴림" charset="-127"/>
              </a:rPr>
              <a:t> m</a:t>
            </a:r>
            <a:r>
              <a:rPr lang="en-US" altLang="ko-KR" sz="2400" i="1" baseline="-25000" smtClean="0">
                <a:ea typeface="굴림" charset="-127"/>
              </a:rPr>
              <a:t>y </a:t>
            </a:r>
            <a:r>
              <a:rPr lang="ko-KR" altLang="en-US" sz="2400" smtClean="0">
                <a:ea typeface="굴림" charset="-127"/>
              </a:rPr>
              <a:t>임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en-US" altLang="ko-KR" sz="2400" i="1" smtClean="0">
                <a:ea typeface="굴림" charset="-127"/>
              </a:rPr>
              <a:t>m</a:t>
            </a:r>
            <a:r>
              <a:rPr lang="ko-KR" altLang="en-US" sz="2400" smtClean="0">
                <a:ea typeface="굴림" charset="-127"/>
              </a:rPr>
              <a:t>은 각각의 중앙값</a:t>
            </a:r>
            <a:r>
              <a:rPr lang="en-US" altLang="ko-KR" sz="2400" smtClean="0">
                <a:ea typeface="굴림" charset="-127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i="0" smtClean="0">
                <a:ea typeface="굴림" charset="-127"/>
              </a:rPr>
              <a:t>비모수적 방법의 장점과 단점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</p:spPr>
        <p:txBody>
          <a:bodyPr/>
          <a:lstStyle/>
          <a:p>
            <a:r>
              <a:rPr lang="ko-KR" altLang="en-US" sz="3600" smtClean="0">
                <a:ea typeface="굴림" charset="-127"/>
              </a:rPr>
              <a:t>장 점</a:t>
            </a:r>
          </a:p>
          <a:p>
            <a:pPr lvl="1"/>
            <a:r>
              <a:rPr lang="ko-KR" altLang="en-US" sz="1800" smtClean="0">
                <a:ea typeface="굴림" charset="-127"/>
              </a:rPr>
              <a:t>모집단에 대한 가정이 덜 필요하다</a:t>
            </a:r>
            <a:r>
              <a:rPr lang="en-US" altLang="ko-KR" sz="1800" smtClean="0">
                <a:ea typeface="굴림" charset="-127"/>
              </a:rPr>
              <a:t>. </a:t>
            </a:r>
            <a:r>
              <a:rPr lang="ko-KR" altLang="en-US" sz="1800" smtClean="0">
                <a:ea typeface="굴림" charset="-127"/>
              </a:rPr>
              <a:t>특히 모집단이 정규분포를 따라야 한다는 가정이 필요없다</a:t>
            </a:r>
            <a:r>
              <a:rPr lang="en-US" altLang="ko-KR" sz="1800" smtClean="0">
                <a:ea typeface="굴림" charset="-127"/>
              </a:rPr>
              <a:t>. </a:t>
            </a:r>
            <a:r>
              <a:rPr lang="ko-KR" altLang="en-US" sz="1800" smtClean="0">
                <a:ea typeface="굴림" charset="-127"/>
              </a:rPr>
              <a:t>비모수적 검정은 모집단에 대한 어떤 구체적인 분포도 가정하지 않는다</a:t>
            </a:r>
            <a:r>
              <a:rPr lang="en-US" altLang="ko-KR" sz="180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smtClean="0">
                <a:ea typeface="굴림" charset="-127"/>
              </a:rPr>
              <a:t>표본의 크기가 아주 작아도 이 기법을 적용할 수 있다</a:t>
            </a:r>
            <a:r>
              <a:rPr lang="en-US" altLang="ko-KR" sz="1800" smtClean="0">
                <a:ea typeface="굴림" charset="-127"/>
              </a:rPr>
              <a:t>. (</a:t>
            </a:r>
            <a:r>
              <a:rPr lang="ko-KR" altLang="en-US" sz="1800" smtClean="0">
                <a:ea typeface="굴림" charset="-127"/>
              </a:rPr>
              <a:t>즉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ko-KR" altLang="en-US" sz="1800" smtClean="0">
                <a:ea typeface="굴림" charset="-127"/>
              </a:rPr>
              <a:t>중심극한정리를 적용 할 수 없을 때</a:t>
            </a:r>
            <a:r>
              <a:rPr lang="en-US" altLang="ko-KR" sz="1800" smtClean="0">
                <a:ea typeface="굴림" charset="-127"/>
              </a:rPr>
              <a:t>)</a:t>
            </a:r>
          </a:p>
          <a:p>
            <a:pPr lvl="1"/>
            <a:r>
              <a:rPr lang="ko-KR" altLang="en-US" sz="1800" smtClean="0">
                <a:ea typeface="굴림" charset="-127"/>
              </a:rPr>
              <a:t>명목척도나 순서척도의 데이터로 이루어진 표본도 검정할 수 있다</a:t>
            </a:r>
            <a:r>
              <a:rPr lang="en-US" altLang="ko-KR" sz="180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smtClean="0">
                <a:ea typeface="굴림" charset="-127"/>
              </a:rPr>
              <a:t>소표본인 경우에는 손으로 계산하거나 계산기를 사용해도 될 만큼 계산이 쉽다</a:t>
            </a:r>
            <a:r>
              <a:rPr lang="en-US" altLang="ko-KR" sz="1800" smtClean="0">
                <a:ea typeface="굴림" charset="-127"/>
              </a:rPr>
              <a:t>. </a:t>
            </a:r>
          </a:p>
          <a:p>
            <a:r>
              <a:rPr lang="ko-KR" altLang="en-US" sz="3600" smtClean="0">
                <a:ea typeface="굴림" charset="-127"/>
              </a:rPr>
              <a:t>단 점</a:t>
            </a:r>
          </a:p>
          <a:p>
            <a:pPr lvl="1"/>
            <a:r>
              <a:rPr lang="ko-KR" altLang="en-US" sz="1800" smtClean="0">
                <a:ea typeface="굴림" charset="-127"/>
              </a:rPr>
              <a:t>모수 검정과 비교했을 때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ko-KR" altLang="en-US" sz="1800" smtClean="0">
                <a:ea typeface="굴림" charset="-127"/>
              </a:rPr>
              <a:t>데이터의 정보가 덜 효율적으로 사용되고 검정력이 낮아진다</a:t>
            </a:r>
            <a:r>
              <a:rPr lang="en-US" altLang="ko-KR" sz="1800" smtClean="0">
                <a:ea typeface="굴림" charset="-127"/>
              </a:rPr>
              <a:t>. </a:t>
            </a:r>
            <a:r>
              <a:rPr lang="ko-KR" altLang="en-US" sz="1800" smtClean="0">
                <a:ea typeface="굴림" charset="-127"/>
              </a:rPr>
              <a:t>이런 이유에서 모수 검정이 선호된다</a:t>
            </a:r>
            <a:r>
              <a:rPr lang="en-US" altLang="ko-KR" sz="1800" smtClean="0">
                <a:ea typeface="굴림" charset="-127"/>
              </a:rPr>
              <a:t>.</a:t>
            </a:r>
          </a:p>
          <a:p>
            <a:pPr lvl="1"/>
            <a:r>
              <a:rPr lang="ko-KR" altLang="en-US" sz="1800" smtClean="0">
                <a:ea typeface="굴림" charset="-127"/>
              </a:rPr>
              <a:t>비모수적 검정은 통계표에 더 많이 의존하게 된다</a:t>
            </a:r>
            <a:r>
              <a:rPr lang="en-US" altLang="ko-KR" sz="1800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</p:spPr>
        <p:txBody>
          <a:bodyPr/>
          <a:lstStyle/>
          <a:p>
            <a:r>
              <a:rPr lang="en-US" altLang="ko-KR" sz="3600" smtClean="0">
                <a:ea typeface="굴림" charset="-127"/>
              </a:rPr>
              <a:t>Wilcoxon Signed Rank Test</a:t>
            </a:r>
          </a:p>
          <a:p>
            <a:pPr lvl="1"/>
            <a:r>
              <a:rPr lang="ko-KR" altLang="en-US" smtClean="0">
                <a:ea typeface="굴림" charset="-127"/>
              </a:rPr>
              <a:t>모집단의 중앙값이 특정한 어떤 값</a:t>
            </a:r>
            <a:r>
              <a:rPr lang="en-US" altLang="ko-KR" smtClean="0">
                <a:ea typeface="굴림" charset="-127"/>
              </a:rPr>
              <a:t>(</a:t>
            </a:r>
            <a:r>
              <a:rPr lang="ko-KR" altLang="en-US" smtClean="0">
                <a:ea typeface="굴림" charset="-127"/>
              </a:rPr>
              <a:t>가설값</a:t>
            </a:r>
            <a:r>
              <a:rPr lang="en-US" altLang="ko-KR" smtClean="0">
                <a:ea typeface="굴림" charset="-127"/>
              </a:rPr>
              <a:t>)</a:t>
            </a:r>
            <a:r>
              <a:rPr lang="ko-KR" altLang="en-US" smtClean="0">
                <a:ea typeface="굴림" charset="-127"/>
              </a:rPr>
              <a:t>인지를 검정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ko-KR" altLang="en-US" smtClean="0">
                <a:ea typeface="굴림" charset="-127"/>
              </a:rPr>
              <a:t>모집단은 대략적으로 대칭이라고 가정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ko-KR" altLang="en-US" smtClean="0">
                <a:ea typeface="굴림" charset="-127"/>
              </a:rPr>
              <a:t>데이터는 연속적이고 구간척도나 비율척도인 것으로 가정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</p:spPr>
        <p:txBody>
          <a:bodyPr/>
          <a:lstStyle/>
          <a:p>
            <a:r>
              <a:rPr lang="ko-KR" altLang="en-US" sz="3600" dirty="0" err="1" smtClean="0">
                <a:ea typeface="굴림" charset="-127"/>
              </a:rPr>
              <a:t>귀무가설과</a:t>
            </a:r>
            <a:r>
              <a:rPr lang="ko-KR" altLang="en-US" sz="3600" dirty="0" smtClean="0">
                <a:ea typeface="굴림" charset="-127"/>
              </a:rPr>
              <a:t> 대립가설</a:t>
            </a:r>
            <a:endParaRPr lang="en-US" altLang="ko-KR" sz="3600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charset="-127"/>
              </a:rPr>
              <a:t>H</a:t>
            </a:r>
            <a:r>
              <a:rPr lang="en-US" altLang="ko-KR" sz="2400" baseline="-25000" dirty="0" smtClean="0">
                <a:ea typeface="굴림" charset="-127"/>
              </a:rPr>
              <a:t>0</a:t>
            </a:r>
            <a:r>
              <a:rPr lang="en-US" altLang="ko-KR" sz="2400" dirty="0" smtClean="0">
                <a:ea typeface="굴림" charset="-127"/>
              </a:rPr>
              <a:t>: </a:t>
            </a:r>
            <a:r>
              <a:rPr lang="en-US" altLang="ko-KR" sz="2400" i="1" dirty="0" smtClean="0">
                <a:ea typeface="굴림" charset="-127"/>
              </a:rPr>
              <a:t>m=m</a:t>
            </a:r>
            <a:r>
              <a:rPr lang="en-US" altLang="ko-KR" sz="2400" i="1" baseline="-25000" dirty="0" smtClean="0">
                <a:ea typeface="굴림" charset="-127"/>
              </a:rPr>
              <a:t>0</a:t>
            </a:r>
            <a:r>
              <a:rPr lang="en-US" altLang="ko-KR" sz="2400" i="1" dirty="0" smtClean="0">
                <a:ea typeface="굴림" charset="-127"/>
              </a:rPr>
              <a:t>,  ≤m</a:t>
            </a:r>
            <a:r>
              <a:rPr lang="en-US" altLang="ko-KR" sz="2400" i="1" baseline="-25000" dirty="0" smtClean="0">
                <a:ea typeface="굴림" charset="-127"/>
              </a:rPr>
              <a:t>0 </a:t>
            </a:r>
            <a:r>
              <a:rPr lang="en-US" altLang="ko-KR" sz="2400" i="1" dirty="0" smtClean="0">
                <a:ea typeface="굴림" charset="-127"/>
              </a:rPr>
              <a:t>,</a:t>
            </a:r>
            <a:r>
              <a:rPr lang="en-US" altLang="ko-KR" sz="2400" i="1" baseline="-25000" dirty="0" smtClean="0">
                <a:ea typeface="굴림" charset="-127"/>
              </a:rPr>
              <a:t>    </a:t>
            </a:r>
            <a:r>
              <a:rPr lang="en-US" altLang="ko-KR" sz="2400" i="1" dirty="0" smtClean="0">
                <a:ea typeface="굴림" charset="-127"/>
              </a:rPr>
              <a:t>≥m</a:t>
            </a:r>
            <a:r>
              <a:rPr lang="en-US" altLang="ko-KR" sz="2400" i="1" baseline="-25000" dirty="0" smtClean="0">
                <a:ea typeface="굴림" charset="-127"/>
              </a:rPr>
              <a:t>0</a:t>
            </a:r>
            <a:endParaRPr lang="en-US" altLang="ko-KR" sz="2400" i="1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charset="-127"/>
              </a:rPr>
              <a:t>H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: </a:t>
            </a:r>
            <a:r>
              <a:rPr lang="en-US" altLang="ko-KR" sz="2400" i="1" dirty="0" smtClean="0">
                <a:ea typeface="굴림" charset="-127"/>
              </a:rPr>
              <a:t>m≠m</a:t>
            </a:r>
            <a:r>
              <a:rPr lang="en-US" altLang="ko-KR" sz="2400" i="1" baseline="-25000" dirty="0" smtClean="0">
                <a:ea typeface="굴림" charset="-127"/>
              </a:rPr>
              <a:t>0 </a:t>
            </a:r>
            <a:r>
              <a:rPr lang="en-US" altLang="ko-KR" sz="2400" i="1" dirty="0" smtClean="0">
                <a:ea typeface="굴림" charset="-127"/>
              </a:rPr>
              <a:t>,  &gt;m</a:t>
            </a:r>
            <a:r>
              <a:rPr lang="en-US" altLang="ko-KR" sz="2400" i="1" baseline="-25000" dirty="0" smtClean="0">
                <a:ea typeface="굴림" charset="-127"/>
              </a:rPr>
              <a:t>0 </a:t>
            </a:r>
            <a:r>
              <a:rPr lang="en-US" altLang="ko-KR" sz="2400" i="1" dirty="0" smtClean="0">
                <a:ea typeface="굴림" charset="-127"/>
              </a:rPr>
              <a:t>, </a:t>
            </a:r>
            <a:r>
              <a:rPr lang="en-US" altLang="ko-KR" sz="2400" i="1" baseline="-25000" dirty="0" smtClean="0">
                <a:ea typeface="굴림" charset="-127"/>
              </a:rPr>
              <a:t> </a:t>
            </a:r>
            <a:r>
              <a:rPr lang="en-US" altLang="ko-KR" sz="2400" i="1" dirty="0" smtClean="0">
                <a:ea typeface="굴림" charset="-127"/>
              </a:rPr>
              <a:t>&lt;m</a:t>
            </a:r>
            <a:r>
              <a:rPr lang="en-US" altLang="ko-KR" sz="2400" i="1" baseline="-25000" dirty="0" smtClean="0">
                <a:ea typeface="굴림" charset="-127"/>
              </a:rPr>
              <a:t>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charset="-127"/>
              </a:rPr>
              <a:t>			</a:t>
            </a:r>
            <a:r>
              <a:rPr lang="en-US" altLang="ko-KR" sz="2400" i="1" dirty="0" smtClean="0">
                <a:ea typeface="굴림" charset="-127"/>
              </a:rPr>
              <a:t>m</a:t>
            </a:r>
            <a:r>
              <a:rPr lang="ko-KR" altLang="en-US" sz="2400" dirty="0" smtClean="0">
                <a:ea typeface="굴림" charset="-127"/>
              </a:rPr>
              <a:t>은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ko-KR" altLang="en-US" sz="2400" dirty="0" smtClean="0">
                <a:ea typeface="굴림" charset="-127"/>
              </a:rPr>
              <a:t>모집단의 중앙값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en-US" altLang="ko-KR" sz="2400" i="1" dirty="0" smtClean="0">
                <a:ea typeface="굴림" charset="-127"/>
              </a:rPr>
              <a:t>m</a:t>
            </a:r>
            <a:r>
              <a:rPr lang="en-US" altLang="ko-KR" sz="2400" i="1" baseline="-25000" dirty="0" smtClean="0">
                <a:ea typeface="굴림" charset="-127"/>
              </a:rPr>
              <a:t>0</a:t>
            </a:r>
            <a:r>
              <a:rPr lang="en-US" altLang="ko-KR" sz="2400" baseline="-25000" dirty="0" smtClean="0">
                <a:ea typeface="굴림" charset="-127"/>
              </a:rPr>
              <a:t> </a:t>
            </a:r>
            <a:r>
              <a:rPr lang="ko-KR" altLang="en-US" sz="2400" dirty="0" smtClean="0">
                <a:ea typeface="굴림" charset="-127"/>
              </a:rPr>
              <a:t>는 지정된 값</a:t>
            </a:r>
            <a:endParaRPr lang="en-US" altLang="ko-KR" sz="2400" dirty="0" smtClean="0">
              <a:ea typeface="굴림" charset="-127"/>
            </a:endParaRPr>
          </a:p>
          <a:p>
            <a:r>
              <a:rPr lang="ko-KR" altLang="en-US" sz="3600" dirty="0" smtClean="0">
                <a:ea typeface="굴림" charset="-127"/>
              </a:rPr>
              <a:t>검정통계량 </a:t>
            </a:r>
          </a:p>
          <a:p>
            <a:pPr lvl="1"/>
            <a:r>
              <a:rPr lang="ko-KR" altLang="en-US" sz="2400" dirty="0" smtClean="0">
                <a:ea typeface="굴림" charset="-127"/>
              </a:rPr>
              <a:t>각각의 관측 값 </a:t>
            </a:r>
            <a:r>
              <a:rPr lang="en-US" altLang="ko-KR" sz="2400" i="1" dirty="0" smtClean="0">
                <a:ea typeface="굴림" charset="-127"/>
              </a:rPr>
              <a:t>x</a:t>
            </a:r>
            <a:r>
              <a:rPr lang="en-US" altLang="ko-KR" sz="2400" i="1" baseline="-25000" dirty="0" smtClean="0">
                <a:ea typeface="굴림" charset="-127"/>
              </a:rPr>
              <a:t>i</a:t>
            </a:r>
            <a:r>
              <a:rPr lang="ko-KR" altLang="en-US" sz="2400" dirty="0" smtClean="0">
                <a:ea typeface="굴림" charset="-127"/>
              </a:rPr>
              <a:t>에 대해서 </a:t>
            </a:r>
            <a:r>
              <a:rPr lang="en-US" altLang="ko-KR" sz="2400" i="1" dirty="0" smtClean="0">
                <a:ea typeface="굴림" charset="-127"/>
              </a:rPr>
              <a:t>d</a:t>
            </a:r>
            <a:r>
              <a:rPr lang="en-US" altLang="ko-KR" sz="2400" i="1" baseline="-25000" dirty="0" smtClean="0">
                <a:ea typeface="굴림" charset="-127"/>
              </a:rPr>
              <a:t>i </a:t>
            </a:r>
            <a:r>
              <a:rPr lang="en-US" altLang="ko-KR" sz="2400" dirty="0" smtClean="0">
                <a:ea typeface="굴림" charset="-127"/>
              </a:rPr>
              <a:t>=</a:t>
            </a:r>
            <a:r>
              <a:rPr lang="en-US" altLang="ko-KR" sz="2400" i="1" dirty="0" smtClean="0">
                <a:ea typeface="굴림" charset="-127"/>
              </a:rPr>
              <a:t> x</a:t>
            </a:r>
            <a:r>
              <a:rPr lang="en-US" altLang="ko-KR" sz="2400" i="1" baseline="-25000" dirty="0" smtClean="0">
                <a:ea typeface="굴림" charset="-127"/>
              </a:rPr>
              <a:t>i </a:t>
            </a:r>
            <a:r>
              <a:rPr lang="en-US" altLang="ko-KR" sz="2400" dirty="0" smtClean="0">
                <a:ea typeface="굴림" charset="-127"/>
              </a:rPr>
              <a:t>–</a:t>
            </a:r>
            <a:r>
              <a:rPr lang="en-US" altLang="ko-KR" sz="2400" i="1" dirty="0" smtClean="0">
                <a:ea typeface="굴림" charset="-127"/>
              </a:rPr>
              <a:t> m</a:t>
            </a:r>
            <a:r>
              <a:rPr lang="en-US" altLang="ko-KR" sz="2400" i="1" baseline="-25000" dirty="0" smtClean="0">
                <a:ea typeface="굴림" charset="-127"/>
              </a:rPr>
              <a:t>0 </a:t>
            </a:r>
            <a:r>
              <a:rPr lang="ko-KR" altLang="en-US" sz="2400" dirty="0" smtClean="0">
                <a:ea typeface="굴림" charset="-127"/>
              </a:rPr>
              <a:t>를 계산한다</a:t>
            </a:r>
            <a:r>
              <a:rPr lang="en-US" altLang="ko-KR" sz="2400" dirty="0" smtClean="0">
                <a:ea typeface="굴림" charset="-127"/>
              </a:rPr>
              <a:t>.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0</a:t>
            </a:r>
            <a:r>
              <a:rPr lang="ko-KR" altLang="en-US" sz="2400" dirty="0" smtClean="0">
                <a:ea typeface="굴림" charset="-127"/>
              </a:rPr>
              <a:t>인 관측치는 무시하고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ko-KR" altLang="en-US" sz="2400" dirty="0" smtClean="0">
                <a:ea typeface="굴림" charset="-127"/>
              </a:rPr>
              <a:t>가장 작은 </a:t>
            </a:r>
            <a:r>
              <a:rPr lang="en-US" altLang="ko-KR" sz="2400" dirty="0" smtClean="0">
                <a:ea typeface="굴림" charset="-127"/>
              </a:rPr>
              <a:t>|</a:t>
            </a:r>
            <a:r>
              <a:rPr lang="en-US" altLang="ko-KR" sz="2400" i="1" dirty="0" smtClean="0">
                <a:ea typeface="굴림" charset="-127"/>
              </a:rPr>
              <a:t>d</a:t>
            </a:r>
            <a:r>
              <a:rPr lang="en-US" altLang="ko-KR" sz="2400" i="1" baseline="-25000" dirty="0" smtClean="0">
                <a:ea typeface="굴림" charset="-127"/>
              </a:rPr>
              <a:t>i </a:t>
            </a:r>
            <a:r>
              <a:rPr lang="en-US" altLang="ko-KR" sz="2400" dirty="0" smtClean="0">
                <a:ea typeface="굴림" charset="-127"/>
              </a:rPr>
              <a:t>|</a:t>
            </a:r>
            <a:r>
              <a:rPr lang="ko-KR" altLang="en-US" sz="2400" dirty="0" smtClean="0">
                <a:ea typeface="굴림" charset="-127"/>
              </a:rPr>
              <a:t>값이 순위 </a:t>
            </a:r>
            <a:r>
              <a:rPr lang="en-US" altLang="ko-KR" sz="2400" dirty="0" smtClean="0">
                <a:ea typeface="굴림" charset="-127"/>
              </a:rPr>
              <a:t>1</a:t>
            </a:r>
            <a:r>
              <a:rPr lang="ko-KR" altLang="en-US" sz="2400" dirty="0" smtClean="0">
                <a:ea typeface="굴림" charset="-127"/>
              </a:rPr>
              <a:t>이 되도록 순위를 매긴다</a:t>
            </a:r>
            <a:r>
              <a:rPr lang="en-US" altLang="ko-KR" sz="2400" dirty="0" smtClean="0">
                <a:ea typeface="굴림" charset="-127"/>
              </a:rPr>
              <a:t>. </a:t>
            </a:r>
            <a:r>
              <a:rPr lang="ko-KR" altLang="en-US" sz="2400" dirty="0" smtClean="0">
                <a:ea typeface="굴림" charset="-127"/>
              </a:rPr>
              <a:t>만약 같은 값</a:t>
            </a:r>
            <a:r>
              <a:rPr lang="en-US" altLang="ko-KR" sz="2400" dirty="0" smtClean="0">
                <a:ea typeface="굴림" charset="-127"/>
              </a:rPr>
              <a:t>(tie)</a:t>
            </a:r>
            <a:r>
              <a:rPr lang="ko-KR" altLang="en-US" sz="2400" dirty="0" smtClean="0">
                <a:ea typeface="굴림" charset="-127"/>
              </a:rPr>
              <a:t>이 존재한다면 각각에 그것들의 평균 순위를 할당한다</a:t>
            </a:r>
            <a:r>
              <a:rPr lang="en-US" altLang="ko-KR" sz="2400" dirty="0" smtClean="0">
                <a:ea typeface="굴림" charset="-127"/>
              </a:rPr>
              <a:t>.</a:t>
            </a:r>
          </a:p>
          <a:p>
            <a:pPr lvl="1"/>
            <a:r>
              <a:rPr lang="en-US" altLang="ko-KR" sz="2400" i="1" dirty="0" smtClean="0">
                <a:ea typeface="굴림" charset="-127"/>
              </a:rPr>
              <a:t>x</a:t>
            </a:r>
            <a:r>
              <a:rPr lang="en-US" altLang="ko-KR" sz="2400" i="1" baseline="-25000" dirty="0" smtClean="0">
                <a:ea typeface="굴림" charset="-127"/>
              </a:rPr>
              <a:t>i </a:t>
            </a:r>
            <a:r>
              <a:rPr lang="en-US" altLang="ko-KR" sz="2400" i="1" dirty="0" smtClean="0">
                <a:ea typeface="굴림" charset="-127"/>
              </a:rPr>
              <a:t>&gt;m</a:t>
            </a:r>
            <a:r>
              <a:rPr lang="en-US" altLang="ko-KR" sz="2400" i="1" baseline="-25000" dirty="0" smtClean="0">
                <a:ea typeface="굴림" charset="-127"/>
              </a:rPr>
              <a:t>0 </a:t>
            </a:r>
            <a:r>
              <a:rPr lang="ko-KR" altLang="en-US" sz="2400" dirty="0" smtClean="0">
                <a:ea typeface="굴림" charset="-127"/>
              </a:rPr>
              <a:t>인 관측치들의 순위는 </a:t>
            </a:r>
            <a:r>
              <a:rPr lang="en-US" altLang="ko-KR" sz="2400" i="1" dirty="0" smtClean="0">
                <a:ea typeface="굴림" charset="-127"/>
              </a:rPr>
              <a:t>R</a:t>
            </a:r>
            <a:r>
              <a:rPr lang="en-US" altLang="ko-KR" sz="2400" dirty="0" smtClean="0">
                <a:ea typeface="굴림" charset="-127"/>
              </a:rPr>
              <a:t>+</a:t>
            </a:r>
            <a:r>
              <a:rPr lang="ko-KR" altLang="en-US" sz="2400" dirty="0" smtClean="0">
                <a:ea typeface="굴림" charset="-127"/>
              </a:rPr>
              <a:t>열에 나열한다</a:t>
            </a:r>
            <a:r>
              <a:rPr lang="en-US" altLang="ko-KR" sz="2400" dirty="0" smtClean="0">
                <a:ea typeface="굴림" charset="-127"/>
              </a:rPr>
              <a:t>.</a:t>
            </a:r>
          </a:p>
          <a:p>
            <a:pPr lvl="1"/>
            <a:r>
              <a:rPr lang="ko-KR" altLang="en-US" sz="2400" dirty="0" smtClean="0">
                <a:ea typeface="굴림" charset="-127"/>
              </a:rPr>
              <a:t>검정통계량은 </a:t>
            </a:r>
            <a:r>
              <a:rPr lang="en-US" altLang="ko-KR" sz="2400" i="1" dirty="0" smtClean="0">
                <a:ea typeface="굴림" charset="-127"/>
              </a:rPr>
              <a:t>R</a:t>
            </a:r>
            <a:r>
              <a:rPr lang="en-US" altLang="ko-KR" sz="2400" dirty="0" smtClean="0">
                <a:ea typeface="굴림" charset="-127"/>
              </a:rPr>
              <a:t>+</a:t>
            </a:r>
            <a:r>
              <a:rPr lang="ko-KR" altLang="en-US" sz="2400" dirty="0" smtClean="0">
                <a:ea typeface="굴림" charset="-127"/>
              </a:rPr>
              <a:t>열의 합이 된다</a:t>
            </a:r>
            <a:r>
              <a:rPr lang="en-US" altLang="ko-KR" sz="2400" dirty="0" smtClean="0">
                <a:ea typeface="굴림" charset="-127"/>
              </a:rPr>
              <a:t>. </a:t>
            </a:r>
            <a:r>
              <a:rPr lang="ko-KR" altLang="en-US" sz="2400" dirty="0" smtClean="0">
                <a:ea typeface="굴림" charset="-127"/>
              </a:rPr>
              <a:t>즉</a:t>
            </a:r>
            <a:r>
              <a:rPr lang="en-US" altLang="ko-KR" sz="2400" dirty="0" smtClean="0">
                <a:ea typeface="굴림" charset="-127"/>
              </a:rPr>
              <a:t>,  </a:t>
            </a:r>
            <a:r>
              <a:rPr lang="en-US" altLang="ko-KR" sz="2400" i="1" dirty="0" smtClean="0">
                <a:ea typeface="굴림" charset="-127"/>
              </a:rPr>
              <a:t>W</a:t>
            </a:r>
            <a:r>
              <a:rPr lang="en-US" altLang="ko-KR" sz="2400" dirty="0" smtClean="0">
                <a:ea typeface="굴림" charset="-127"/>
              </a:rPr>
              <a:t>=</a:t>
            </a:r>
            <a:r>
              <a:rPr lang="en-US" altLang="ko-KR" sz="2400" dirty="0" smtClean="0">
                <a:latin typeface="Symbol" pitchFamily="18" charset="2"/>
                <a:ea typeface="굴림" charset="-127"/>
              </a:rPr>
              <a:t>S</a:t>
            </a:r>
            <a:r>
              <a:rPr lang="en-US" altLang="ko-KR" sz="2400" i="1" dirty="0" smtClean="0">
                <a:ea typeface="굴림" charset="-127"/>
              </a:rPr>
              <a:t> R</a:t>
            </a:r>
            <a:r>
              <a:rPr lang="en-US" altLang="ko-KR" sz="2400" dirty="0" smtClean="0">
                <a:ea typeface="굴림" charset="-127"/>
              </a:rPr>
              <a:t>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</p:spPr>
        <p:txBody>
          <a:bodyPr/>
          <a:lstStyle/>
          <a:p>
            <a:r>
              <a:rPr lang="en-US" altLang="ko-KR" sz="3600" i="1" dirty="0" smtClean="0">
                <a:ea typeface="굴림" charset="-127"/>
              </a:rPr>
              <a:t>W</a:t>
            </a:r>
            <a:r>
              <a:rPr lang="ko-KR" altLang="en-US" sz="3600" dirty="0" smtClean="0">
                <a:ea typeface="굴림" charset="-127"/>
              </a:rPr>
              <a:t>의 </a:t>
            </a:r>
            <a:r>
              <a:rPr lang="ko-KR" altLang="en-US" sz="3600" dirty="0" err="1" smtClean="0">
                <a:ea typeface="굴림" charset="-127"/>
              </a:rPr>
              <a:t>기각값</a:t>
            </a:r>
            <a:endParaRPr lang="en-US" altLang="ko-KR" sz="3600" dirty="0" smtClean="0">
              <a:ea typeface="굴림" charset="-127"/>
            </a:endParaRPr>
          </a:p>
          <a:p>
            <a:pPr lvl="1"/>
            <a:r>
              <a:rPr lang="ko-KR" altLang="en-US" dirty="0" smtClean="0">
                <a:ea typeface="굴림" charset="-127"/>
              </a:rPr>
              <a:t>부록 </a:t>
            </a:r>
            <a:r>
              <a:rPr lang="en-US" altLang="ko-KR" dirty="0" smtClean="0">
                <a:ea typeface="굴림" charset="-127"/>
              </a:rPr>
              <a:t>A</a:t>
            </a:r>
            <a:r>
              <a:rPr lang="ko-KR" altLang="en-US" dirty="0" smtClean="0">
                <a:ea typeface="굴림" charset="-127"/>
              </a:rPr>
              <a:t>에 있는 </a:t>
            </a:r>
            <a:r>
              <a:rPr lang="ko-KR" altLang="en-US" dirty="0" err="1" smtClean="0">
                <a:ea typeface="굴림" charset="-127"/>
              </a:rPr>
              <a:t>윌콕슨</a:t>
            </a:r>
            <a:r>
              <a:rPr lang="ko-KR" altLang="en-US" dirty="0" smtClean="0">
                <a:ea typeface="굴림" charset="-127"/>
              </a:rPr>
              <a:t> 부호순위 표에는 몇 개의 </a:t>
            </a:r>
            <a:r>
              <a:rPr lang="ko-KR" altLang="en-US" dirty="0" smtClean="0">
                <a:ea typeface="굴림" charset="-127"/>
              </a:rPr>
              <a:t>유의 </a:t>
            </a:r>
            <a:r>
              <a:rPr lang="ko-KR" altLang="en-US" dirty="0" smtClean="0">
                <a:ea typeface="굴림" charset="-127"/>
              </a:rPr>
              <a:t>수준에 대한 상한 </a:t>
            </a:r>
            <a:r>
              <a:rPr lang="ko-KR" altLang="en-US" dirty="0" err="1" smtClean="0">
                <a:ea typeface="굴림" charset="-127"/>
              </a:rPr>
              <a:t>기각값과</a:t>
            </a:r>
            <a:r>
              <a:rPr lang="ko-KR" altLang="en-US" dirty="0" smtClean="0">
                <a:ea typeface="굴림" charset="-127"/>
              </a:rPr>
              <a:t> 하한 </a:t>
            </a:r>
            <a:r>
              <a:rPr lang="ko-KR" altLang="en-US" dirty="0" err="1" smtClean="0">
                <a:ea typeface="굴림" charset="-127"/>
              </a:rPr>
              <a:t>기각값이</a:t>
            </a:r>
            <a:r>
              <a:rPr lang="ko-KR" altLang="en-US" dirty="0" smtClean="0">
                <a:ea typeface="굴림" charset="-127"/>
              </a:rPr>
              <a:t> 있다 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ko-KR" altLang="en-US" dirty="0" smtClean="0">
                <a:ea typeface="굴림" charset="-127"/>
              </a:rPr>
              <a:t>표에서 </a:t>
            </a:r>
            <a:r>
              <a:rPr lang="en-US" altLang="ko-KR" i="1" dirty="0" smtClean="0">
                <a:ea typeface="굴림" charset="-127"/>
              </a:rPr>
              <a:t>n</a:t>
            </a:r>
            <a:r>
              <a:rPr lang="ko-KR" altLang="en-US" dirty="0" smtClean="0">
                <a:ea typeface="굴림" charset="-127"/>
              </a:rPr>
              <a:t>은 </a:t>
            </a:r>
            <a:r>
              <a:rPr lang="en-US" altLang="ko-KR" i="1" dirty="0" smtClean="0">
                <a:ea typeface="굴림" charset="-127"/>
              </a:rPr>
              <a:t>d</a:t>
            </a:r>
            <a:r>
              <a:rPr lang="en-US" altLang="ko-KR" i="1" baseline="-25000" dirty="0" smtClean="0">
                <a:ea typeface="굴림" charset="-127"/>
              </a:rPr>
              <a:t>i </a:t>
            </a:r>
            <a:r>
              <a:rPr lang="en-US" altLang="ko-KR" dirty="0" smtClean="0">
                <a:ea typeface="굴림" charset="-127"/>
              </a:rPr>
              <a:t>≠</a:t>
            </a:r>
            <a:r>
              <a:rPr lang="en-US" altLang="ko-KR" i="1" dirty="0" smtClean="0">
                <a:ea typeface="굴림" charset="-127"/>
              </a:rPr>
              <a:t> 0</a:t>
            </a:r>
            <a:r>
              <a:rPr lang="ko-KR" altLang="en-US" dirty="0" smtClean="0">
                <a:ea typeface="굴림" charset="-127"/>
              </a:rPr>
              <a:t>인 관측개수이다</a:t>
            </a:r>
            <a:r>
              <a:rPr lang="en-US" altLang="ko-KR" dirty="0" smtClean="0">
                <a:ea typeface="굴림" charset="-127"/>
              </a:rPr>
              <a:t>. </a:t>
            </a:r>
            <a:r>
              <a:rPr lang="ko-KR" altLang="en-US" dirty="0" smtClean="0">
                <a:ea typeface="굴림" charset="-127"/>
              </a:rPr>
              <a:t>이 표의 영역을 넘는 </a:t>
            </a:r>
            <a:r>
              <a:rPr lang="en-US" altLang="ko-KR" sz="2400" i="1" dirty="0" smtClean="0">
                <a:ea typeface="굴림" charset="-127"/>
              </a:rPr>
              <a:t>n </a:t>
            </a:r>
            <a:r>
              <a:rPr lang="ko-KR" altLang="en-US" dirty="0" smtClean="0">
                <a:ea typeface="굴림" charset="-127"/>
              </a:rPr>
              <a:t>값에 대해서는 </a:t>
            </a:r>
            <a:r>
              <a:rPr lang="en-US" altLang="ko-KR" sz="2400" i="1" dirty="0" smtClean="0">
                <a:ea typeface="굴림" charset="-127"/>
              </a:rPr>
              <a:t>z-</a:t>
            </a:r>
            <a:r>
              <a:rPr lang="ko-KR" altLang="en-US" dirty="0" smtClean="0">
                <a:ea typeface="굴림" charset="-127"/>
              </a:rPr>
              <a:t>검정 근사를 사용한다</a:t>
            </a:r>
            <a:r>
              <a:rPr lang="en-US" altLang="ko-KR" dirty="0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r>
              <a:rPr lang="ko-KR" altLang="en-US" sz="2800" dirty="0" smtClean="0">
                <a:ea typeface="굴림" charset="-127"/>
              </a:rPr>
              <a:t>어떤 환경 운동가는 그가 사는 지역의 식수에 포함된 어떤 금속의 함량이 </a:t>
            </a:r>
            <a:r>
              <a:rPr lang="ko-KR" altLang="en-US" sz="2800" dirty="0" err="1" smtClean="0">
                <a:ea typeface="굴림" charset="-127"/>
              </a:rPr>
              <a:t>보건국이</a:t>
            </a:r>
            <a:r>
              <a:rPr lang="ko-KR" altLang="en-US" sz="2800" dirty="0" smtClean="0">
                <a:ea typeface="굴림" charset="-127"/>
              </a:rPr>
              <a:t> 제시한 한계치인 </a:t>
            </a:r>
            <a:r>
              <a:rPr lang="en-US" altLang="ko-KR" sz="2800" dirty="0" smtClean="0">
                <a:ea typeface="굴림" charset="-127"/>
              </a:rPr>
              <a:t>40.0 ppm</a:t>
            </a:r>
            <a:r>
              <a:rPr lang="ko-KR" altLang="en-US" sz="2800" dirty="0" smtClean="0">
                <a:ea typeface="굴림" charset="-127"/>
              </a:rPr>
              <a:t>을 초과한다고 주장하고 있다</a:t>
            </a:r>
            <a:r>
              <a:rPr lang="en-US" altLang="ko-KR" sz="2800" dirty="0" smtClean="0">
                <a:ea typeface="굴림" charset="-127"/>
              </a:rPr>
              <a:t>. </a:t>
            </a:r>
            <a:r>
              <a:rPr lang="ko-KR" altLang="en-US" sz="2800" dirty="0" smtClean="0">
                <a:ea typeface="굴림" charset="-127"/>
              </a:rPr>
              <a:t>그의 주장을 </a:t>
            </a:r>
            <a:r>
              <a:rPr lang="ko-KR" altLang="en-US" sz="2800" dirty="0" smtClean="0">
                <a:ea typeface="굴림" charset="-127"/>
              </a:rPr>
              <a:t>반</a:t>
            </a:r>
            <a:r>
              <a:rPr lang="ko-KR" altLang="en-US" sz="2800" dirty="0">
                <a:ea typeface="굴림" charset="-127"/>
              </a:rPr>
              <a:t>박</a:t>
            </a:r>
            <a:r>
              <a:rPr lang="ko-KR" altLang="en-US" sz="2800" dirty="0" smtClean="0">
                <a:ea typeface="굴림" charset="-127"/>
              </a:rPr>
              <a:t>하기 </a:t>
            </a:r>
            <a:r>
              <a:rPr lang="ko-KR" altLang="en-US" sz="2800" dirty="0" smtClean="0">
                <a:ea typeface="굴림" charset="-127"/>
              </a:rPr>
              <a:t>위해서 보건국은 그 지역 내 </a:t>
            </a:r>
            <a:r>
              <a:rPr lang="en-US" altLang="ko-KR" sz="2800" dirty="0" smtClean="0">
                <a:ea typeface="굴림" charset="-127"/>
              </a:rPr>
              <a:t>11</a:t>
            </a:r>
            <a:r>
              <a:rPr lang="ko-KR" altLang="en-US" sz="2800" dirty="0" smtClean="0">
                <a:ea typeface="굴림" charset="-127"/>
              </a:rPr>
              <a:t>가구의 식수 표본을 추출하였다</a:t>
            </a:r>
            <a:r>
              <a:rPr lang="en-US" altLang="ko-KR" sz="2800" dirty="0" smtClean="0">
                <a:ea typeface="굴림" charset="-127"/>
              </a:rPr>
              <a:t>. </a:t>
            </a:r>
            <a:r>
              <a:rPr lang="ko-KR" altLang="en-US" sz="2800" dirty="0" smtClean="0">
                <a:ea typeface="굴림" charset="-127"/>
              </a:rPr>
              <a:t>그 결과 </a:t>
            </a:r>
            <a:r>
              <a:rPr lang="en-US" altLang="ko-KR" sz="2800" dirty="0" smtClean="0">
                <a:ea typeface="굴림" charset="-127"/>
              </a:rPr>
              <a:t>39.0, 20.2, 40.0, 32.2, 30.5, 26.5, 42.1, 45.6, 42.1, 29.9, 40.9ppm</a:t>
            </a:r>
            <a:r>
              <a:rPr lang="ko-KR" altLang="en-US" sz="2800" dirty="0" smtClean="0">
                <a:ea typeface="굴림" charset="-127"/>
              </a:rPr>
              <a:t>을 얻었다</a:t>
            </a:r>
            <a:r>
              <a:rPr lang="en-US" altLang="ko-KR" sz="2800" dirty="0" smtClean="0">
                <a:ea typeface="굴림" charset="-127"/>
              </a:rPr>
              <a:t>. </a:t>
            </a:r>
            <a:r>
              <a:rPr lang="ko-KR" altLang="en-US" sz="2800" dirty="0" smtClean="0">
                <a:ea typeface="굴림" charset="-127"/>
              </a:rPr>
              <a:t>이 데이터를 가지고 보건국은 유의수준 </a:t>
            </a:r>
            <a:r>
              <a:rPr lang="en-US" altLang="ko-KR" sz="2800" dirty="0" smtClean="0">
                <a:ea typeface="굴림" charset="-127"/>
              </a:rPr>
              <a:t>0.05</a:t>
            </a:r>
            <a:r>
              <a:rPr lang="ko-KR" altLang="en-US" sz="2800" dirty="0" smtClean="0">
                <a:ea typeface="굴림" charset="-127"/>
              </a:rPr>
              <a:t>에서 식수에 포함된 금속함량이 한계치 </a:t>
            </a:r>
            <a:r>
              <a:rPr lang="en-US" altLang="ko-KR" sz="2800" dirty="0" smtClean="0">
                <a:ea typeface="굴림" charset="-127"/>
              </a:rPr>
              <a:t>40.0ppm</a:t>
            </a:r>
            <a:r>
              <a:rPr lang="ko-KR" altLang="en-US" sz="2800" dirty="0" smtClean="0">
                <a:ea typeface="굴림" charset="-127"/>
              </a:rPr>
              <a:t>보다 작거나 같다고 결론지을 수 있는가</a:t>
            </a:r>
            <a:r>
              <a:rPr lang="en-US" altLang="ko-KR" sz="2800" dirty="0" smtClean="0">
                <a:ea typeface="굴림" charset="-127"/>
              </a:rPr>
              <a:t>?</a:t>
            </a:r>
          </a:p>
          <a:p>
            <a:endParaRPr lang="en-US" altLang="ko-KR" sz="3600" dirty="0" smtClean="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r>
              <a:rPr lang="ko-KR" altLang="en-US" sz="3600" dirty="0" err="1" smtClean="0">
                <a:ea typeface="굴림" charset="-127"/>
              </a:rPr>
              <a:t>귀무가설과</a:t>
            </a:r>
            <a:r>
              <a:rPr lang="ko-KR" altLang="en-US" sz="3600" dirty="0" smtClean="0">
                <a:ea typeface="굴림" charset="-127"/>
              </a:rPr>
              <a:t> 대립가설</a:t>
            </a:r>
            <a:endParaRPr lang="en-US" altLang="ko-KR" sz="3600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charset="-127"/>
              </a:rPr>
              <a:t>H</a:t>
            </a:r>
            <a:r>
              <a:rPr lang="en-US" altLang="ko-KR" sz="2400" baseline="-25000" dirty="0" smtClean="0">
                <a:ea typeface="굴림" charset="-127"/>
              </a:rPr>
              <a:t>0</a:t>
            </a:r>
            <a:r>
              <a:rPr lang="en-US" altLang="ko-KR" sz="2400" dirty="0" smtClean="0">
                <a:ea typeface="굴림" charset="-127"/>
              </a:rPr>
              <a:t>: </a:t>
            </a:r>
            <a:r>
              <a:rPr lang="en-US" altLang="ko-KR" sz="2400" i="1" dirty="0" smtClean="0">
                <a:ea typeface="굴림" charset="-127"/>
              </a:rPr>
              <a:t>m</a:t>
            </a:r>
            <a:r>
              <a:rPr lang="en-US" altLang="ko-KR" sz="2400" dirty="0" smtClean="0">
                <a:ea typeface="굴림" charset="-127"/>
              </a:rPr>
              <a:t>≥40.0ppm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dirty="0" smtClean="0">
                <a:ea typeface="굴림" charset="-127"/>
              </a:rPr>
              <a:t>H</a:t>
            </a:r>
            <a:r>
              <a:rPr lang="en-US" altLang="ko-KR" sz="2400" baseline="-25000" dirty="0" smtClean="0">
                <a:ea typeface="굴림" charset="-127"/>
              </a:rPr>
              <a:t>1</a:t>
            </a:r>
            <a:r>
              <a:rPr lang="en-US" altLang="ko-KR" sz="2400" dirty="0" smtClean="0">
                <a:ea typeface="굴림" charset="-127"/>
              </a:rPr>
              <a:t>: </a:t>
            </a:r>
            <a:r>
              <a:rPr lang="en-US" altLang="ko-KR" sz="2400" i="1" dirty="0" smtClean="0">
                <a:ea typeface="굴림" charset="-127"/>
              </a:rPr>
              <a:t>m</a:t>
            </a:r>
            <a:r>
              <a:rPr lang="en-US" altLang="ko-KR" sz="2400" dirty="0" smtClean="0">
                <a:ea typeface="굴림" charset="-127"/>
              </a:rPr>
              <a:t>&lt;40.0ppm</a:t>
            </a:r>
            <a:endParaRPr lang="en-US" altLang="ko-KR" sz="3600" dirty="0" smtClean="0">
              <a:ea typeface="굴림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7313" y="2500313"/>
          <a:ext cx="6286500" cy="4064000"/>
        </p:xfrm>
        <a:graphic>
          <a:graphicData uri="http://schemas.openxmlformats.org/drawingml/2006/table">
            <a:tbl>
              <a:tblPr/>
              <a:tblGrid>
                <a:gridCol w="714375"/>
                <a:gridCol w="1500187"/>
                <a:gridCol w="1285875"/>
                <a:gridCol w="785813"/>
                <a:gridCol w="714375"/>
                <a:gridCol w="642937"/>
                <a:gridCol w="642938"/>
              </a:tblGrid>
              <a:tr h="5890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가구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관측된 함량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d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=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x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–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 m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 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|d</a:t>
                      </a:r>
                      <a:r>
                        <a:rPr kumimoji="0" lang="en-US" altLang="ko-KR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 </a:t>
                      </a: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|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순위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R+</a:t>
                      </a:r>
                      <a:endParaRPr kumimoji="0" lang="ko-KR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R-</a:t>
                      </a:r>
                      <a:endParaRPr kumimoji="0" lang="ko-KR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92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K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39.0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20.2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40.0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32.2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30.5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26.5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42.1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45.6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42.1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29.9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40.9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-1.0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-19.8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-7.8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-9.5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-13.5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5.6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-10.1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19.8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7.8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9.5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13.5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5.6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10.1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0.9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-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3.5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</a:tr>
              <a:tr h="365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13.0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4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charset="-127"/>
                        </a:rPr>
                        <a:t>42.0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4000" i="0" smtClean="0">
                <a:ea typeface="굴림" charset="-127"/>
              </a:rPr>
              <a:t>단일표본 윌콕슨 부호순위 검정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  <a:noFill/>
        </p:spPr>
        <p:txBody>
          <a:bodyPr/>
          <a:lstStyle/>
          <a:p>
            <a:r>
              <a:rPr lang="en-US" altLang="ko-KR" sz="2400" i="1" dirty="0" smtClean="0">
                <a:ea typeface="굴림" charset="-127"/>
              </a:rPr>
              <a:t>W</a:t>
            </a:r>
            <a:r>
              <a:rPr lang="ko-KR" altLang="en-US" sz="2400" dirty="0" smtClean="0">
                <a:ea typeface="굴림" charset="-127"/>
              </a:rPr>
              <a:t>의 </a:t>
            </a:r>
            <a:r>
              <a:rPr lang="ko-KR" altLang="en-US" sz="2400" dirty="0" err="1" smtClean="0">
                <a:ea typeface="굴림" charset="-127"/>
              </a:rPr>
              <a:t>기각값은</a:t>
            </a:r>
            <a:r>
              <a:rPr lang="ko-KR" altLang="en-US" sz="2400" dirty="0" smtClean="0">
                <a:ea typeface="굴림" charset="-127"/>
              </a:rPr>
              <a:t> 부록 </a:t>
            </a:r>
            <a:r>
              <a:rPr lang="en-US" altLang="ko-KR" sz="2400" dirty="0" smtClean="0">
                <a:ea typeface="굴림" charset="-127"/>
              </a:rPr>
              <a:t>A</a:t>
            </a:r>
            <a:r>
              <a:rPr lang="ko-KR" altLang="en-US" sz="2400" dirty="0" smtClean="0">
                <a:ea typeface="굴림" charset="-127"/>
              </a:rPr>
              <a:t>에 있는 </a:t>
            </a:r>
            <a:r>
              <a:rPr lang="ko-KR" altLang="en-US" sz="2400" dirty="0" err="1" smtClean="0">
                <a:ea typeface="굴림" charset="-127"/>
              </a:rPr>
              <a:t>윌콕슨</a:t>
            </a:r>
            <a:r>
              <a:rPr lang="ko-KR" altLang="en-US" sz="2400" dirty="0" smtClean="0">
                <a:ea typeface="굴림" charset="-127"/>
              </a:rPr>
              <a:t> 부호순위 검정 </a:t>
            </a:r>
            <a:r>
              <a:rPr lang="ko-KR" altLang="en-US" sz="2400" dirty="0" err="1" smtClean="0">
                <a:ea typeface="굴림" charset="-127"/>
              </a:rPr>
              <a:t>기각값</a:t>
            </a:r>
            <a:r>
              <a:rPr lang="ko-KR" altLang="en-US" sz="2400" dirty="0" smtClean="0">
                <a:ea typeface="굴림" charset="-127"/>
              </a:rPr>
              <a:t> 표에서 찾을 수 있다</a:t>
            </a:r>
            <a:r>
              <a:rPr lang="en-US" altLang="ko-KR" sz="2400" dirty="0" smtClean="0">
                <a:ea typeface="굴림" charset="-127"/>
              </a:rPr>
              <a:t>. </a:t>
            </a:r>
          </a:p>
          <a:p>
            <a:r>
              <a:rPr lang="ko-KR" altLang="en-US" sz="2400" dirty="0" smtClean="0">
                <a:ea typeface="굴림" charset="-127"/>
              </a:rPr>
              <a:t>하한 </a:t>
            </a:r>
            <a:r>
              <a:rPr lang="ko-KR" altLang="en-US" sz="2400" dirty="0" err="1" smtClean="0">
                <a:ea typeface="굴림" charset="-127"/>
              </a:rPr>
              <a:t>기각값과</a:t>
            </a:r>
            <a:r>
              <a:rPr lang="ko-KR" altLang="en-US" sz="2400" dirty="0" smtClean="0">
                <a:ea typeface="굴림" charset="-127"/>
              </a:rPr>
              <a:t> 상한 </a:t>
            </a:r>
            <a:r>
              <a:rPr lang="ko-KR" altLang="en-US" sz="2400" dirty="0" err="1" smtClean="0">
                <a:ea typeface="굴림" charset="-127"/>
              </a:rPr>
              <a:t>기각값이</a:t>
            </a:r>
            <a:r>
              <a:rPr lang="ko-KR" altLang="en-US" sz="2400" dirty="0" smtClean="0">
                <a:ea typeface="굴림" charset="-127"/>
              </a:rPr>
              <a:t> 있는데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ko-KR" altLang="en-US" sz="2400" dirty="0" smtClean="0">
                <a:ea typeface="굴림" charset="-127"/>
              </a:rPr>
              <a:t>그 중 하한 </a:t>
            </a:r>
            <a:r>
              <a:rPr lang="ko-KR" altLang="en-US" sz="2400" dirty="0" err="1" smtClean="0">
                <a:ea typeface="굴림" charset="-127"/>
              </a:rPr>
              <a:t>기각값이</a:t>
            </a:r>
            <a:r>
              <a:rPr lang="ko-KR" altLang="en-US" sz="2400" dirty="0" smtClean="0">
                <a:ea typeface="굴림" charset="-127"/>
              </a:rPr>
              <a:t> 왼쪽 꼬리 검정에서의 </a:t>
            </a:r>
            <a:r>
              <a:rPr lang="ko-KR" altLang="en-US" sz="2400" dirty="0" err="1" smtClean="0">
                <a:ea typeface="굴림" charset="-127"/>
              </a:rPr>
              <a:t>기각값이다</a:t>
            </a:r>
            <a:r>
              <a:rPr lang="en-US" altLang="ko-KR" sz="2400" dirty="0" smtClean="0">
                <a:ea typeface="굴림" charset="-127"/>
              </a:rPr>
              <a:t>. (</a:t>
            </a:r>
            <a:r>
              <a:rPr lang="ko-KR" altLang="en-US" sz="2400" dirty="0" smtClean="0">
                <a:ea typeface="굴림" charset="-127"/>
              </a:rPr>
              <a:t>상한 </a:t>
            </a:r>
            <a:r>
              <a:rPr lang="ko-KR" altLang="en-US" sz="2400" dirty="0" err="1" smtClean="0">
                <a:ea typeface="굴림" charset="-127"/>
              </a:rPr>
              <a:t>기각값은</a:t>
            </a:r>
            <a:r>
              <a:rPr lang="ko-KR" altLang="en-US" sz="2400" dirty="0" smtClean="0">
                <a:ea typeface="굴림" charset="-127"/>
              </a:rPr>
              <a:t> 오른쪽 꼬리검정의 </a:t>
            </a:r>
            <a:r>
              <a:rPr lang="ko-KR" altLang="en-US" sz="2400" dirty="0" err="1" smtClean="0">
                <a:ea typeface="굴림" charset="-127"/>
              </a:rPr>
              <a:t>기각값으로</a:t>
            </a:r>
            <a:r>
              <a:rPr lang="ko-KR" altLang="en-US" sz="2400" dirty="0" smtClean="0">
                <a:ea typeface="굴림" charset="-127"/>
              </a:rPr>
              <a:t> 사용한다</a:t>
            </a:r>
            <a:r>
              <a:rPr lang="en-US" altLang="ko-KR" sz="2400" dirty="0" smtClean="0">
                <a:ea typeface="굴림" charset="-127"/>
              </a:rPr>
              <a:t>.) </a:t>
            </a:r>
          </a:p>
          <a:p>
            <a:r>
              <a:rPr lang="en-US" altLang="ko-KR" sz="2400" dirty="0" smtClean="0">
                <a:ea typeface="굴림" charset="-127"/>
              </a:rPr>
              <a:t>0</a:t>
            </a:r>
            <a:r>
              <a:rPr lang="ko-KR" altLang="en-US" sz="2400" dirty="0" smtClean="0">
                <a:ea typeface="굴림" charset="-127"/>
              </a:rPr>
              <a:t>이 아닌 </a:t>
            </a:r>
            <a:r>
              <a:rPr lang="ko-KR" altLang="en-US" sz="2400" dirty="0" err="1" smtClean="0">
                <a:ea typeface="굴림" charset="-127"/>
              </a:rPr>
              <a:t>차이값의</a:t>
            </a:r>
            <a:r>
              <a:rPr lang="ko-KR" altLang="en-US" sz="2400" dirty="0" smtClean="0">
                <a:ea typeface="굴림" charset="-127"/>
              </a:rPr>
              <a:t> 개수는 </a:t>
            </a:r>
            <a:r>
              <a:rPr lang="en-US" altLang="ko-KR" sz="2400" i="1" dirty="0" smtClean="0">
                <a:ea typeface="굴림" charset="-127"/>
              </a:rPr>
              <a:t>n</a:t>
            </a:r>
            <a:r>
              <a:rPr lang="en-US" altLang="ko-KR" sz="2400" dirty="0" smtClean="0">
                <a:ea typeface="굴림" charset="-127"/>
              </a:rPr>
              <a:t>=10</a:t>
            </a:r>
            <a:r>
              <a:rPr lang="ko-KR" altLang="en-US" sz="2400" dirty="0" smtClean="0">
                <a:ea typeface="굴림" charset="-127"/>
              </a:rPr>
              <a:t>이고 </a:t>
            </a:r>
            <a:r>
              <a:rPr lang="en-US" altLang="ko-KR" sz="2400" i="1" dirty="0" smtClean="0">
                <a:latin typeface="Symbol" pitchFamily="18" charset="2"/>
                <a:ea typeface="굴림" charset="-127"/>
              </a:rPr>
              <a:t>a</a:t>
            </a:r>
            <a:r>
              <a:rPr lang="en-US" altLang="ko-KR" sz="2400" dirty="0" smtClean="0">
                <a:ea typeface="굴림" charset="-127"/>
              </a:rPr>
              <a:t>=0.05</a:t>
            </a:r>
            <a:r>
              <a:rPr lang="ko-KR" altLang="en-US" sz="2400" dirty="0" smtClean="0">
                <a:ea typeface="굴림" charset="-127"/>
              </a:rPr>
              <a:t>일 때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ko-KR" altLang="en-US" sz="2400" dirty="0" err="1" smtClean="0">
                <a:ea typeface="굴림" charset="-127"/>
              </a:rPr>
              <a:t>기각값은</a:t>
            </a:r>
            <a:r>
              <a:rPr lang="ko-KR" altLang="en-US" sz="24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11</a:t>
            </a:r>
            <a:r>
              <a:rPr lang="ko-KR" altLang="en-US" sz="2400" dirty="0" smtClean="0">
                <a:ea typeface="굴림" charset="-127"/>
              </a:rPr>
              <a:t>이다</a:t>
            </a:r>
            <a:r>
              <a:rPr lang="en-US" altLang="ko-KR" sz="2400" dirty="0" smtClean="0">
                <a:ea typeface="굴림" charset="-127"/>
              </a:rPr>
              <a:t>. </a:t>
            </a:r>
            <a:r>
              <a:rPr lang="ko-KR" altLang="en-US" sz="2400" dirty="0" smtClean="0">
                <a:ea typeface="굴림" charset="-127"/>
              </a:rPr>
              <a:t>검정통계량 </a:t>
            </a:r>
            <a:r>
              <a:rPr lang="en-US" altLang="ko-KR" sz="2400" i="1" dirty="0" smtClean="0">
                <a:ea typeface="굴림" charset="-127"/>
              </a:rPr>
              <a:t>W </a:t>
            </a:r>
            <a:r>
              <a:rPr lang="en-US" altLang="ko-KR" sz="2400" dirty="0" smtClean="0">
                <a:ea typeface="굴림" charset="-127"/>
              </a:rPr>
              <a:t>=13.0</a:t>
            </a:r>
            <a:r>
              <a:rPr lang="ko-KR" altLang="en-US" sz="2400" dirty="0" smtClean="0">
                <a:ea typeface="굴림" charset="-127"/>
              </a:rPr>
              <a:t>은 </a:t>
            </a:r>
            <a:r>
              <a:rPr lang="en-US" altLang="ko-KR" sz="2400" dirty="0" smtClean="0">
                <a:ea typeface="굴림" charset="-127"/>
              </a:rPr>
              <a:t>11</a:t>
            </a:r>
            <a:r>
              <a:rPr lang="ko-KR" altLang="en-US" sz="2400" dirty="0" smtClean="0">
                <a:ea typeface="굴림" charset="-127"/>
              </a:rPr>
              <a:t>보다 크므로 유의수준 </a:t>
            </a:r>
            <a:r>
              <a:rPr lang="en-US" altLang="ko-KR" sz="2400" i="1" dirty="0" smtClean="0">
                <a:latin typeface="Symbol" pitchFamily="18" charset="2"/>
                <a:ea typeface="굴림" charset="-127"/>
              </a:rPr>
              <a:t>a</a:t>
            </a:r>
            <a:r>
              <a:rPr lang="en-US" altLang="ko-KR" sz="2400" dirty="0" smtClean="0">
                <a:ea typeface="굴림" charset="-127"/>
              </a:rPr>
              <a:t>=0.05</a:t>
            </a:r>
            <a:r>
              <a:rPr lang="ko-KR" altLang="en-US" sz="2400" dirty="0" smtClean="0">
                <a:ea typeface="굴림" charset="-127"/>
              </a:rPr>
              <a:t>에서 </a:t>
            </a:r>
            <a:r>
              <a:rPr lang="ko-KR" altLang="en-US" sz="2400" dirty="0" err="1" smtClean="0">
                <a:ea typeface="굴림" charset="-127"/>
              </a:rPr>
              <a:t>귀무가설을</a:t>
            </a:r>
            <a:r>
              <a:rPr lang="ko-KR" altLang="en-US" sz="2400" dirty="0" smtClean="0">
                <a:ea typeface="굴림" charset="-127"/>
              </a:rPr>
              <a:t> 기각할 수 없다</a:t>
            </a:r>
            <a:r>
              <a:rPr lang="en-US" altLang="ko-KR" sz="2400" dirty="0" smtClean="0">
                <a:ea typeface="굴림" charset="-127"/>
              </a:rPr>
              <a:t>. </a:t>
            </a:r>
          </a:p>
          <a:p>
            <a:r>
              <a:rPr lang="ko-KR" altLang="en-US" sz="2400" dirty="0" smtClean="0">
                <a:ea typeface="굴림" charset="-127"/>
              </a:rPr>
              <a:t>유의수준 </a:t>
            </a:r>
            <a:r>
              <a:rPr lang="en-US" altLang="ko-KR" sz="2400" i="1" dirty="0" smtClean="0">
                <a:latin typeface="Symbol" pitchFamily="18" charset="2"/>
                <a:ea typeface="굴림" charset="-127"/>
              </a:rPr>
              <a:t>a</a:t>
            </a:r>
            <a:r>
              <a:rPr lang="en-US" altLang="ko-KR" sz="2400" dirty="0" smtClean="0">
                <a:ea typeface="굴림" charset="-127"/>
              </a:rPr>
              <a:t>=0.05</a:t>
            </a:r>
            <a:r>
              <a:rPr lang="ko-KR" altLang="en-US" sz="2400" dirty="0" smtClean="0">
                <a:ea typeface="굴림" charset="-127"/>
              </a:rPr>
              <a:t>에서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ko-KR" altLang="en-US" sz="2400" dirty="0" smtClean="0">
                <a:ea typeface="굴림" charset="-127"/>
              </a:rPr>
              <a:t>그 지역의 식수에 금속함량이 </a:t>
            </a:r>
            <a:r>
              <a:rPr lang="en-US" altLang="ko-KR" sz="2400" dirty="0" smtClean="0">
                <a:ea typeface="굴림" charset="-127"/>
              </a:rPr>
              <a:t>40.0ppm</a:t>
            </a:r>
            <a:r>
              <a:rPr lang="ko-KR" altLang="en-US" sz="2400" dirty="0" smtClean="0">
                <a:ea typeface="굴림" charset="-127"/>
              </a:rPr>
              <a:t>보다 작다고 할 수 없다</a:t>
            </a:r>
            <a:r>
              <a:rPr lang="en-US" altLang="ko-KR" sz="2400" dirty="0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pic>
        <p:nvPicPr>
          <p:cNvPr id="10243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549275"/>
            <a:ext cx="8499475" cy="5543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nglnc.ppt - Moving Line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FF00"/>
      </a:hlink>
      <a:folHlink>
        <a:srgbClr val="A0A0A0"/>
      </a:folHlink>
    </a:clrScheme>
    <a:fontScheme name="movnglnc.ppt - Moving Line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vnglnc.ppt - Moving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.ppt - Moving Lin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.ppt - Moving Lin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Disk:Microsoft Office:Microsoft PowerPoint 4:Templates:Color Overheads:movnglnc.ppt - Moving Line</Template>
  <TotalTime>857</TotalTime>
  <Pages>20</Pages>
  <Words>1025</Words>
  <Application>Microsoft Office PowerPoint</Application>
  <PresentationFormat>화면 슬라이드 쇼(4:3)</PresentationFormat>
  <Paragraphs>292</Paragraphs>
  <Slides>17</Slides>
  <Notes>14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movnglnc.ppt - Moving Line</vt:lpstr>
      <vt:lpstr>Equation</vt:lpstr>
      <vt:lpstr>학습목표</vt:lpstr>
      <vt:lpstr>비모수적 방법의 장점과 단점</vt:lpstr>
      <vt:lpstr>단일표본 윌콕슨 부호순위 검정</vt:lpstr>
      <vt:lpstr>단일표본 윌콕슨 부호순위 검정</vt:lpstr>
      <vt:lpstr>단일표본 윌콕슨 부호순위 검정</vt:lpstr>
      <vt:lpstr>단일표본 윌콕슨 부호순위 검정</vt:lpstr>
      <vt:lpstr>단일표본 윌콕슨 부호순위 검정</vt:lpstr>
      <vt:lpstr>단일표본 윌콕슨 부호순위 검정</vt:lpstr>
      <vt:lpstr>PowerPoint 프레젠테이션</vt:lpstr>
      <vt:lpstr>참고: t-검정</vt:lpstr>
      <vt:lpstr>참고: 입장이 다른 검정</vt:lpstr>
      <vt:lpstr>단일표본 윌콕슨 부호순위 검정</vt:lpstr>
      <vt:lpstr>단일표본 윌콕슨 부호순위 검정</vt:lpstr>
      <vt:lpstr>짝표본 윌콕슨 부호순위 검정</vt:lpstr>
      <vt:lpstr>짝표본 윌콕슨 부호순위 검정</vt:lpstr>
      <vt:lpstr>짝표본 윌콕슨 부호순위 검정</vt:lpstr>
      <vt:lpstr>단일표본 윌콕슨 부호순위 검정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10, Hypothesis Testing, Two Measures</dc:title>
  <dc:creator>Priscilla and Don Stengel</dc:creator>
  <cp:lastModifiedBy>user</cp:lastModifiedBy>
  <cp:revision>82</cp:revision>
  <cp:lastPrinted>1998-01-12T19:08:56Z</cp:lastPrinted>
  <dcterms:created xsi:type="dcterms:W3CDTF">1997-11-22T11:14:46Z</dcterms:created>
  <dcterms:modified xsi:type="dcterms:W3CDTF">2016-05-06T06:22:03Z</dcterms:modified>
</cp:coreProperties>
</file>