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301" r:id="rId19"/>
    <p:sldId id="299" r:id="rId20"/>
    <p:sldId id="291" r:id="rId21"/>
    <p:sldId id="292" r:id="rId22"/>
    <p:sldId id="293" r:id="rId23"/>
    <p:sldId id="294" r:id="rId24"/>
    <p:sldId id="295" r:id="rId25"/>
    <p:sldId id="297" r:id="rId26"/>
    <p:sldId id="298" r:id="rId27"/>
    <p:sldId id="300" r:id="rId28"/>
  </p:sldIdLst>
  <p:sldSz cx="9144000" cy="6858000" type="screen4x3"/>
  <p:notesSz cx="6858000" cy="9199563"/>
  <p:kinsoku lang="ko-KR" invalStChars="????ｷ????????????樗????&gt;ｻ???ｰ・??????????????????????????!%),.:;?]}????????????????" invalEndChars="蒼????&lt;ｫ?????$([\{??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8684" autoAdjust="0"/>
  </p:normalViewPr>
  <p:slideViewPr>
    <p:cSldViewPr>
      <p:cViewPr>
        <p:scale>
          <a:sx n="66" d="100"/>
          <a:sy n="66" d="100"/>
        </p:scale>
        <p:origin x="17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068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96913"/>
            <a:ext cx="4584700" cy="3435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9799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9/29/2015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5257800" y="6597650"/>
            <a:ext cx="3886200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0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Copyright © 2006 Brooks/Cole, a division of Thomson Learning, Inc.</a:t>
            </a:r>
            <a:r>
              <a:rPr lang="en-US" altLang="ko-KR" sz="11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endParaRPr lang="en-US" altLang="ko-KR" sz="240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46577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확률변수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mtClean="0">
                <a:latin typeface="Times New Roman" pitchFamily="18" charset="0"/>
                <a:ea typeface="굴림" pitchFamily="50" charset="-127"/>
              </a:rPr>
              <a:t>random variable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확률분포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연속확률변수와 이산확률변수 </a:t>
            </a:r>
          </a:p>
          <a:p>
            <a:pPr>
              <a:lnSpc>
                <a:spcPct val="9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이항분포와 포아송분포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베르누이과정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mtClean="0">
                <a:latin typeface="Times New Roman" pitchFamily="18" charset="0"/>
                <a:ea typeface="굴림" pitchFamily="50" charset="-127"/>
              </a:rPr>
              <a:t>Bernoulli process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이항분포와 다른 이산적 분포의 평균과 분산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이산적 변수가 어떤 값을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또는 어떤 범위의 값을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가질 확률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ko-KR" smtClean="0">
                <a:ea typeface="굴림" pitchFamily="50" charset="-127"/>
              </a:rPr>
              <a:t>Chapter 6 - Learning Objectives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428736"/>
            <a:ext cx="8077200" cy="46577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굴림" pitchFamily="50" charset="-127"/>
              </a:rPr>
              <a:t>세미나 참석자 중 투자고객이 되는 사람 수를 확률변수  </a:t>
            </a:r>
            <a:r>
              <a:rPr lang="en-US" altLang="ko-KR" sz="2400" dirty="0" smtClean="0">
                <a:ea typeface="굴림" pitchFamily="50" charset="-127"/>
              </a:rPr>
              <a:t>x</a:t>
            </a:r>
            <a:r>
              <a:rPr lang="ko-KR" altLang="en-US" sz="2400" dirty="0" smtClean="0">
                <a:ea typeface="굴림" pitchFamily="50" charset="-127"/>
              </a:rPr>
              <a:t>로 정할 때</a:t>
            </a:r>
          </a:p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굴림" pitchFamily="50" charset="-127"/>
              </a:rPr>
              <a:t>평 균</a:t>
            </a:r>
            <a:r>
              <a:rPr lang="en-US" altLang="ko-KR" sz="2400" dirty="0" smtClean="0">
                <a:ea typeface="굴림" pitchFamily="50" charset="-127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		</a:t>
            </a:r>
            <a:r>
              <a:rPr lang="en-US" altLang="ko-KR" sz="2400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400" dirty="0" smtClean="0">
                <a:ea typeface="굴림" pitchFamily="50" charset="-127"/>
              </a:rPr>
              <a:t>  =</a:t>
            </a:r>
            <a:r>
              <a:rPr lang="en-US" altLang="ko-KR" sz="2400" dirty="0" err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400" i="1" dirty="0" err="1" smtClean="0">
                <a:ea typeface="굴림" pitchFamily="50" charset="-127"/>
              </a:rPr>
              <a:t>x</a:t>
            </a:r>
            <a:r>
              <a:rPr lang="en-US" altLang="ko-KR" sz="2400" baseline="-25000" dirty="0" err="1" smtClean="0">
                <a:ea typeface="굴림" pitchFamily="50" charset="-127"/>
              </a:rPr>
              <a:t>i</a:t>
            </a:r>
            <a:r>
              <a:rPr lang="en-US" altLang="ko-KR" sz="2400" dirty="0" err="1" smtClean="0">
                <a:ea typeface="굴림" pitchFamily="50" charset="-127"/>
              </a:rPr>
              <a:t>P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en-US" altLang="ko-KR" sz="2400" i="1" dirty="0" smtClean="0">
                <a:ea typeface="굴림" pitchFamily="50" charset="-127"/>
              </a:rPr>
              <a:t>x</a:t>
            </a:r>
            <a:r>
              <a:rPr lang="en-US" altLang="ko-KR" sz="2400" baseline="-25000" dirty="0" smtClean="0">
                <a:ea typeface="굴림" pitchFamily="50" charset="-127"/>
              </a:rPr>
              <a:t>i</a:t>
            </a:r>
            <a:r>
              <a:rPr lang="en-US" altLang="ko-KR" sz="2400" dirty="0" smtClean="0">
                <a:ea typeface="굴림" pitchFamily="50" charset="-127"/>
              </a:rPr>
              <a:t>)		    					=0(0.05)+1(0.10)+2(0.20)+3(0.25)+ 	4(0.15)+5(0.15)+6(0.10) =3.2</a:t>
            </a:r>
            <a:r>
              <a:rPr lang="ko-KR" altLang="en-US" sz="2400" dirty="0" smtClean="0">
                <a:ea typeface="굴림" pitchFamily="50" charset="-127"/>
              </a:rPr>
              <a:t>명</a:t>
            </a:r>
          </a:p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굴림" pitchFamily="50" charset="-127"/>
              </a:rPr>
              <a:t>분 산</a:t>
            </a:r>
            <a:r>
              <a:rPr lang="en-US" altLang="ko-KR" sz="2400" dirty="0" smtClean="0">
                <a:ea typeface="굴림" pitchFamily="50" charset="-127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		</a:t>
            </a:r>
            <a:r>
              <a:rPr lang="en-US" altLang="ko-KR" sz="2400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en-US" altLang="ko-KR" sz="2400" dirty="0" smtClean="0">
                <a:ea typeface="굴림" pitchFamily="50" charset="-127"/>
              </a:rPr>
              <a:t>=</a:t>
            </a:r>
            <a:r>
              <a:rPr lang="en-US" altLang="ko-KR" sz="2400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400" i="1" dirty="0" smtClean="0">
                <a:ea typeface="굴림" pitchFamily="50" charset="-127"/>
              </a:rPr>
              <a:t>x</a:t>
            </a:r>
            <a:r>
              <a:rPr lang="en-US" altLang="ko-KR" sz="2400" baseline="-25000" dirty="0" smtClean="0">
                <a:ea typeface="굴림" pitchFamily="50" charset="-127"/>
              </a:rPr>
              <a:t>i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en-US" altLang="ko-KR" sz="2400" dirty="0" smtClean="0">
                <a:ea typeface="굴림" pitchFamily="50" charset="-127"/>
              </a:rPr>
              <a:t>P(</a:t>
            </a:r>
            <a:r>
              <a:rPr lang="en-US" altLang="ko-KR" sz="2400" i="1" dirty="0" smtClean="0">
                <a:ea typeface="굴림" pitchFamily="50" charset="-127"/>
              </a:rPr>
              <a:t>x</a:t>
            </a:r>
            <a:r>
              <a:rPr lang="en-US" altLang="ko-KR" sz="2400" baseline="-25000" dirty="0" smtClean="0">
                <a:ea typeface="굴림" pitchFamily="50" charset="-127"/>
              </a:rPr>
              <a:t>i</a:t>
            </a:r>
            <a:r>
              <a:rPr lang="en-US" altLang="ko-KR" sz="2400" dirty="0" smtClean="0">
                <a:ea typeface="굴림" pitchFamily="50" charset="-127"/>
              </a:rPr>
              <a:t>) - </a:t>
            </a:r>
            <a:r>
              <a:rPr lang="en-US" altLang="ko-KR" sz="2400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ko-KR" altLang="en-US" sz="2400" baseline="30000" dirty="0" smtClean="0">
                <a:ea typeface="굴림" pitchFamily="50" charset="-127"/>
              </a:rPr>
              <a:t>		     </a:t>
            </a:r>
            <a:endParaRPr lang="en-US" altLang="ko-KR" sz="2400" baseline="300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baseline="30000" dirty="0" smtClean="0">
                <a:ea typeface="굴림" pitchFamily="50" charset="-127"/>
              </a:rPr>
              <a:t>          </a:t>
            </a:r>
            <a:r>
              <a:rPr lang="en-US" altLang="ko-KR" sz="2400" dirty="0" smtClean="0">
                <a:ea typeface="굴림" pitchFamily="50" charset="-127"/>
              </a:rPr>
              <a:t>=(0.0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ea typeface="굴림" pitchFamily="50" charset="-127"/>
              </a:rPr>
              <a:t>3.2)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en-US" altLang="ko-KR" sz="2400" dirty="0" smtClean="0">
                <a:ea typeface="굴림" pitchFamily="50" charset="-127"/>
              </a:rPr>
              <a:t>(0.05)+(1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ea typeface="굴림" pitchFamily="50" charset="-127"/>
              </a:rPr>
              <a:t>3.2)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en-US" altLang="ko-KR" sz="2400" dirty="0" smtClean="0">
                <a:ea typeface="굴림" pitchFamily="50" charset="-127"/>
              </a:rPr>
              <a:t>(0.10)+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      (2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ea typeface="굴림" pitchFamily="50" charset="-127"/>
              </a:rPr>
              <a:t>3.2) 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en-US" altLang="ko-KR" sz="2400" dirty="0" smtClean="0">
                <a:ea typeface="굴림" pitchFamily="50" charset="-127"/>
              </a:rPr>
              <a:t>(0.20)+(3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ea typeface="굴림" pitchFamily="50" charset="-127"/>
              </a:rPr>
              <a:t>3.2) 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en-US" altLang="ko-KR" sz="2400" dirty="0" smtClean="0">
                <a:ea typeface="굴림" pitchFamily="50" charset="-127"/>
              </a:rPr>
              <a:t>(0.25)+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      (4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ea typeface="굴림" pitchFamily="50" charset="-127"/>
              </a:rPr>
              <a:t>3.2) 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en-US" altLang="ko-KR" sz="2400" dirty="0" smtClean="0">
                <a:ea typeface="굴림" pitchFamily="50" charset="-127"/>
              </a:rPr>
              <a:t>(0.15)+(5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ea typeface="굴림" pitchFamily="50" charset="-127"/>
              </a:rPr>
              <a:t>3.2) 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en-US" altLang="ko-KR" sz="2400" dirty="0" smtClean="0">
                <a:ea typeface="굴림" pitchFamily="50" charset="-127"/>
              </a:rPr>
              <a:t>(0.15)+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      (6</a:t>
            </a:r>
            <a:r>
              <a:rPr lang="ko-KR" altLang="en-US" sz="2400" dirty="0" smtClean="0">
                <a:ea typeface="굴림" pitchFamily="50" charset="-127"/>
              </a:rPr>
              <a:t>－</a:t>
            </a:r>
            <a:r>
              <a:rPr lang="en-US" altLang="ko-KR" sz="2400" dirty="0" smtClean="0">
                <a:ea typeface="굴림" pitchFamily="50" charset="-127"/>
              </a:rPr>
              <a:t>3.2) </a:t>
            </a:r>
            <a:r>
              <a:rPr lang="en-US" altLang="ko-KR" sz="2400" baseline="30000" dirty="0" smtClean="0">
                <a:ea typeface="굴림" pitchFamily="50" charset="-127"/>
              </a:rPr>
              <a:t>2</a:t>
            </a:r>
            <a:r>
              <a:rPr lang="en-US" altLang="ko-KR" sz="2400" dirty="0" smtClean="0">
                <a:ea typeface="굴림" pitchFamily="50" charset="-127"/>
              </a:rPr>
              <a:t>(0.10) =2.66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이산적 확률분포의 평균과 분산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357298"/>
            <a:ext cx="8077200" cy="4657725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ko-KR" altLang="en-US" sz="2800" dirty="0" smtClean="0">
                <a:ea typeface="굴림" pitchFamily="50" charset="-127"/>
              </a:rPr>
              <a:t>두 가지 결과 중에 하나가 나타나는 시행</a:t>
            </a:r>
            <a:r>
              <a:rPr lang="en-US" altLang="ko-KR" sz="2800" dirty="0" smtClean="0">
                <a:ea typeface="굴림" pitchFamily="50" charset="-127"/>
              </a:rPr>
              <a:t>(trials)</a:t>
            </a:r>
            <a:r>
              <a:rPr lang="ko-KR" altLang="en-US" sz="2800" dirty="0" smtClean="0">
                <a:ea typeface="굴림" pitchFamily="50" charset="-127"/>
              </a:rPr>
              <a:t>을 연속적으로 여러 번 하는 것</a:t>
            </a:r>
          </a:p>
          <a:p>
            <a:pPr algn="just">
              <a:lnSpc>
                <a:spcPct val="90000"/>
              </a:lnSpc>
            </a:pPr>
            <a:r>
              <a:rPr lang="ko-KR" altLang="en-US" sz="2800" dirty="0" smtClean="0">
                <a:ea typeface="굴림" pitchFamily="50" charset="-127"/>
              </a:rPr>
              <a:t>이항분포를 구성하는 시행은 다음과 같은 베르누이 과정</a:t>
            </a:r>
            <a:r>
              <a:rPr lang="en-US" altLang="ko-KR" sz="2800" dirty="0" smtClean="0">
                <a:ea typeface="굴림" pitchFamily="50" charset="-127"/>
              </a:rPr>
              <a:t>(Bernoulli process)</a:t>
            </a:r>
            <a:r>
              <a:rPr lang="ko-KR" altLang="en-US" sz="2800" dirty="0" smtClean="0">
                <a:ea typeface="굴림" pitchFamily="50" charset="-127"/>
              </a:rPr>
              <a:t>을 반복한다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itchFamily="50" charset="-127"/>
              </a:rPr>
              <a:t>1. </a:t>
            </a:r>
            <a:r>
              <a:rPr lang="ko-KR" altLang="en-US" sz="2400" dirty="0" smtClean="0">
                <a:ea typeface="굴림" pitchFamily="50" charset="-127"/>
              </a:rPr>
              <a:t>각각의 시행에서는 두 가지의 결과만 나타난다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보통 성공과 실패로 표현한다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itchFamily="50" charset="-127"/>
              </a:rPr>
              <a:t>2. </a:t>
            </a:r>
            <a:r>
              <a:rPr lang="ko-KR" altLang="en-US" sz="2400" dirty="0" smtClean="0">
                <a:ea typeface="굴림" pitchFamily="50" charset="-127"/>
              </a:rPr>
              <a:t>각 시행은 통계적으로 독립이다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즉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어떤 시행의 결과는 그 전에 있었던 시행의 결과로부터 영향을 받지 않고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또 나중의 시행의 결과에도 영향을 주지 않는다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itchFamily="50" charset="-127"/>
              </a:rPr>
              <a:t>3. </a:t>
            </a:r>
            <a:r>
              <a:rPr lang="ko-KR" altLang="en-US" sz="2400" dirty="0" smtClean="0">
                <a:ea typeface="굴림" pitchFamily="50" charset="-127"/>
              </a:rPr>
              <a:t>각 시행에서 ‘성공’의 확률은 처음부터 끝까지 변하지 않는다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이항분포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85860"/>
            <a:ext cx="8077200" cy="4657725"/>
          </a:xfrm>
          <a:noFill/>
        </p:spPr>
        <p:txBody>
          <a:bodyPr/>
          <a:lstStyle/>
          <a:p>
            <a:r>
              <a:rPr lang="en-US" altLang="ko-KR" sz="2800" i="1" dirty="0" smtClean="0">
                <a:ea typeface="굴림" pitchFamily="50" charset="-127"/>
              </a:rPr>
              <a:t>n</a:t>
            </a:r>
            <a:r>
              <a:rPr lang="ko-KR" altLang="en-US" sz="2800" dirty="0" smtClean="0">
                <a:ea typeface="굴림" pitchFamily="50" charset="-127"/>
              </a:rPr>
              <a:t>번 시행에서 </a:t>
            </a:r>
            <a:r>
              <a:rPr lang="ko-KR" altLang="en-US" sz="2800" i="1" dirty="0" smtClean="0">
                <a:ea typeface="굴림" pitchFamily="50" charset="-127"/>
              </a:rPr>
              <a:t> </a:t>
            </a:r>
            <a:r>
              <a:rPr lang="en-US" altLang="ko-KR" sz="2800" i="1" dirty="0" smtClean="0">
                <a:ea typeface="굴림" pitchFamily="50" charset="-127"/>
              </a:rPr>
              <a:t>x</a:t>
            </a:r>
            <a:r>
              <a:rPr lang="ko-KR" altLang="en-US" sz="2800" dirty="0" smtClean="0">
                <a:ea typeface="굴림" pitchFamily="50" charset="-127"/>
              </a:rPr>
              <a:t>회 성공할 확률은 다음과 같은 확률분포함수로 계산된다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r>
              <a:rPr lang="en-US" altLang="ko-KR" sz="2800" dirty="0" smtClean="0">
                <a:ea typeface="굴림" pitchFamily="50" charset="-127"/>
              </a:rPr>
              <a:t> </a:t>
            </a:r>
          </a:p>
          <a:p>
            <a:pPr>
              <a:buFont typeface="Monotype Sorts" pitchFamily="2" charset="2"/>
              <a:buNone/>
            </a:pPr>
            <a:endParaRPr lang="en-US" altLang="ko-KR" sz="2800" dirty="0" smtClean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800" dirty="0" smtClean="0">
                <a:ea typeface="굴림" pitchFamily="50" charset="-127"/>
              </a:rPr>
              <a:t> 	</a:t>
            </a:r>
            <a:r>
              <a:rPr lang="en-US" altLang="ko-KR" sz="2000" dirty="0" smtClean="0">
                <a:ea typeface="굴림" pitchFamily="50" charset="-127"/>
              </a:rPr>
              <a:t>		n=</a:t>
            </a:r>
            <a:r>
              <a:rPr lang="ko-KR" altLang="en-US" sz="2000" dirty="0" smtClean="0">
                <a:ea typeface="굴림" pitchFamily="50" charset="-127"/>
              </a:rPr>
              <a:t>시행횟수</a:t>
            </a:r>
            <a:br>
              <a:rPr lang="ko-KR" altLang="en-US" sz="2000" dirty="0" smtClean="0">
                <a:ea typeface="굴림" pitchFamily="50" charset="-127"/>
              </a:rPr>
            </a:br>
            <a:r>
              <a:rPr lang="ko-KR" altLang="en-US" sz="2000" dirty="0" smtClean="0">
                <a:ea typeface="굴림" pitchFamily="50" charset="-127"/>
              </a:rPr>
              <a:t> 		</a:t>
            </a:r>
            <a:r>
              <a:rPr lang="en-US" altLang="ko-KR" sz="2000" dirty="0" smtClean="0">
                <a:ea typeface="굴림" pitchFamily="50" charset="-127"/>
              </a:rPr>
              <a:t>x=</a:t>
            </a:r>
            <a:r>
              <a:rPr lang="ko-KR" altLang="en-US" sz="2000" dirty="0" smtClean="0">
                <a:ea typeface="굴림" pitchFamily="50" charset="-127"/>
              </a:rPr>
              <a:t>성공횟수 </a:t>
            </a:r>
            <a:r>
              <a:rPr lang="en-US" altLang="ko-KR" sz="2000" dirty="0" smtClean="0">
                <a:ea typeface="굴림" pitchFamily="50" charset="-127"/>
              </a:rPr>
              <a:t>,  x</a:t>
            </a:r>
            <a:r>
              <a:rPr lang="ko-KR" altLang="en-US" sz="2000" dirty="0" smtClean="0">
                <a:ea typeface="굴림" pitchFamily="50" charset="-127"/>
              </a:rPr>
              <a:t>는 </a:t>
            </a:r>
            <a:r>
              <a:rPr lang="en-US" altLang="ko-KR" sz="2000" dirty="0" smtClean="0">
                <a:ea typeface="굴림" pitchFamily="50" charset="-127"/>
              </a:rPr>
              <a:t>0, 1, 2, …,  n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 		</a:t>
            </a:r>
            <a:r>
              <a:rPr lang="en-US" altLang="ko-KR" sz="2000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z="2000" dirty="0" smtClean="0">
                <a:ea typeface="굴림" pitchFamily="50" charset="-127"/>
              </a:rPr>
              <a:t>=</a:t>
            </a:r>
            <a:r>
              <a:rPr lang="ko-KR" altLang="en-US" sz="2000" dirty="0" smtClean="0">
                <a:ea typeface="굴림" pitchFamily="50" charset="-127"/>
              </a:rPr>
              <a:t>어떤 한 번의 시행에서 ‘성공’할 확률</a:t>
            </a:r>
            <a:br>
              <a:rPr lang="ko-KR" altLang="en-US" sz="2000" dirty="0" smtClean="0">
                <a:ea typeface="굴림" pitchFamily="50" charset="-127"/>
              </a:rPr>
            </a:br>
            <a:r>
              <a:rPr lang="ko-KR" altLang="en-US" sz="2000" dirty="0" smtClean="0">
                <a:ea typeface="굴림" pitchFamily="50" charset="-127"/>
              </a:rPr>
              <a:t> 		</a:t>
            </a:r>
            <a:r>
              <a:rPr lang="en-US" altLang="ko-KR" sz="2000" dirty="0" smtClean="0">
                <a:ea typeface="굴림" pitchFamily="50" charset="-127"/>
              </a:rPr>
              <a:t>1-</a:t>
            </a:r>
            <a:r>
              <a:rPr lang="en-US" altLang="ko-KR" sz="2000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z="2000" dirty="0" smtClean="0">
                <a:ea typeface="굴림" pitchFamily="50" charset="-127"/>
              </a:rPr>
              <a:t> =</a:t>
            </a:r>
            <a:r>
              <a:rPr lang="ko-KR" altLang="en-US" sz="2000" dirty="0" smtClean="0">
                <a:ea typeface="굴림" pitchFamily="50" charset="-127"/>
              </a:rPr>
              <a:t>어떤 한 번의 시행에서 ‘실패’할 확률</a:t>
            </a:r>
          </a:p>
          <a:p>
            <a:r>
              <a:rPr lang="ko-KR" altLang="en-US" dirty="0" smtClean="0">
                <a:ea typeface="굴림" pitchFamily="50" charset="-127"/>
              </a:rPr>
              <a:t>평균</a:t>
            </a:r>
            <a:r>
              <a:rPr lang="en-US" altLang="ko-KR" dirty="0" smtClean="0">
                <a:ea typeface="굴림" pitchFamily="50" charset="-127"/>
              </a:rPr>
              <a:t>:		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 = </a:t>
            </a:r>
            <a:r>
              <a:rPr lang="en-US" altLang="ko-KR" i="1" dirty="0" smtClean="0">
                <a:ea typeface="굴림" pitchFamily="50" charset="-127"/>
              </a:rPr>
              <a:t>E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en-US" altLang="ko-KR" dirty="0" smtClean="0">
                <a:ea typeface="굴림" pitchFamily="50" charset="-127"/>
              </a:rPr>
              <a:t>)</a:t>
            </a:r>
            <a:r>
              <a:rPr lang="en-US" altLang="ko-KR" i="1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= </a:t>
            </a:r>
            <a:r>
              <a:rPr lang="en-US" altLang="ko-KR" i="1" dirty="0" smtClean="0">
                <a:ea typeface="굴림" pitchFamily="50" charset="-127"/>
              </a:rPr>
              <a:t>n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p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분산</a:t>
            </a:r>
            <a:r>
              <a:rPr lang="en-US" altLang="ko-KR" dirty="0" smtClean="0">
                <a:ea typeface="굴림" pitchFamily="50" charset="-127"/>
              </a:rPr>
              <a:t>:	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baseline="30000" dirty="0" smtClean="0">
                <a:ea typeface="굴림" pitchFamily="50" charset="-127"/>
              </a:rPr>
              <a:t>2</a:t>
            </a:r>
            <a:r>
              <a:rPr lang="en-US" altLang="ko-KR" dirty="0" smtClean="0">
                <a:ea typeface="굴림" pitchFamily="50" charset="-127"/>
              </a:rPr>
              <a:t> = </a:t>
            </a:r>
            <a:r>
              <a:rPr lang="en-US" altLang="ko-KR" i="1" dirty="0" smtClean="0">
                <a:ea typeface="굴림" pitchFamily="50" charset="-127"/>
              </a:rPr>
              <a:t>E</a:t>
            </a:r>
            <a:r>
              <a:rPr lang="en-US" altLang="ko-KR" dirty="0" smtClean="0">
                <a:ea typeface="굴림" pitchFamily="50" charset="-127"/>
              </a:rPr>
              <a:t>[(</a:t>
            </a:r>
            <a:r>
              <a:rPr lang="en-US" altLang="ko-KR" i="1" dirty="0" smtClean="0">
                <a:ea typeface="굴림" pitchFamily="50" charset="-127"/>
              </a:rPr>
              <a:t>x </a:t>
            </a:r>
            <a:r>
              <a:rPr lang="en-US" altLang="ko-KR" dirty="0" smtClean="0">
                <a:ea typeface="굴림" pitchFamily="50" charset="-127"/>
              </a:rPr>
              <a:t>– </a:t>
            </a:r>
            <a:r>
              <a:rPr lang="en-US" altLang="ko-KR" i="1" dirty="0" smtClean="0">
                <a:ea typeface="굴림" pitchFamily="50" charset="-127"/>
              </a:rPr>
              <a:t>µ</a:t>
            </a:r>
            <a:r>
              <a:rPr lang="en-US" altLang="ko-KR" dirty="0" smtClean="0">
                <a:ea typeface="굴림" pitchFamily="50" charset="-127"/>
              </a:rPr>
              <a:t>)</a:t>
            </a:r>
            <a:r>
              <a:rPr lang="en-US" altLang="ko-KR" baseline="30000" dirty="0" smtClean="0">
                <a:ea typeface="굴림" pitchFamily="50" charset="-127"/>
              </a:rPr>
              <a:t>2</a:t>
            </a:r>
            <a:r>
              <a:rPr lang="en-US" altLang="ko-KR" dirty="0" smtClean="0">
                <a:ea typeface="굴림" pitchFamily="50" charset="-127"/>
              </a:rPr>
              <a:t>] = </a:t>
            </a:r>
            <a:r>
              <a:rPr lang="en-US" altLang="ko-KR" i="1" dirty="0" smtClean="0">
                <a:ea typeface="굴림" pitchFamily="50" charset="-127"/>
              </a:rPr>
              <a:t>n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i="1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(1 –</a:t>
            </a:r>
            <a:r>
              <a:rPr lang="en-US" altLang="ko-KR" i="1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endParaRPr lang="en-US" altLang="ko-KR" sz="2800" dirty="0" smtClean="0">
              <a:ea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이항분포</a:t>
            </a:r>
          </a:p>
        </p:txBody>
      </p:sp>
      <p:graphicFrame>
        <p:nvGraphicFramePr>
          <p:cNvPr id="10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43042" y="2214554"/>
          <a:ext cx="4724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4724280" imgH="812520" progId="Equation.3">
                  <p:embed/>
                </p:oleObj>
              </mc:Choice>
              <mc:Fallback>
                <p:oleObj name="Equation" r:id="rId4" imgW="4724280" imgH="8125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14554"/>
                        <a:ext cx="4724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214422"/>
            <a:ext cx="8077200" cy="4657725"/>
          </a:xfrm>
          <a:noFill/>
        </p:spPr>
        <p:txBody>
          <a:bodyPr/>
          <a:lstStyle/>
          <a:p>
            <a:r>
              <a:rPr lang="en-US" altLang="ko-KR" sz="2000" dirty="0" smtClean="0">
                <a:ea typeface="굴림" pitchFamily="50" charset="-127"/>
              </a:rPr>
              <a:t>VCR</a:t>
            </a:r>
            <a:r>
              <a:rPr lang="ko-KR" altLang="en-US" sz="2000" dirty="0" smtClean="0">
                <a:ea typeface="굴림" pitchFamily="50" charset="-127"/>
              </a:rPr>
              <a:t>을 가지고 있는 사람 가운데 </a:t>
            </a:r>
            <a:r>
              <a:rPr lang="en-US" altLang="ko-KR" sz="2000" dirty="0" smtClean="0">
                <a:ea typeface="굴림" pitchFamily="50" charset="-127"/>
              </a:rPr>
              <a:t>60%</a:t>
            </a:r>
            <a:r>
              <a:rPr lang="ko-KR" altLang="en-US" sz="2000" dirty="0" smtClean="0">
                <a:ea typeface="굴림" pitchFamily="50" charset="-127"/>
              </a:rPr>
              <a:t>가 그것을 프로그램 할 줄 아는 것으로 밝혀졌다고 하자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  <a:r>
              <a:rPr lang="ko-KR" altLang="en-US" sz="2000" dirty="0" smtClean="0">
                <a:ea typeface="굴림" pitchFamily="50" charset="-127"/>
              </a:rPr>
              <a:t>베르누이 과정을 가정하고</a:t>
            </a:r>
            <a:r>
              <a:rPr lang="en-US" altLang="ko-KR" sz="2000" dirty="0" smtClean="0">
                <a:ea typeface="굴림" pitchFamily="50" charset="-127"/>
              </a:rPr>
              <a:t>, VCR</a:t>
            </a:r>
            <a:r>
              <a:rPr lang="ko-KR" altLang="en-US" sz="2000" dirty="0" smtClean="0">
                <a:ea typeface="굴림" pitchFamily="50" charset="-127"/>
              </a:rPr>
              <a:t>을 가지고 있는 임의의 세 사람을 뽑았을 때 그 중 두 명이 그것을 프로그램 할 줄 알고 있을 확률은</a:t>
            </a:r>
            <a:r>
              <a:rPr lang="en-US" altLang="ko-KR" sz="2000" dirty="0" smtClean="0">
                <a:ea typeface="굴림" pitchFamily="50" charset="-127"/>
              </a:rPr>
              <a:t>? (</a:t>
            </a:r>
            <a:r>
              <a:rPr lang="ko-KR" altLang="en-US" sz="2000" dirty="0" smtClean="0">
                <a:ea typeface="굴림" pitchFamily="50" charset="-127"/>
              </a:rPr>
              <a:t>즉</a:t>
            </a:r>
            <a:r>
              <a:rPr lang="en-US" altLang="ko-KR" sz="2000" dirty="0" smtClean="0">
                <a:ea typeface="굴림" pitchFamily="50" charset="-127"/>
              </a:rPr>
              <a:t>,  </a:t>
            </a:r>
            <a:r>
              <a:rPr lang="en-US" altLang="ko-KR" sz="2000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z="2000" dirty="0" smtClean="0">
                <a:ea typeface="굴림" pitchFamily="50" charset="-127"/>
              </a:rPr>
              <a:t>=0.6</a:t>
            </a:r>
            <a:r>
              <a:rPr lang="ko-KR" altLang="en-US" sz="2000" dirty="0" smtClean="0">
                <a:ea typeface="굴림" pitchFamily="50" charset="-127"/>
              </a:rPr>
              <a:t>일 때 </a:t>
            </a:r>
            <a:r>
              <a:rPr lang="en-US" altLang="ko-KR" sz="2000" dirty="0" smtClean="0">
                <a:ea typeface="굴림" pitchFamily="50" charset="-127"/>
              </a:rPr>
              <a:t>3</a:t>
            </a:r>
            <a:r>
              <a:rPr lang="ko-KR" altLang="en-US" sz="2000" dirty="0" smtClean="0">
                <a:ea typeface="굴림" pitchFamily="50" charset="-127"/>
              </a:rPr>
              <a:t>번 중에서 </a:t>
            </a:r>
            <a:r>
              <a:rPr lang="en-US" altLang="ko-KR" sz="2000" dirty="0" smtClean="0">
                <a:ea typeface="굴림" pitchFamily="50" charset="-127"/>
              </a:rPr>
              <a:t>2</a:t>
            </a:r>
            <a:r>
              <a:rPr lang="ko-KR" altLang="en-US" sz="2000" dirty="0" smtClean="0">
                <a:ea typeface="굴림" pitchFamily="50" charset="-127"/>
              </a:rPr>
              <a:t>번이 성공할 확률은</a:t>
            </a:r>
            <a:r>
              <a:rPr lang="en-US" altLang="ko-KR" sz="2000" dirty="0" smtClean="0">
                <a:ea typeface="굴림" pitchFamily="50" charset="-127"/>
              </a:rPr>
              <a:t>?)</a:t>
            </a:r>
          </a:p>
          <a:p>
            <a:r>
              <a:rPr lang="ko-KR" altLang="en-US" sz="2000" dirty="0" smtClean="0">
                <a:ea typeface="굴림" pitchFamily="50" charset="-127"/>
              </a:rPr>
              <a:t>결합확률</a:t>
            </a:r>
            <a:r>
              <a:rPr lang="en-US" altLang="ko-KR" sz="2000" dirty="0" smtClean="0">
                <a:ea typeface="굴림" pitchFamily="50" charset="-127"/>
              </a:rPr>
              <a:t>(joint probability)</a:t>
            </a:r>
            <a:r>
              <a:rPr lang="ko-KR" altLang="en-US" sz="2000" dirty="0" smtClean="0">
                <a:ea typeface="굴림" pitchFamily="50" charset="-127"/>
              </a:rPr>
              <a:t>을 이용할 경우</a:t>
            </a:r>
          </a:p>
          <a:p>
            <a:r>
              <a:rPr lang="ko-KR" altLang="en-US" sz="2000" dirty="0" err="1" smtClean="0">
                <a:ea typeface="굴림" pitchFamily="50" charset="-127"/>
              </a:rPr>
              <a:t>두번의</a:t>
            </a:r>
            <a:r>
              <a:rPr lang="ko-KR" altLang="en-US" sz="2000" dirty="0" smtClean="0">
                <a:ea typeface="굴림" pitchFamily="50" charset="-127"/>
              </a:rPr>
              <a:t> 성공과 한번의 실패의 경우</a:t>
            </a:r>
          </a:p>
          <a:p>
            <a:pPr lvl="1"/>
            <a:r>
              <a:rPr lang="en-US" altLang="ko-KR" sz="1800" dirty="0" smtClean="0">
                <a:ea typeface="굴림" pitchFamily="50" charset="-127"/>
              </a:rPr>
              <a:t>SSF, SFS, FSS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0.144+0.144+0.144=0.432</a:t>
            </a:r>
          </a:p>
          <a:p>
            <a:endParaRPr lang="en-US" altLang="ko-KR" sz="2000" dirty="0" smtClean="0">
              <a:ea typeface="굴림" pitchFamily="50" charset="-127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이항분포</a:t>
            </a:r>
          </a:p>
        </p:txBody>
      </p:sp>
      <p:graphicFrame>
        <p:nvGraphicFramePr>
          <p:cNvPr id="77859" name="Group 35"/>
          <p:cNvGraphicFramePr>
            <a:graphicFrameLocks noGrp="1"/>
          </p:cNvGraphicFramePr>
          <p:nvPr/>
        </p:nvGraphicFramePr>
        <p:xfrm>
          <a:off x="5500694" y="3286124"/>
          <a:ext cx="3455988" cy="3079179"/>
        </p:xfrm>
        <a:graphic>
          <a:graphicData uri="http://schemas.openxmlformats.org/drawingml/2006/table">
            <a:tbl>
              <a:tblPr/>
              <a:tblGrid>
                <a:gridCol w="1150938"/>
                <a:gridCol w="23050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결과순서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결합확률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SSS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SSF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SFS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SFF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FSS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FSF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FFS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0.6․0.6․0.6=0.216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0.6․0.6․0.4=0.144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0.6․0.4․0.6=0.144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0.6․0.4․0.4=0.096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0.4․0.6․0.6=0.144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0.4․0.6․0.4=0.096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0.4․0.4․0.6=0.096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0.4․0.4․0.4=0.064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               1.000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8077200" cy="4657725"/>
          </a:xfrm>
          <a:noFill/>
        </p:spPr>
        <p:txBody>
          <a:bodyPr/>
          <a:lstStyle/>
          <a:p>
            <a:pPr marL="1436688" indent="-1436688"/>
            <a:r>
              <a:rPr lang="ko-KR" altLang="en-US" dirty="0" err="1" smtClean="0">
                <a:ea typeface="굴림" pitchFamily="50" charset="-127"/>
              </a:rPr>
              <a:t>이항분포식을</a:t>
            </a:r>
            <a:r>
              <a:rPr lang="ko-KR" altLang="en-US" dirty="0" smtClean="0">
                <a:ea typeface="굴림" pitchFamily="50" charset="-127"/>
              </a:rPr>
              <a:t> 이용할 경우</a:t>
            </a:r>
          </a:p>
          <a:p>
            <a:pPr marL="1436688" indent="-1436688" algn="just">
              <a:buFont typeface="Monotype Sort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  P(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en-US" altLang="ko-KR" dirty="0" smtClean="0">
                <a:ea typeface="굴림" pitchFamily="50" charset="-127"/>
              </a:rPr>
              <a:t>)= (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ko-KR" altLang="en-US" dirty="0" smtClean="0">
                <a:ea typeface="굴림" pitchFamily="50" charset="-127"/>
              </a:rPr>
              <a:t>번 시행에서  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ko-KR" altLang="en-US" dirty="0" smtClean="0">
                <a:ea typeface="굴림" pitchFamily="50" charset="-127"/>
              </a:rPr>
              <a:t>번 성공이 들어 있는 조합의 개수</a:t>
            </a:r>
            <a:r>
              <a:rPr lang="en-US" altLang="ko-KR" dirty="0" smtClean="0">
                <a:ea typeface="굴림" pitchFamily="50" charset="-127"/>
              </a:rPr>
              <a:t>) X  (</a:t>
            </a:r>
            <a:r>
              <a:rPr lang="en-US" altLang="ko-KR" i="1" dirty="0" smtClean="0">
                <a:ea typeface="굴림" pitchFamily="50" charset="-127"/>
              </a:rPr>
              <a:t>n</a:t>
            </a:r>
            <a:r>
              <a:rPr lang="ko-KR" altLang="en-US" dirty="0" smtClean="0">
                <a:ea typeface="굴림" pitchFamily="50" charset="-127"/>
              </a:rPr>
              <a:t>번 중에서  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ko-KR" altLang="en-US" dirty="0" smtClean="0">
                <a:ea typeface="굴림" pitchFamily="50" charset="-127"/>
              </a:rPr>
              <a:t>번 성공이 들어 있는 각각의 조합의 확률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marL="1436688" indent="-1436688" algn="just">
              <a:buFont typeface="Monotype Sorts" pitchFamily="2" charset="2"/>
              <a:buNone/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이항분포</a:t>
            </a:r>
          </a:p>
        </p:txBody>
      </p:sp>
      <p:graphicFrame>
        <p:nvGraphicFramePr>
          <p:cNvPr id="2050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35150" y="3429000"/>
          <a:ext cx="44688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3974760" imgH="901440" progId="Equation.3">
                  <p:embed/>
                </p:oleObj>
              </mc:Choice>
              <mc:Fallback>
                <p:oleObj name="Equation" r:id="rId4" imgW="3974760" imgH="90144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29000"/>
                        <a:ext cx="44688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71550" y="4868863"/>
          <a:ext cx="7061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7061040" imgH="901440" progId="Equation.3">
                  <p:embed/>
                </p:oleObj>
              </mc:Choice>
              <mc:Fallback>
                <p:oleObj name="Equation" r:id="rId6" imgW="7061040" imgH="90144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7061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81075"/>
            <a:ext cx="8077200" cy="4657725"/>
          </a:xfrm>
          <a:noFill/>
        </p:spPr>
        <p:txBody>
          <a:bodyPr/>
          <a:lstStyle/>
          <a:p>
            <a:pPr marL="363538" indent="-363538">
              <a:buSzTx/>
              <a:buFontTx/>
              <a:buChar char="•"/>
            </a:pPr>
            <a:r>
              <a:rPr lang="en-US" altLang="ko-KR" sz="2400" dirty="0" smtClean="0">
                <a:ea typeface="굴림" pitchFamily="50" charset="-127"/>
              </a:rPr>
              <a:t>Problem 6.25 (a.): A study by the International Coffee Association found that 52% of the U.S. population aged 10 and over drink coffee. For a randomly selected group of 4 individuals, what is the probability that 3 of them are coffee drinkers?</a:t>
            </a:r>
          </a:p>
          <a:p>
            <a:pPr marL="363538" indent="-363538">
              <a:buSzTx/>
              <a:buFontTx/>
              <a:buNone/>
            </a:pPr>
            <a:r>
              <a:rPr lang="en-US" altLang="ko-KR" sz="2400" dirty="0" smtClean="0">
                <a:ea typeface="굴림" pitchFamily="50" charset="-127"/>
              </a:rPr>
              <a:t>				        </a:t>
            </a:r>
            <a:r>
              <a:rPr lang="en-US" altLang="ko-KR" sz="2400" b="1" dirty="0" smtClean="0">
                <a:ea typeface="굴림" pitchFamily="50" charset="-127"/>
              </a:rPr>
              <a:t>Number     Proportion</a:t>
            </a:r>
            <a:endParaRPr lang="en-US" altLang="ko-KR" sz="2400" dirty="0" smtClean="0">
              <a:ea typeface="굴림" pitchFamily="50" charset="-127"/>
            </a:endParaRPr>
          </a:p>
          <a:p>
            <a:pPr marL="363538" indent="-363538"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  		</a:t>
            </a:r>
            <a:r>
              <a:rPr lang="en-US" altLang="ko-KR" sz="2400" b="1" dirty="0" smtClean="0">
                <a:ea typeface="굴림" pitchFamily="50" charset="-127"/>
              </a:rPr>
              <a:t>Coffee drinkers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i="1" dirty="0" smtClean="0">
                <a:ea typeface="굴림" pitchFamily="50" charset="-127"/>
              </a:rPr>
              <a:t>(x)     </a:t>
            </a:r>
            <a:r>
              <a:rPr lang="en-US" altLang="ko-KR" sz="2400" dirty="0" smtClean="0">
                <a:ea typeface="굴림" pitchFamily="50" charset="-127"/>
              </a:rPr>
              <a:t>3		.52</a:t>
            </a:r>
          </a:p>
          <a:p>
            <a:pPr marL="363538" indent="-363538"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  		</a:t>
            </a:r>
            <a:r>
              <a:rPr lang="en-US" altLang="ko-KR" sz="2400" b="1" dirty="0" err="1" smtClean="0">
                <a:ea typeface="굴림" pitchFamily="50" charset="-127"/>
              </a:rPr>
              <a:t>Noncoffee</a:t>
            </a:r>
            <a:r>
              <a:rPr lang="en-US" altLang="ko-KR" sz="2400" b="1" dirty="0" smtClean="0">
                <a:ea typeface="굴림" pitchFamily="50" charset="-127"/>
              </a:rPr>
              <a:t> drinkers    </a:t>
            </a:r>
            <a:r>
              <a:rPr lang="en-US" altLang="ko-KR" sz="2400" u="sng" dirty="0" smtClean="0">
                <a:ea typeface="굴림" pitchFamily="50" charset="-127"/>
              </a:rPr>
              <a:t>1		.48</a:t>
            </a:r>
          </a:p>
          <a:p>
            <a:pPr marL="363538" indent="-363538"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				</a:t>
            </a:r>
            <a:r>
              <a:rPr lang="en-US" altLang="ko-KR" sz="2400" i="1" dirty="0" smtClean="0">
                <a:ea typeface="굴림" pitchFamily="50" charset="-127"/>
              </a:rPr>
              <a:t>Totals	</a:t>
            </a:r>
            <a:r>
              <a:rPr lang="en-US" altLang="ko-KR" sz="2400" dirty="0" smtClean="0">
                <a:ea typeface="굴림" pitchFamily="50" charset="-127"/>
              </a:rPr>
              <a:t>    4	          1.00</a:t>
            </a:r>
          </a:p>
          <a:p>
            <a:pPr marL="363538" indent="-363538"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	So, </a:t>
            </a:r>
            <a:r>
              <a:rPr lang="en-US" altLang="ko-KR" sz="2400" i="1" dirty="0" smtClean="0">
                <a:ea typeface="굴림" pitchFamily="50" charset="-127"/>
              </a:rPr>
              <a:t>p</a:t>
            </a:r>
            <a:r>
              <a:rPr lang="en-US" altLang="ko-KR" sz="2400" dirty="0" smtClean="0">
                <a:ea typeface="굴림" pitchFamily="50" charset="-127"/>
              </a:rPr>
              <a:t> = 0.52, (1 – </a:t>
            </a:r>
            <a:r>
              <a:rPr lang="en-US" altLang="ko-KR" sz="2400" i="1" dirty="0" smtClean="0">
                <a:ea typeface="굴림" pitchFamily="50" charset="-127"/>
              </a:rPr>
              <a:t>p</a:t>
            </a:r>
            <a:r>
              <a:rPr lang="en-US" altLang="ko-KR" sz="2400" dirty="0" smtClean="0">
                <a:ea typeface="굴림" pitchFamily="50" charset="-127"/>
              </a:rPr>
              <a:t>) = 0.48,  </a:t>
            </a:r>
            <a:r>
              <a:rPr lang="en-US" altLang="ko-KR" sz="2400" i="1" dirty="0" smtClean="0">
                <a:ea typeface="굴림" pitchFamily="50" charset="-127"/>
              </a:rPr>
              <a:t>x</a:t>
            </a:r>
            <a:r>
              <a:rPr lang="en-US" altLang="ko-KR" sz="2400" dirty="0" smtClean="0">
                <a:ea typeface="굴림" pitchFamily="50" charset="-127"/>
              </a:rPr>
              <a:t> = 3,</a:t>
            </a:r>
            <a:r>
              <a:rPr lang="en-US" altLang="ko-KR" sz="2400" i="1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en-US" altLang="ko-KR" sz="2400" i="1" dirty="0" smtClean="0">
                <a:ea typeface="굴림" pitchFamily="50" charset="-127"/>
              </a:rPr>
              <a:t>n – x</a:t>
            </a:r>
            <a:r>
              <a:rPr lang="en-US" altLang="ko-KR" sz="2400" dirty="0" smtClean="0">
                <a:ea typeface="굴림" pitchFamily="50" charset="-127"/>
              </a:rPr>
              <a:t>) = 1 .</a:t>
            </a:r>
          </a:p>
          <a:p>
            <a:pPr marL="363538" indent="-363538" algn="just">
              <a:buFont typeface="Monotype Sorts" pitchFamily="2" charset="2"/>
              <a:buNone/>
            </a:pPr>
            <a:endParaRPr lang="en-US" altLang="ko-KR" sz="2400" dirty="0" smtClean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이항분포</a:t>
            </a:r>
          </a:p>
        </p:txBody>
      </p:sp>
      <p:graphicFrame>
        <p:nvGraphicFramePr>
          <p:cNvPr id="307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76375" y="5157788"/>
          <a:ext cx="65516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6311880" imgH="1422360" progId="Equation.3">
                  <p:embed/>
                </p:oleObj>
              </mc:Choice>
              <mc:Fallback>
                <p:oleObj name="Equation" r:id="rId4" imgW="6311880" imgH="142236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57788"/>
                        <a:ext cx="65516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8077200" cy="4657725"/>
          </a:xfrm>
          <a:noFill/>
        </p:spPr>
        <p:txBody>
          <a:bodyPr/>
          <a:lstStyle/>
          <a:p>
            <a:pPr marL="363538" indent="-363538" algn="just"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우리나라의 </a:t>
            </a:r>
            <a:r>
              <a:rPr lang="en-US" altLang="ko-KR" dirty="0" smtClean="0">
                <a:ea typeface="굴림" pitchFamily="50" charset="-127"/>
              </a:rPr>
              <a:t>｢2000</a:t>
            </a:r>
            <a:r>
              <a:rPr lang="ko-KR" altLang="en-US" dirty="0" smtClean="0">
                <a:ea typeface="굴림" pitchFamily="50" charset="-127"/>
              </a:rPr>
              <a:t>년 인구센서스</a:t>
            </a:r>
            <a:r>
              <a:rPr lang="en-US" altLang="ko-KR" dirty="0" smtClean="0">
                <a:ea typeface="굴림" pitchFamily="50" charset="-127"/>
              </a:rPr>
              <a:t>｣</a:t>
            </a:r>
            <a:r>
              <a:rPr lang="ko-KR" altLang="en-US" dirty="0" smtClean="0">
                <a:ea typeface="굴림" pitchFamily="50" charset="-127"/>
              </a:rPr>
              <a:t>에 의하면 </a:t>
            </a:r>
            <a:r>
              <a:rPr lang="en-US" altLang="ko-KR" dirty="0" smtClean="0">
                <a:ea typeface="굴림" pitchFamily="50" charset="-127"/>
              </a:rPr>
              <a:t>30~40</a:t>
            </a:r>
            <a:r>
              <a:rPr lang="ko-KR" altLang="en-US" dirty="0" smtClean="0">
                <a:ea typeface="굴림" pitchFamily="50" charset="-127"/>
              </a:rPr>
              <a:t>세 인구 중 </a:t>
            </a:r>
            <a:r>
              <a:rPr lang="en-US" altLang="ko-KR" dirty="0" smtClean="0">
                <a:ea typeface="굴림" pitchFamily="50" charset="-127"/>
              </a:rPr>
              <a:t>20%</a:t>
            </a:r>
            <a:r>
              <a:rPr lang="ko-KR" altLang="en-US" dirty="0" smtClean="0">
                <a:ea typeface="굴림" pitchFamily="50" charset="-127"/>
              </a:rPr>
              <a:t>는 미혼이다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만일 </a:t>
            </a:r>
            <a:r>
              <a:rPr lang="en-US" altLang="ko-KR" dirty="0" smtClean="0">
                <a:ea typeface="굴림" pitchFamily="50" charset="-127"/>
              </a:rPr>
              <a:t>30~40</a:t>
            </a:r>
            <a:r>
              <a:rPr lang="ko-KR" altLang="en-US" dirty="0" smtClean="0">
                <a:ea typeface="굴림" pitchFamily="50" charset="-127"/>
              </a:rPr>
              <a:t>세 성인 중에서 </a:t>
            </a:r>
            <a:r>
              <a:rPr lang="en-US" altLang="ko-KR" dirty="0" smtClean="0">
                <a:ea typeface="굴림" pitchFamily="50" charset="-127"/>
              </a:rPr>
              <a:t>5</a:t>
            </a:r>
            <a:r>
              <a:rPr lang="ko-KR" altLang="en-US" dirty="0" smtClean="0">
                <a:ea typeface="굴림" pitchFamily="50" charset="-127"/>
              </a:rPr>
              <a:t>명을 무작위로 뽑는다면 그 중 미혼인 사람 수의 </a:t>
            </a:r>
            <a:r>
              <a:rPr lang="ko-KR" altLang="en-US" dirty="0" err="1" smtClean="0">
                <a:ea typeface="굴림" pitchFamily="50" charset="-127"/>
              </a:rPr>
              <a:t>기대값은</a:t>
            </a:r>
            <a:r>
              <a:rPr lang="en-US" altLang="ko-KR" dirty="0" smtClean="0">
                <a:ea typeface="굴림" pitchFamily="50" charset="-127"/>
              </a:rPr>
              <a:t>? </a:t>
            </a:r>
            <a:r>
              <a:rPr lang="ko-KR" altLang="en-US" dirty="0" smtClean="0">
                <a:ea typeface="굴림" pitchFamily="50" charset="-127"/>
              </a:rPr>
              <a:t>그 중 </a:t>
            </a:r>
            <a:r>
              <a:rPr lang="en-US" altLang="ko-KR" dirty="0" smtClean="0">
                <a:ea typeface="굴림" pitchFamily="50" charset="-127"/>
              </a:rPr>
              <a:t>2</a:t>
            </a:r>
            <a:r>
              <a:rPr lang="ko-KR" altLang="en-US" dirty="0" smtClean="0">
                <a:ea typeface="굴림" pitchFamily="50" charset="-127"/>
              </a:rPr>
              <a:t>명만이 미혼일 확률은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 marL="363538" indent="-363538" algn="just">
              <a:buSzTx/>
              <a:buFontTx/>
              <a:buChar char="•"/>
            </a:pPr>
            <a:r>
              <a:rPr lang="en-US" altLang="ko-KR" dirty="0" smtClean="0">
                <a:ea typeface="굴림" pitchFamily="50" charset="-127"/>
              </a:rPr>
              <a:t> E(x)=</a:t>
            </a:r>
            <a:r>
              <a:rPr lang="en-US" altLang="ko-KR" dirty="0" err="1" smtClean="0">
                <a:ea typeface="굴림" pitchFamily="50" charset="-127"/>
              </a:rPr>
              <a:t>n</a:t>
            </a:r>
            <a:r>
              <a:rPr lang="en-US" altLang="ko-KR" dirty="0" err="1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dirty="0" smtClean="0">
                <a:ea typeface="굴림" pitchFamily="50" charset="-127"/>
              </a:rPr>
              <a:t>=5(0.20)=1.0</a:t>
            </a:r>
          </a:p>
          <a:p>
            <a:pPr marL="363538" indent="-363538" algn="just">
              <a:buSzTx/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이항분포</a:t>
            </a:r>
          </a:p>
        </p:txBody>
      </p:sp>
      <p:graphicFrame>
        <p:nvGraphicFramePr>
          <p:cNvPr id="40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33488" y="4437063"/>
          <a:ext cx="5372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5371920" imgH="901440" progId="Equation.3">
                  <p:embed/>
                </p:oleObj>
              </mc:Choice>
              <mc:Fallback>
                <p:oleObj name="Equation" r:id="rId4" imgW="5371920" imgH="9014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4437063"/>
                        <a:ext cx="5372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357298"/>
            <a:ext cx="8077200" cy="4657725"/>
          </a:xfrm>
          <a:noFill/>
        </p:spPr>
        <p:txBody>
          <a:bodyPr/>
          <a:lstStyle/>
          <a:p>
            <a:pPr marL="363538" indent="-363538" algn="just">
              <a:lnSpc>
                <a:spcPct val="90000"/>
              </a:lnSpc>
              <a:buSzTx/>
              <a:buFontTx/>
              <a:buChar char="•"/>
            </a:pP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명의 그룹에서 미혼인 사람이 최소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명 포함될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확률은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?  </a:t>
            </a:r>
            <a:r>
              <a:rPr lang="en-US" altLang="ko-KR" sz="2800" dirty="0" smtClean="0">
                <a:latin typeface="Times New Roman" pitchFamily="18" charset="0"/>
                <a:ea typeface="굴림" pitchFamily="50" charset="-127"/>
              </a:rPr>
              <a:t>P(X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≥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</a:rPr>
              <a:t>3)</a:t>
            </a:r>
          </a:p>
          <a:p>
            <a:pPr marL="363538" indent="-363538" algn="just">
              <a:lnSpc>
                <a:spcPct val="90000"/>
              </a:lnSpc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부록의 표 </a:t>
            </a:r>
            <a:r>
              <a:rPr lang="en-US" altLang="ko-KR" dirty="0" smtClean="0">
                <a:ea typeface="굴림" pitchFamily="50" charset="-127"/>
              </a:rPr>
              <a:t>A.1 – </a:t>
            </a:r>
            <a:r>
              <a:rPr lang="ko-KR" altLang="en-US" dirty="0" smtClean="0">
                <a:ea typeface="굴림" pitchFamily="50" charset="-127"/>
              </a:rPr>
              <a:t>개별확률 분포</a:t>
            </a:r>
          </a:p>
          <a:p>
            <a:pPr marL="363538" indent="-363538" algn="just">
              <a:lnSpc>
                <a:spcPct val="90000"/>
              </a:lnSpc>
              <a:buSzTx/>
              <a:buFontTx/>
              <a:buChar char="•"/>
            </a:pPr>
            <a:endParaRPr lang="ko-KR" altLang="en-US" dirty="0" smtClean="0">
              <a:ea typeface="굴림" pitchFamily="50" charset="-127"/>
            </a:endParaRPr>
          </a:p>
          <a:p>
            <a:pPr marL="363538" indent="-363538" algn="just">
              <a:lnSpc>
                <a:spcPct val="90000"/>
              </a:lnSpc>
              <a:buSzTx/>
              <a:buFontTx/>
              <a:buChar char="•"/>
            </a:pPr>
            <a:endParaRPr lang="ko-KR" altLang="en-US" dirty="0" smtClean="0">
              <a:ea typeface="굴림" pitchFamily="50" charset="-127"/>
            </a:endParaRPr>
          </a:p>
          <a:p>
            <a:pPr marL="363538" indent="-363538" algn="just">
              <a:lnSpc>
                <a:spcPct val="90000"/>
              </a:lnSpc>
              <a:buSzTx/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  <a:p>
            <a:pPr marL="363538" indent="-363538" algn="just">
              <a:lnSpc>
                <a:spcPct val="90000"/>
              </a:lnSpc>
              <a:buSzTx/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  <a:p>
            <a:pPr marL="363538" indent="-363538" algn="just">
              <a:lnSpc>
                <a:spcPct val="90000"/>
              </a:lnSpc>
              <a:buSzTx/>
              <a:buFontTx/>
              <a:buChar char="•"/>
            </a:pPr>
            <a:r>
              <a:rPr lang="ko-KR" altLang="en-US" dirty="0" smtClean="0">
                <a:ea typeface="굴림" pitchFamily="50" charset="-127"/>
              </a:rPr>
              <a:t>부록의 표 </a:t>
            </a:r>
            <a:r>
              <a:rPr lang="en-US" altLang="ko-KR" dirty="0" smtClean="0">
                <a:ea typeface="굴림" pitchFamily="50" charset="-127"/>
              </a:rPr>
              <a:t>A.2 – </a:t>
            </a:r>
            <a:r>
              <a:rPr lang="ko-KR" altLang="en-US" dirty="0" smtClean="0">
                <a:ea typeface="굴림" pitchFamily="50" charset="-127"/>
              </a:rPr>
              <a:t>누적확률 분포</a:t>
            </a:r>
          </a:p>
          <a:p>
            <a:pPr marL="828675" lvl="1" algn="just">
              <a:lnSpc>
                <a:spcPct val="90000"/>
              </a:lnSpc>
              <a:buFontTx/>
              <a:buChar char="•"/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</a:rPr>
              <a:t>P(X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</a:rPr>
              <a:t>≥3) = 1-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</a:rPr>
              <a:t>P(X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</a:rPr>
              <a:t>≤2) </a:t>
            </a:r>
          </a:p>
          <a:p>
            <a:pPr marL="828675" lvl="1" algn="just">
              <a:lnSpc>
                <a:spcPct val="90000"/>
              </a:lnSpc>
              <a:buFontTx/>
              <a:buChar char="•"/>
            </a:pPr>
            <a:endParaRPr lang="ko-KR" altLang="en-US" sz="2400" dirty="0" smtClean="0">
              <a:latin typeface="Times New Roman" pitchFamily="18" charset="0"/>
              <a:ea typeface="굴림" pitchFamily="50" charset="-127"/>
            </a:endParaRPr>
          </a:p>
          <a:p>
            <a:pPr marL="363538" indent="-363538" algn="just">
              <a:lnSpc>
                <a:spcPct val="90000"/>
              </a:lnSpc>
              <a:buSzTx/>
              <a:buFontTx/>
              <a:buChar char="•"/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이항분포표 이용하기</a:t>
            </a:r>
          </a:p>
        </p:txBody>
      </p:sp>
      <p:graphicFrame>
        <p:nvGraphicFramePr>
          <p:cNvPr id="93223" name="Group 39"/>
          <p:cNvGraphicFramePr>
            <a:graphicFrameLocks noGrp="1"/>
          </p:cNvGraphicFramePr>
          <p:nvPr/>
        </p:nvGraphicFramePr>
        <p:xfrm>
          <a:off x="857224" y="2857496"/>
          <a:ext cx="7632700" cy="792480"/>
        </p:xfrm>
        <a:graphic>
          <a:graphicData uri="http://schemas.openxmlformats.org/drawingml/2006/table">
            <a:tbl>
              <a:tblPr/>
              <a:tblGrid>
                <a:gridCol w="1090612"/>
                <a:gridCol w="1090613"/>
                <a:gridCol w="1090612"/>
                <a:gridCol w="1089025"/>
                <a:gridCol w="1090613"/>
                <a:gridCol w="1090612"/>
                <a:gridCol w="109061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0.3277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0.4096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0.0064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2656"/>
            <a:ext cx="6587773" cy="632251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" y="404664"/>
            <a:ext cx="9000657" cy="646141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0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4657725"/>
          </a:xfrm>
          <a:noFill/>
        </p:spPr>
        <p:txBody>
          <a:bodyPr/>
          <a:lstStyle/>
          <a:p>
            <a:pPr algn="just"/>
            <a:r>
              <a:rPr lang="ko-KR" altLang="en-US" smtClean="0">
                <a:ea typeface="굴림" pitchFamily="50" charset="-127"/>
              </a:rPr>
              <a:t>확률변수</a:t>
            </a:r>
            <a:r>
              <a:rPr lang="en-US" altLang="ko-KR" smtClean="0">
                <a:ea typeface="굴림" pitchFamily="50" charset="-127"/>
              </a:rPr>
              <a:t>(random variable): </a:t>
            </a:r>
            <a:r>
              <a:rPr lang="ko-KR" altLang="en-US" smtClean="0">
                <a:ea typeface="굴림" pitchFamily="50" charset="-127"/>
              </a:rPr>
              <a:t>실험의 결과에 따라 어떤 값을 대응시키는 것</a:t>
            </a:r>
          </a:p>
          <a:p>
            <a:pPr lvl="1" algn="just"/>
            <a:r>
              <a:rPr lang="ko-KR" altLang="en-US" smtClean="0">
                <a:ea typeface="굴림" pitchFamily="50" charset="-127"/>
              </a:rPr>
              <a:t>표본공간 속의 모든 원소에 실수값</a:t>
            </a:r>
            <a:r>
              <a:rPr lang="en-US" altLang="ko-KR" smtClean="0">
                <a:ea typeface="굴림" pitchFamily="50" charset="-127"/>
              </a:rPr>
              <a:t>(real value)</a:t>
            </a:r>
            <a:r>
              <a:rPr lang="ko-KR" altLang="en-US" smtClean="0">
                <a:ea typeface="굴림" pitchFamily="50" charset="-127"/>
              </a:rPr>
              <a:t>을 대응한 것</a:t>
            </a:r>
            <a:endParaRPr lang="en-US" altLang="ko-KR" smtClean="0">
              <a:ea typeface="굴림" pitchFamily="50" charset="-127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확률변수</a:t>
            </a:r>
            <a:r>
              <a:rPr lang="en-US" altLang="ko-KR" i="0" smtClean="0">
                <a:ea typeface="굴림" pitchFamily="50" charset="-127"/>
              </a:rPr>
              <a:t>: </a:t>
            </a:r>
            <a:r>
              <a:rPr lang="ko-KR" altLang="en-US" i="0" smtClean="0">
                <a:ea typeface="굴림" pitchFamily="50" charset="-127"/>
              </a:rPr>
              <a:t>이산적 </a:t>
            </a:r>
            <a:r>
              <a:rPr lang="en-US" altLang="ko-KR" i="0" smtClean="0">
                <a:ea typeface="굴림" pitchFamily="50" charset="-127"/>
              </a:rPr>
              <a:t>vs </a:t>
            </a:r>
            <a:r>
              <a:rPr lang="ko-KR" altLang="en-US" i="0" smtClean="0">
                <a:ea typeface="굴림" pitchFamily="50" charset="-127"/>
              </a:rPr>
              <a:t>연속적</a:t>
            </a:r>
            <a:endParaRPr lang="en-US" altLang="ko-KR" i="0" smtClean="0">
              <a:ea typeface="굴림" pitchFamily="50" charset="-127"/>
            </a:endParaRPr>
          </a:p>
        </p:txBody>
      </p:sp>
      <p:pic>
        <p:nvPicPr>
          <p:cNvPr id="11268" name="Picture 5" descr="UNI00000f3801d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357563"/>
            <a:ext cx="6624638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8077200" cy="4657725"/>
          </a:xfrm>
          <a:noFill/>
        </p:spPr>
        <p:txBody>
          <a:bodyPr/>
          <a:lstStyle/>
          <a:p>
            <a:pPr marL="363538" indent="-363538" algn="just">
              <a:lnSpc>
                <a:spcPct val="90000"/>
              </a:lnSpc>
              <a:buSzTx/>
              <a:buFontTx/>
              <a:buChar char="•"/>
            </a:pPr>
            <a:r>
              <a:rPr lang="ko-KR" altLang="en-US" sz="2400" dirty="0" smtClean="0">
                <a:ea typeface="굴림" pitchFamily="50" charset="-127"/>
              </a:rPr>
              <a:t>한 환경단체는 어떤 시리얼 제조회사를 상대로 자연분해가 되지 않는 재질의 시리얼 포장박스 사용을 중지할 것을 법원에 소송으로 제기하였다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판결은 배심원의 평결로 결정한다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시리얼 회사의 고문 변호사는 이 평결은 배심원 </a:t>
            </a:r>
            <a:r>
              <a:rPr lang="en-US" altLang="ko-KR" sz="2400" dirty="0" smtClean="0">
                <a:ea typeface="굴림" pitchFamily="50" charset="-127"/>
              </a:rPr>
              <a:t>9</a:t>
            </a:r>
            <a:r>
              <a:rPr lang="ko-KR" altLang="en-US" sz="2400" dirty="0" smtClean="0">
                <a:ea typeface="굴림" pitchFamily="50" charset="-127"/>
              </a:rPr>
              <a:t>명 중에서 주식을 보유한 배심원 수에 달려 있다고 믿고 있다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배심원은 그 지역에서 </a:t>
            </a:r>
            <a:r>
              <a:rPr lang="ko-KR" altLang="en-US" sz="2400" dirty="0" err="1" smtClean="0">
                <a:ea typeface="굴림" pitchFamily="50" charset="-127"/>
              </a:rPr>
              <a:t>랜덤하게</a:t>
            </a:r>
            <a:r>
              <a:rPr lang="ko-KR" altLang="en-US" sz="2400" dirty="0" smtClean="0">
                <a:ea typeface="굴림" pitchFamily="50" charset="-127"/>
              </a:rPr>
              <a:t> 뽑게 되는데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그 지역에는 성인의 </a:t>
            </a:r>
            <a:r>
              <a:rPr lang="en-US" altLang="ko-KR" sz="2400" dirty="0" smtClean="0">
                <a:ea typeface="굴림" pitchFamily="50" charset="-127"/>
              </a:rPr>
              <a:t>20%</a:t>
            </a:r>
            <a:r>
              <a:rPr lang="ko-KR" altLang="en-US" sz="2400" dirty="0" smtClean="0">
                <a:ea typeface="굴림" pitchFamily="50" charset="-127"/>
              </a:rPr>
              <a:t>가 주식을 보유하고 있다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이산적인 확률변수  </a:t>
            </a:r>
            <a:r>
              <a:rPr lang="en-US" altLang="ko-KR" sz="2400" dirty="0" smtClean="0">
                <a:ea typeface="굴림" pitchFamily="50" charset="-127"/>
              </a:rPr>
              <a:t>x=‘</a:t>
            </a:r>
            <a:r>
              <a:rPr lang="ko-KR" altLang="en-US" sz="2400" dirty="0" smtClean="0">
                <a:ea typeface="굴림" pitchFamily="50" charset="-127"/>
              </a:rPr>
              <a:t>주식을 보유한 배심원 수’</a:t>
            </a:r>
            <a:r>
              <a:rPr lang="ko-KR" altLang="en-US" sz="2400" dirty="0" err="1" smtClean="0">
                <a:ea typeface="굴림" pitchFamily="50" charset="-127"/>
              </a:rPr>
              <a:t>로</a:t>
            </a:r>
            <a:r>
              <a:rPr lang="ko-KR" altLang="en-US" sz="2400" dirty="0" smtClean="0">
                <a:ea typeface="굴림" pitchFamily="50" charset="-127"/>
              </a:rPr>
              <a:t> 정의한다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</a:p>
          <a:p>
            <a:pPr marL="828675" lvl="1" algn="just">
              <a:lnSpc>
                <a:spcPct val="90000"/>
              </a:lnSpc>
              <a:buFontTx/>
              <a:buChar char="•"/>
            </a:pPr>
            <a:r>
              <a:rPr lang="ko-KR" altLang="en-US" sz="2000" dirty="0" smtClean="0">
                <a:ea typeface="굴림" pitchFamily="50" charset="-127"/>
              </a:rPr>
              <a:t>배심원 중에 적어도 </a:t>
            </a:r>
            <a:r>
              <a:rPr lang="en-US" altLang="ko-KR" sz="2000" dirty="0" smtClean="0">
                <a:ea typeface="굴림" pitchFamily="50" charset="-127"/>
              </a:rPr>
              <a:t>3</a:t>
            </a:r>
            <a:r>
              <a:rPr lang="ko-KR" altLang="en-US" sz="2000" dirty="0" smtClean="0">
                <a:ea typeface="굴림" pitchFamily="50" charset="-127"/>
              </a:rPr>
              <a:t>명이 주식을 보유할 확률은</a:t>
            </a:r>
            <a:r>
              <a:rPr lang="en-US" altLang="ko-KR" sz="2000" dirty="0" smtClean="0">
                <a:ea typeface="굴림" pitchFamily="50" charset="-127"/>
              </a:rPr>
              <a:t>?</a:t>
            </a:r>
          </a:p>
          <a:p>
            <a:pPr marL="828675" lvl="1" algn="just">
              <a:lnSpc>
                <a:spcPct val="90000"/>
              </a:lnSpc>
              <a:buFontTx/>
              <a:buChar char="•"/>
            </a:pPr>
            <a:r>
              <a:rPr lang="ko-KR" altLang="en-US" sz="2000" dirty="0" smtClean="0">
                <a:ea typeface="굴림" pitchFamily="50" charset="-127"/>
              </a:rPr>
              <a:t>배심원들 중에서 주식을 보유한 사람이 과반수가 될 확률은</a:t>
            </a:r>
            <a:r>
              <a:rPr lang="en-US" altLang="ko-KR" sz="2000" dirty="0" smtClean="0">
                <a:ea typeface="굴림" pitchFamily="50" charset="-127"/>
              </a:rPr>
              <a:t>?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이항분포표 이용하기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00174"/>
            <a:ext cx="8077200" cy="4657725"/>
          </a:xfrm>
          <a:noFill/>
        </p:spPr>
        <p:txBody>
          <a:bodyPr/>
          <a:lstStyle/>
          <a:p>
            <a:pPr marL="363538" indent="-363538" algn="just">
              <a:buSzTx/>
              <a:buFontTx/>
              <a:buChar char="•"/>
            </a:pPr>
            <a:r>
              <a:rPr lang="ko-KR" altLang="en-US" sz="2400" dirty="0" smtClean="0">
                <a:ea typeface="굴림" pitchFamily="50" charset="-127"/>
              </a:rPr>
              <a:t>주어진 시간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거리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또는 공간 범위에서 어떤 사건이 </a:t>
            </a:r>
            <a:r>
              <a:rPr lang="en-US" altLang="ko-KR" sz="2400" dirty="0" smtClean="0">
                <a:ea typeface="굴림" pitchFamily="50" charset="-127"/>
              </a:rPr>
              <a:t>x</a:t>
            </a:r>
            <a:r>
              <a:rPr lang="ko-KR" altLang="en-US" sz="2400" dirty="0" smtClean="0">
                <a:ea typeface="굴림" pitchFamily="50" charset="-127"/>
              </a:rPr>
              <a:t>번 일어날 확률분포</a:t>
            </a:r>
          </a:p>
          <a:p>
            <a:pPr marL="363538" indent="-363538" algn="just">
              <a:buSzTx/>
              <a:buFontTx/>
              <a:buChar char="•"/>
            </a:pPr>
            <a:endParaRPr lang="ko-KR" altLang="en-US" sz="2400" dirty="0" smtClean="0">
              <a:ea typeface="굴림" pitchFamily="50" charset="-127"/>
            </a:endParaRPr>
          </a:p>
          <a:p>
            <a:pPr marL="363538" indent="-363538" algn="just">
              <a:buSzTx/>
              <a:buFontTx/>
              <a:buChar char="•"/>
            </a:pPr>
            <a:endParaRPr lang="ko-KR" altLang="en-US" sz="2400" dirty="0" smtClean="0">
              <a:ea typeface="굴림" pitchFamily="50" charset="-127"/>
            </a:endParaRPr>
          </a:p>
          <a:p>
            <a:pPr marL="363538" indent="-363538">
              <a:buSzTx/>
              <a:buFontTx/>
              <a:buChar char="•"/>
            </a:pPr>
            <a:r>
              <a:rPr lang="en-US" altLang="ko-KR" sz="2400" dirty="0" smtClean="0">
                <a:ea typeface="굴림" pitchFamily="50" charset="-127"/>
              </a:rPr>
              <a:t>x=0, 1, 2, 3 …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등이 될 수 있고 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이론적으로는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) </a:t>
            </a:r>
            <a:r>
              <a:rPr lang="ko-KR" altLang="en-US" sz="2400" dirty="0" err="1" smtClean="0">
                <a:latin typeface="굴림" pitchFamily="50" charset="-127"/>
                <a:ea typeface="굴림" pitchFamily="50" charset="-127"/>
              </a:rPr>
              <a:t>상한값은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 제한이 없다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363538" indent="-363538">
              <a:buSzTx/>
              <a:buFontTx/>
              <a:buChar char="•"/>
            </a:pP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평균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=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분산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=</a:t>
            </a:r>
            <a:r>
              <a:rPr lang="en-US" altLang="ko-KR" sz="2400" dirty="0" smtClean="0">
                <a:latin typeface="Symbol" pitchFamily="18" charset="2"/>
                <a:ea typeface="굴림" pitchFamily="50" charset="-127"/>
              </a:rPr>
              <a:t>l</a:t>
            </a:r>
            <a:endParaRPr lang="ko-KR" altLang="en-US" sz="2400" dirty="0" smtClean="0">
              <a:latin typeface="Symbol" pitchFamily="18" charset="2"/>
              <a:ea typeface="굴림" pitchFamily="50" charset="-127"/>
            </a:endParaRPr>
          </a:p>
          <a:p>
            <a:pPr marL="363538" indent="-363538">
              <a:buSzTx/>
              <a:buFontTx/>
              <a:buChar char="•"/>
            </a:pPr>
            <a:r>
              <a:rPr lang="ko-KR" altLang="en-US" sz="2400" dirty="0" err="1" smtClean="0">
                <a:latin typeface="굴림" pitchFamily="50" charset="-127"/>
                <a:ea typeface="굴림" pitchFamily="50" charset="-127"/>
              </a:rPr>
              <a:t>포아송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 분포는  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n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이 크고  </a:t>
            </a:r>
            <a:r>
              <a:rPr lang="en-US" altLang="ko-KR" sz="2400" dirty="0" smtClean="0">
                <a:latin typeface="Symbol" pitchFamily="18" charset="2"/>
                <a:ea typeface="굴림" pitchFamily="50" charset="-127"/>
              </a:rPr>
              <a:t>p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가 작을 때의 이항분포의 확률을 근사계산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</a:rPr>
              <a:t>approximation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할 수 있다</a:t>
            </a: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sz="4000" i="0" smtClean="0">
                <a:ea typeface="굴림" pitchFamily="50" charset="-127"/>
              </a:rPr>
              <a:t>포아송 분포</a:t>
            </a:r>
            <a:r>
              <a:rPr lang="en-US" altLang="ko-KR" sz="4000" i="0" smtClean="0">
                <a:ea typeface="굴림" pitchFamily="50" charset="-127"/>
              </a:rPr>
              <a:t>(Poisson distribution)</a:t>
            </a:r>
            <a:endParaRPr lang="ko-KR" altLang="en-US" sz="4000" i="0" smtClean="0">
              <a:ea typeface="굴림" pitchFamily="50" charset="-127"/>
            </a:endParaRPr>
          </a:p>
        </p:txBody>
      </p:sp>
      <p:graphicFrame>
        <p:nvGraphicFramePr>
          <p:cNvPr id="51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14414" y="2285992"/>
          <a:ext cx="352901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3073320" imgH="1206360" progId="Equation.3">
                  <p:embed/>
                </p:oleObj>
              </mc:Choice>
              <mc:Fallback>
                <p:oleObj name="Equation" r:id="rId4" imgW="3073320" imgH="12063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285992"/>
                        <a:ext cx="3529012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85860"/>
            <a:ext cx="8077200" cy="4657725"/>
          </a:xfrm>
          <a:noFill/>
        </p:spPr>
        <p:txBody>
          <a:bodyPr/>
          <a:lstStyle/>
          <a:p>
            <a:pPr marL="363538" indent="-363538">
              <a:lnSpc>
                <a:spcPct val="90000"/>
              </a:lnSpc>
            </a:pPr>
            <a:r>
              <a:rPr lang="ko-KR" altLang="en-US" sz="2800" dirty="0" smtClean="0">
                <a:ea typeface="굴림" pitchFamily="50" charset="-127"/>
              </a:rPr>
              <a:t>주어진 시간 간격 동안 서비스지점에 고객의 도착 수</a:t>
            </a:r>
            <a:r>
              <a:rPr lang="en-US" altLang="ko-KR" sz="2800" dirty="0" smtClean="0">
                <a:ea typeface="굴림" pitchFamily="50" charset="-127"/>
              </a:rPr>
              <a:t>. </a:t>
            </a:r>
            <a:r>
              <a:rPr lang="ko-KR" altLang="en-US" sz="2800" dirty="0" smtClean="0">
                <a:ea typeface="굴림" pitchFamily="50" charset="-127"/>
              </a:rPr>
              <a:t>예를 들면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톨 </a:t>
            </a:r>
            <a:r>
              <a:rPr lang="ko-KR" altLang="en-US" sz="2800" dirty="0" err="1" smtClean="0">
                <a:ea typeface="굴림" pitchFamily="50" charset="-127"/>
              </a:rPr>
              <a:t>게이트에</a:t>
            </a:r>
            <a:r>
              <a:rPr lang="ko-KR" altLang="en-US" sz="2800" dirty="0" smtClean="0">
                <a:ea typeface="굴림" pitchFamily="50" charset="-127"/>
              </a:rPr>
              <a:t> 도착하는 자동차 수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err="1" smtClean="0">
                <a:ea typeface="굴림" pitchFamily="50" charset="-127"/>
              </a:rPr>
              <a:t>맥도날드</a:t>
            </a:r>
            <a:r>
              <a:rPr lang="ko-KR" altLang="en-US" sz="2800" dirty="0" smtClean="0">
                <a:ea typeface="굴림" pitchFamily="50" charset="-127"/>
              </a:rPr>
              <a:t> 가게에 도착하는 고객 수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회사의 안내전화에 걸려오는 전화 수 등이다</a:t>
            </a:r>
            <a:r>
              <a:rPr lang="en-US" altLang="ko-KR" sz="2800" dirty="0" smtClean="0">
                <a:ea typeface="굴림" pitchFamily="50" charset="-127"/>
              </a:rPr>
              <a:t>. </a:t>
            </a:r>
          </a:p>
          <a:p>
            <a:pPr marL="363538" indent="-363538">
              <a:lnSpc>
                <a:spcPct val="90000"/>
              </a:lnSpc>
            </a:pPr>
            <a:r>
              <a:rPr lang="ko-KR" altLang="en-US" sz="2800" dirty="0" smtClean="0">
                <a:ea typeface="굴림" pitchFamily="50" charset="-127"/>
              </a:rPr>
              <a:t>제조물품에서 결함 수</a:t>
            </a:r>
            <a:r>
              <a:rPr lang="en-US" altLang="ko-KR" sz="2800" dirty="0" smtClean="0">
                <a:ea typeface="굴림" pitchFamily="50" charset="-127"/>
              </a:rPr>
              <a:t>. </a:t>
            </a:r>
            <a:r>
              <a:rPr lang="ko-KR" altLang="en-US" sz="2800" dirty="0" smtClean="0">
                <a:ea typeface="굴림" pitchFamily="50" charset="-127"/>
              </a:rPr>
              <a:t>예를 들면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일정한 길이의 전선이나 파이프에 있는 </a:t>
            </a:r>
            <a:r>
              <a:rPr lang="ko-KR" altLang="en-US" sz="2800" dirty="0" err="1" smtClean="0">
                <a:ea typeface="굴림" pitchFamily="50" charset="-127"/>
              </a:rPr>
              <a:t>결점수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나무 </a:t>
            </a:r>
            <a:r>
              <a:rPr lang="ko-KR" altLang="en-US" sz="2800" dirty="0" err="1" smtClean="0">
                <a:ea typeface="굴림" pitchFamily="50" charset="-127"/>
              </a:rPr>
              <a:t>판넬의</a:t>
            </a:r>
            <a:r>
              <a:rPr lang="ko-KR" altLang="en-US" sz="2800" dirty="0" smtClean="0">
                <a:ea typeface="굴림" pitchFamily="50" charset="-127"/>
              </a:rPr>
              <a:t> 단위 면적당 옹이 개수 </a:t>
            </a:r>
          </a:p>
          <a:p>
            <a:pPr marL="363538" indent="-363538">
              <a:lnSpc>
                <a:spcPct val="90000"/>
              </a:lnSpc>
            </a:pPr>
            <a:r>
              <a:rPr lang="ko-KR" altLang="en-US" sz="2800" dirty="0" smtClean="0">
                <a:ea typeface="굴림" pitchFamily="50" charset="-127"/>
              </a:rPr>
              <a:t>주어진 기간 동안 출생 수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사망 수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결혼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이혼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자살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살인건수 등 </a:t>
            </a:r>
          </a:p>
          <a:p>
            <a:pPr marL="363538" indent="-363538">
              <a:lnSpc>
                <a:spcPct val="90000"/>
              </a:lnSpc>
            </a:pPr>
            <a:r>
              <a:rPr lang="ko-KR" altLang="en-US" sz="2800" dirty="0" smtClean="0">
                <a:ea typeface="굴림" pitchFamily="50" charset="-127"/>
              </a:rPr>
              <a:t>주어진 생산 작업 시간 동안 산업재해 관련 사망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사건건수</a:t>
            </a:r>
            <a:r>
              <a:rPr lang="en-US" altLang="ko-KR" sz="2800" dirty="0" smtClean="0">
                <a:ea typeface="굴림" pitchFamily="50" charset="-127"/>
              </a:rPr>
              <a:t>, </a:t>
            </a:r>
            <a:r>
              <a:rPr lang="ko-KR" altLang="en-US" sz="2800" dirty="0" smtClean="0">
                <a:ea typeface="굴림" pitchFamily="50" charset="-127"/>
              </a:rPr>
              <a:t>재해건수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sz="4000" i="0" smtClean="0">
                <a:ea typeface="굴림" pitchFamily="50" charset="-127"/>
              </a:rPr>
              <a:t>포아송 분포</a:t>
            </a:r>
            <a:r>
              <a:rPr lang="en-US" altLang="ko-KR" sz="4000" i="0" smtClean="0">
                <a:ea typeface="굴림" pitchFamily="50" charset="-127"/>
              </a:rPr>
              <a:t>(Poisson distribution)</a:t>
            </a:r>
            <a:endParaRPr lang="ko-KR" altLang="en-US" sz="4000" i="0" smtClean="0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85860"/>
            <a:ext cx="8077200" cy="4657725"/>
          </a:xfrm>
          <a:noFill/>
        </p:spPr>
        <p:txBody>
          <a:bodyPr/>
          <a:lstStyle/>
          <a:p>
            <a:pPr marL="363538" indent="-363538" algn="just">
              <a:lnSpc>
                <a:spcPct val="90000"/>
              </a:lnSpc>
            </a:pPr>
            <a:r>
              <a:rPr lang="ko-KR" altLang="en-US" sz="2000" dirty="0" smtClean="0">
                <a:ea typeface="굴림" pitchFamily="50" charset="-127"/>
              </a:rPr>
              <a:t>한 지역의 보건소에서는 올해의 출생 수가 작년과 동일할 것으로 예상하는데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작년 한 해에 </a:t>
            </a:r>
            <a:r>
              <a:rPr lang="en-US" altLang="ko-KR" sz="2000" dirty="0" smtClean="0">
                <a:ea typeface="굴림" pitchFamily="50" charset="-127"/>
              </a:rPr>
              <a:t>438</a:t>
            </a:r>
            <a:r>
              <a:rPr lang="ko-KR" altLang="en-US" sz="2000" dirty="0" smtClean="0">
                <a:ea typeface="굴림" pitchFamily="50" charset="-127"/>
              </a:rPr>
              <a:t>명의 어린아이가 태어났으며 하루 평균 </a:t>
            </a:r>
            <a:r>
              <a:rPr lang="en-US" altLang="ko-KR" sz="2000" dirty="0" smtClean="0">
                <a:ea typeface="굴림" pitchFamily="50" charset="-127"/>
              </a:rPr>
              <a:t>438/365=1.2</a:t>
            </a:r>
            <a:r>
              <a:rPr lang="ko-KR" altLang="en-US" sz="2000" dirty="0" smtClean="0">
                <a:ea typeface="굴림" pitchFamily="50" charset="-127"/>
              </a:rPr>
              <a:t>명이다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  <a:r>
              <a:rPr lang="ko-KR" altLang="en-US" sz="2000" dirty="0" smtClean="0">
                <a:ea typeface="굴림" pitchFamily="50" charset="-127"/>
              </a:rPr>
              <a:t>하루에 출생 수는 </a:t>
            </a:r>
            <a:r>
              <a:rPr lang="ko-KR" altLang="en-US" sz="2000" dirty="0" err="1" smtClean="0">
                <a:ea typeface="굴림" pitchFamily="50" charset="-127"/>
              </a:rPr>
              <a:t>포아송</a:t>
            </a:r>
            <a:r>
              <a:rPr lang="ko-KR" altLang="en-US" sz="2000" dirty="0" smtClean="0">
                <a:ea typeface="굴림" pitchFamily="50" charset="-127"/>
              </a:rPr>
              <a:t> 분포를 따라왔다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pPr marL="363538" indent="-363538" algn="just">
              <a:lnSpc>
                <a:spcPct val="90000"/>
              </a:lnSpc>
            </a:pPr>
            <a:r>
              <a:rPr lang="ko-KR" altLang="en-US" sz="2000" dirty="0" smtClean="0">
                <a:ea typeface="굴림" pitchFamily="50" charset="-127"/>
              </a:rPr>
              <a:t>분포의 평균 </a:t>
            </a:r>
            <a:r>
              <a:rPr lang="en-US" altLang="ko-KR" sz="2000" dirty="0" smtClean="0">
                <a:latin typeface="Symbol" pitchFamily="18" charset="2"/>
                <a:ea typeface="굴림" pitchFamily="50" charset="-127"/>
              </a:rPr>
              <a:t>l</a:t>
            </a:r>
            <a:r>
              <a:rPr lang="ko-KR" altLang="en-US" sz="2000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=1.2</a:t>
            </a:r>
          </a:p>
          <a:p>
            <a:pPr marL="363538" indent="-363538" algn="just">
              <a:lnSpc>
                <a:spcPct val="90000"/>
              </a:lnSpc>
            </a:pPr>
            <a:r>
              <a:rPr lang="ko-KR" altLang="en-US" sz="2000" dirty="0" smtClean="0">
                <a:ea typeface="굴림" pitchFamily="50" charset="-127"/>
              </a:rPr>
              <a:t>어떤 하루를 볼 때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어린 아이가 태어나지 않을 확률</a:t>
            </a:r>
          </a:p>
          <a:p>
            <a:pPr marL="363538" indent="-363538" algn="just">
              <a:lnSpc>
                <a:spcPct val="9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63538" indent="-363538" algn="just">
              <a:lnSpc>
                <a:spcPct val="90000"/>
              </a:lnSpc>
            </a:pPr>
            <a:r>
              <a:rPr lang="ko-KR" altLang="en-US" sz="2000" dirty="0" smtClean="0">
                <a:ea typeface="굴림" pitchFamily="50" charset="-127"/>
              </a:rPr>
              <a:t>기타 확률</a:t>
            </a:r>
          </a:p>
          <a:p>
            <a:pPr marL="363538" indent="-363538" algn="just">
              <a:lnSpc>
                <a:spcPct val="90000"/>
              </a:lnSpc>
            </a:pPr>
            <a:endParaRPr lang="ko-KR" altLang="en-US" sz="2000" dirty="0" smtClean="0">
              <a:ea typeface="굴림" pitchFamily="50" charset="-127"/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sz="4000" i="0" smtClean="0">
                <a:ea typeface="굴림" pitchFamily="50" charset="-127"/>
              </a:rPr>
              <a:t>포아송 분포</a:t>
            </a:r>
            <a:r>
              <a:rPr lang="en-US" altLang="ko-KR" sz="4000" i="0" smtClean="0">
                <a:ea typeface="굴림" pitchFamily="50" charset="-127"/>
              </a:rPr>
              <a:t>(Poisson distribution)</a:t>
            </a:r>
            <a:endParaRPr lang="ko-KR" altLang="en-US" sz="4000" i="0" smtClean="0">
              <a:ea typeface="굴림" pitchFamily="50" charset="-127"/>
            </a:endParaRPr>
          </a:p>
        </p:txBody>
      </p:sp>
      <p:graphicFrame>
        <p:nvGraphicFramePr>
          <p:cNvPr id="614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39975" y="3189309"/>
          <a:ext cx="5718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6946560" imgH="990360" progId="Equation.3">
                  <p:embed/>
                </p:oleObj>
              </mc:Choice>
              <mc:Fallback>
                <p:oleObj name="Equation" r:id="rId4" imgW="6946560" imgH="9903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189309"/>
                        <a:ext cx="57181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89150" y="3765571"/>
          <a:ext cx="6221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7556400" imgH="990360" progId="Equation.3">
                  <p:embed/>
                </p:oleObj>
              </mc:Choice>
              <mc:Fallback>
                <p:oleObj name="Equation" r:id="rId6" imgW="7556400" imgH="99036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765571"/>
                        <a:ext cx="62214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98675" y="4413271"/>
          <a:ext cx="6315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8" imgW="7670520" imgH="990360" progId="Equation.3">
                  <p:embed/>
                </p:oleObj>
              </mc:Choice>
              <mc:Fallback>
                <p:oleObj name="Equation" r:id="rId8" imgW="7670520" imgH="99036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4413271"/>
                        <a:ext cx="6315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24075" y="5133996"/>
          <a:ext cx="62849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0" imgW="7632360" imgH="990360" progId="Equation.3">
                  <p:embed/>
                </p:oleObj>
              </mc:Choice>
              <mc:Fallback>
                <p:oleObj name="Equation" r:id="rId10" imgW="7632360" imgH="99036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33996"/>
                        <a:ext cx="62849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92325" y="5853134"/>
          <a:ext cx="63484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2" imgW="7708680" imgH="990360" progId="Equation.3">
                  <p:embed/>
                </p:oleObj>
              </mc:Choice>
              <mc:Fallback>
                <p:oleObj name="Equation" r:id="rId12" imgW="7708680" imgH="99036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5853134"/>
                        <a:ext cx="63484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00174"/>
            <a:ext cx="8077200" cy="4657725"/>
          </a:xfrm>
          <a:noFill/>
        </p:spPr>
        <p:txBody>
          <a:bodyPr/>
          <a:lstStyle/>
          <a:p>
            <a:pPr marL="363538" indent="-363538">
              <a:lnSpc>
                <a:spcPct val="90000"/>
              </a:lnSpc>
            </a:pPr>
            <a:r>
              <a:rPr lang="ko-KR" altLang="en-US" dirty="0" smtClean="0">
                <a:ea typeface="굴림" pitchFamily="50" charset="-127"/>
              </a:rPr>
              <a:t>어떤 하루에 출생수가 </a:t>
            </a:r>
            <a:r>
              <a:rPr lang="en-US" altLang="ko-KR" dirty="0" smtClean="0">
                <a:ea typeface="굴림" pitchFamily="50" charset="-127"/>
              </a:rPr>
              <a:t>1</a:t>
            </a:r>
            <a:r>
              <a:rPr lang="ko-KR" altLang="en-US" dirty="0" smtClean="0">
                <a:ea typeface="굴림" pitchFamily="50" charset="-127"/>
              </a:rPr>
              <a:t>보다 크지 않을 확률은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 marL="828675" lvl="1">
              <a:lnSpc>
                <a:spcPct val="90000"/>
              </a:lnSpc>
            </a:pPr>
            <a:r>
              <a:rPr lang="ko-KR" altLang="en-US" dirty="0" smtClean="0">
                <a:ea typeface="굴림" pitchFamily="50" charset="-127"/>
              </a:rPr>
              <a:t>사건들이 상호배반적이므로 확률은  </a:t>
            </a:r>
            <a:r>
              <a:rPr lang="en-US" altLang="ko-KR" dirty="0" smtClean="0">
                <a:ea typeface="굴림" pitchFamily="50" charset="-127"/>
              </a:rPr>
              <a:t>P(x=0)+ P(x=1)=0.3012+0.3614</a:t>
            </a:r>
            <a:r>
              <a:rPr lang="ko-KR" altLang="en-US" dirty="0" smtClean="0">
                <a:ea typeface="굴림" pitchFamily="50" charset="-127"/>
              </a:rPr>
              <a:t>이고</a:t>
            </a:r>
          </a:p>
          <a:p>
            <a:pPr marL="828675"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P(x≤1)=0.662	</a:t>
            </a:r>
          </a:p>
          <a:p>
            <a:pPr marL="363538" indent="-363538">
              <a:lnSpc>
                <a:spcPct val="90000"/>
              </a:lnSpc>
            </a:pPr>
            <a:r>
              <a:rPr lang="ko-KR" altLang="en-US" dirty="0" err="1" smtClean="0">
                <a:ea typeface="굴림" pitchFamily="50" charset="-127"/>
              </a:rPr>
              <a:t>포아송</a:t>
            </a:r>
            <a:r>
              <a:rPr lang="ko-KR" altLang="en-US" dirty="0" smtClean="0">
                <a:ea typeface="굴림" pitchFamily="50" charset="-127"/>
              </a:rPr>
              <a:t> 분포표 이용</a:t>
            </a:r>
          </a:p>
          <a:p>
            <a:pPr marL="828675"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A.3, A.4</a:t>
            </a:r>
            <a:r>
              <a:rPr lang="ko-KR" altLang="en-US" dirty="0" smtClean="0">
                <a:ea typeface="굴림" pitchFamily="50" charset="-127"/>
              </a:rPr>
              <a:t>를 이용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sz="4000" i="0" smtClean="0">
                <a:ea typeface="굴림" pitchFamily="50" charset="-127"/>
              </a:rPr>
              <a:t>포아송 분포</a:t>
            </a:r>
            <a:r>
              <a:rPr lang="en-US" altLang="ko-KR" sz="4000" i="0" smtClean="0">
                <a:ea typeface="굴림" pitchFamily="50" charset="-127"/>
              </a:rPr>
              <a:t>(Poisson distribution)</a:t>
            </a:r>
            <a:endParaRPr lang="ko-KR" altLang="en-US" sz="4000" i="0" smtClean="0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428736"/>
            <a:ext cx="8077200" cy="4657725"/>
          </a:xfrm>
          <a:noFill/>
        </p:spPr>
        <p:txBody>
          <a:bodyPr/>
          <a:lstStyle/>
          <a:p>
            <a:pPr marL="363538" indent="-363538">
              <a:lnSpc>
                <a:spcPct val="90000"/>
              </a:lnSpc>
              <a:buSzTx/>
              <a:buFontTx/>
              <a:buChar char="•"/>
            </a:pPr>
            <a:r>
              <a:rPr lang="en-US" altLang="ko-KR" sz="2400" b="1" dirty="0" smtClean="0">
                <a:ea typeface="굴림" pitchFamily="50" charset="-127"/>
              </a:rPr>
              <a:t>Example, Problem 6.36: </a:t>
            </a:r>
            <a:r>
              <a:rPr lang="en-US" altLang="ko-KR" sz="2400" dirty="0" smtClean="0">
                <a:ea typeface="굴림" pitchFamily="50" charset="-127"/>
              </a:rPr>
              <a:t>During the 12 p.m. – 1 p.m. noon hour, arrivals at a curbside banking machine have been found to be Poisson distributed with a mean of 1.3 persons per minute. If</a:t>
            </a:r>
            <a:r>
              <a:rPr lang="en-US" altLang="ko-KR" sz="2400" i="1" dirty="0" smtClean="0">
                <a:ea typeface="굴림" pitchFamily="50" charset="-127"/>
              </a:rPr>
              <a:t> x </a:t>
            </a:r>
            <a:r>
              <a:rPr lang="en-US" altLang="ko-KR" sz="2400" dirty="0" smtClean="0">
                <a:ea typeface="굴림" pitchFamily="50" charset="-127"/>
              </a:rPr>
              <a:t>= number of arrivals per minute, determine:</a:t>
            </a:r>
          </a:p>
          <a:p>
            <a:pPr marL="828675" lvl="1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b.</a:t>
            </a:r>
          </a:p>
          <a:p>
            <a:pPr marL="828675" lvl="1">
              <a:lnSpc>
                <a:spcPct val="90000"/>
              </a:lnSpc>
              <a:buFontTx/>
              <a:buNone/>
            </a:pPr>
            <a:endParaRPr lang="en-US" altLang="ko-KR" sz="1200" dirty="0" smtClean="0">
              <a:ea typeface="굴림" pitchFamily="50" charset="-127"/>
            </a:endParaRPr>
          </a:p>
          <a:p>
            <a:pPr marL="828675" lvl="1">
              <a:lnSpc>
                <a:spcPct val="90000"/>
              </a:lnSpc>
              <a:buFontTx/>
              <a:buNone/>
            </a:pPr>
            <a:endParaRPr lang="en-US" altLang="ko-KR" sz="1200" dirty="0" smtClean="0">
              <a:ea typeface="굴림" pitchFamily="50" charset="-127"/>
            </a:endParaRPr>
          </a:p>
          <a:p>
            <a:pPr marL="828675" lvl="1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c. </a:t>
            </a:r>
          </a:p>
          <a:p>
            <a:pPr marL="828675" lvl="1">
              <a:lnSpc>
                <a:spcPct val="90000"/>
              </a:lnSpc>
              <a:buFontTx/>
              <a:buNone/>
            </a:pPr>
            <a:endParaRPr lang="en-US" altLang="ko-KR" sz="2400" dirty="0" smtClean="0">
              <a:ea typeface="굴림" pitchFamily="50" charset="-127"/>
            </a:endParaRPr>
          </a:p>
          <a:p>
            <a:pPr marL="828675" lvl="1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</a:rPr>
              <a:t>d. </a:t>
            </a:r>
            <a:r>
              <a:rPr lang="en-US" altLang="ko-KR" sz="2400" i="1" dirty="0" smtClean="0">
                <a:ea typeface="굴림" pitchFamily="50" charset="-127"/>
              </a:rPr>
              <a:t>P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en-US" altLang="ko-KR" sz="2400" i="1" dirty="0" smtClean="0">
                <a:ea typeface="굴림" pitchFamily="50" charset="-127"/>
              </a:rPr>
              <a:t>x </a:t>
            </a:r>
            <a:r>
              <a:rPr lang="en-US" altLang="ko-KR" sz="2400" dirty="0" smtClean="0">
                <a:latin typeface="Symbol" pitchFamily="18" charset="2"/>
                <a:ea typeface="굴림" pitchFamily="50" charset="-127"/>
              </a:rPr>
              <a:t>£</a:t>
            </a:r>
            <a:r>
              <a:rPr lang="en-US" altLang="ko-KR" sz="2400" dirty="0" smtClean="0">
                <a:ea typeface="굴림" pitchFamily="50" charset="-127"/>
              </a:rPr>
              <a:t> 2) = 0.8571 from Appendix Table A.4,           </a:t>
            </a:r>
            <a:r>
              <a:rPr lang="en-US" altLang="ko-KR" sz="2400" i="1" dirty="0" smtClean="0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400" dirty="0" smtClean="0">
                <a:ea typeface="굴림" pitchFamily="50" charset="-127"/>
              </a:rPr>
              <a:t> = 1.3,</a:t>
            </a:r>
            <a:r>
              <a:rPr lang="en-US" altLang="ko-KR" sz="2400" i="1" dirty="0" smtClean="0">
                <a:ea typeface="굴림" pitchFamily="50" charset="-127"/>
              </a:rPr>
              <a:t>k</a:t>
            </a:r>
            <a:r>
              <a:rPr lang="en-US" altLang="ko-KR" sz="2400" dirty="0" smtClean="0">
                <a:ea typeface="굴림" pitchFamily="50" charset="-127"/>
              </a:rPr>
              <a:t> = 2							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sz="4000" i="0" smtClean="0">
                <a:ea typeface="굴림" pitchFamily="50" charset="-127"/>
              </a:rPr>
              <a:t>포아송 분포</a:t>
            </a:r>
            <a:r>
              <a:rPr lang="en-US" altLang="ko-KR" sz="4000" i="0" smtClean="0">
                <a:ea typeface="굴림" pitchFamily="50" charset="-127"/>
              </a:rPr>
              <a:t>(Poisson distribution)</a:t>
            </a:r>
            <a:endParaRPr lang="ko-KR" altLang="en-US" sz="4000" i="0" smtClean="0">
              <a:ea typeface="굴림" pitchFamily="50" charset="-127"/>
            </a:endParaRPr>
          </a:p>
        </p:txBody>
      </p:sp>
      <p:graphicFrame>
        <p:nvGraphicFramePr>
          <p:cNvPr id="717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8175" y="3155960"/>
          <a:ext cx="662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6629040" imgH="863280" progId="Equation.3">
                  <p:embed/>
                </p:oleObj>
              </mc:Choice>
              <mc:Fallback>
                <p:oleObj name="Equation" r:id="rId4" imgW="6629040" imgH="8632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55960"/>
                        <a:ext cx="662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8175" y="3851284"/>
          <a:ext cx="662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6" imgW="6629040" imgH="863280" progId="Equation.3">
                  <p:embed/>
                </p:oleObj>
              </mc:Choice>
              <mc:Fallback>
                <p:oleObj name="Equation" r:id="rId6" imgW="6629040" imgH="86328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51284"/>
                        <a:ext cx="662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8077200" cy="4657725"/>
          </a:xfrm>
          <a:noFill/>
        </p:spPr>
        <p:txBody>
          <a:bodyPr/>
          <a:lstStyle/>
          <a:p>
            <a:pPr marL="363538" indent="-363538">
              <a:buSzTx/>
              <a:buFontTx/>
              <a:buChar char="•"/>
            </a:pPr>
            <a:r>
              <a:rPr lang="en-US" altLang="ko-KR" sz="2400" smtClean="0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≥20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이고  </a:t>
            </a:r>
            <a:r>
              <a:rPr lang="en-US" altLang="ko-KR" sz="2400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≤0.05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이면 이항분포는 포아송 분포로 만족스럽게 근사계산가능</a:t>
            </a:r>
          </a:p>
          <a:p>
            <a:pPr marL="363538" indent="-363538">
              <a:buSzTx/>
              <a:buFontTx/>
              <a:buChar char="•"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smtClean="0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400" smtClean="0">
                <a:ea typeface="굴림" pitchFamily="50" charset="-127"/>
              </a:rPr>
              <a:t>=n</a:t>
            </a:r>
            <a:r>
              <a:rPr lang="en-US" altLang="ko-KR" sz="2400" smtClean="0">
                <a:latin typeface="Symbol" pitchFamily="18" charset="2"/>
                <a:ea typeface="굴림" pitchFamily="50" charset="-127"/>
              </a:rPr>
              <a:t>p</a:t>
            </a:r>
            <a:r>
              <a:rPr lang="ko-KR" altLang="en-US" sz="2400" smtClean="0">
                <a:ea typeface="굴림" pitchFamily="50" charset="-127"/>
              </a:rPr>
              <a:t>를 사용</a:t>
            </a:r>
          </a:p>
          <a:p>
            <a:pPr marL="363538" indent="-363538">
              <a:buSzTx/>
              <a:buFontTx/>
              <a:buChar char="•"/>
            </a:pPr>
            <a:r>
              <a:rPr lang="ko-KR" altLang="en-US" sz="2400" smtClean="0">
                <a:ea typeface="굴림" pitchFamily="50" charset="-127"/>
              </a:rPr>
              <a:t>과거경험에 의하면 어떤 회사에서 만드는 마이크로칩은 </a:t>
            </a:r>
            <a:r>
              <a:rPr lang="en-US" altLang="ko-KR" sz="2400" smtClean="0">
                <a:ea typeface="굴림" pitchFamily="50" charset="-127"/>
              </a:rPr>
              <a:t>1.0%</a:t>
            </a:r>
            <a:r>
              <a:rPr lang="ko-KR" altLang="en-US" sz="2400" smtClean="0">
                <a:ea typeface="굴림" pitchFamily="50" charset="-127"/>
              </a:rPr>
              <a:t>가 불량이다</a:t>
            </a:r>
            <a:r>
              <a:rPr lang="en-US" altLang="ko-KR" sz="2400" smtClean="0">
                <a:ea typeface="굴림" pitchFamily="50" charset="-127"/>
              </a:rPr>
              <a:t>. 30</a:t>
            </a:r>
            <a:r>
              <a:rPr lang="ko-KR" altLang="en-US" sz="2400" smtClean="0">
                <a:ea typeface="굴림" pitchFamily="50" charset="-127"/>
              </a:rPr>
              <a:t>개 칩을 표본으로 추출하였다</a:t>
            </a:r>
            <a:r>
              <a:rPr lang="en-US" altLang="ko-KR" sz="2400" smtClean="0">
                <a:ea typeface="굴림" pitchFamily="50" charset="-127"/>
              </a:rPr>
              <a:t>.  x=</a:t>
            </a:r>
            <a:r>
              <a:rPr lang="ko-KR" altLang="en-US" sz="2400" smtClean="0">
                <a:ea typeface="굴림" pitchFamily="50" charset="-127"/>
              </a:rPr>
              <a:t>표본 속의 불량 칩의 개수로 정의하고</a:t>
            </a:r>
            <a:r>
              <a:rPr lang="en-US" altLang="ko-KR" sz="2400" smtClean="0">
                <a:ea typeface="굴림" pitchFamily="50" charset="-127"/>
              </a:rPr>
              <a:t>,  P(x=0), P(x=1), P(x=2), P(x=2), P(x=4)</a:t>
            </a:r>
            <a:r>
              <a:rPr lang="ko-KR" altLang="en-US" sz="2400" smtClean="0">
                <a:ea typeface="굴림" pitchFamily="50" charset="-127"/>
              </a:rPr>
              <a:t>를 계산하라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>
            <a:normAutofit fontScale="90000"/>
          </a:bodyPr>
          <a:lstStyle/>
          <a:p>
            <a:r>
              <a:rPr lang="ko-KR" altLang="en-US" sz="4000" i="0" smtClean="0">
                <a:ea typeface="굴림" pitchFamily="50" charset="-127"/>
              </a:rPr>
              <a:t>포아송 분포를 이용한 이항분포 근사계산</a:t>
            </a:r>
          </a:p>
        </p:txBody>
      </p:sp>
      <p:graphicFrame>
        <p:nvGraphicFramePr>
          <p:cNvPr id="115763" name="Group 51"/>
          <p:cNvGraphicFramePr>
            <a:graphicFrameLocks noGrp="1"/>
          </p:cNvGraphicFramePr>
          <p:nvPr/>
        </p:nvGraphicFramePr>
        <p:xfrm>
          <a:off x="1547813" y="4221163"/>
          <a:ext cx="6672262" cy="1840992"/>
        </p:xfrm>
        <a:graphic>
          <a:graphicData uri="http://schemas.openxmlformats.org/drawingml/2006/table">
            <a:tbl>
              <a:tblPr/>
              <a:tblGrid>
                <a:gridCol w="2608262"/>
                <a:gridCol w="2032000"/>
                <a:gridCol w="2032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x=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표본에서 불량칩수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이항분포 이용           포아송 분포 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0.7397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0.2242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0.0328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0.0031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0.0002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0.7408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0.2222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0.0333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0.0033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0.0003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4664"/>
            <a:ext cx="8706873" cy="625050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4657725"/>
          </a:xfrm>
          <a:noFill/>
        </p:spPr>
        <p:txBody>
          <a:bodyPr/>
          <a:lstStyle/>
          <a:p>
            <a:r>
              <a:rPr lang="ko-KR" altLang="en-US" sz="2800" smtClean="0">
                <a:ea typeface="굴림" pitchFamily="50" charset="-127"/>
              </a:rPr>
              <a:t>이산적 확률변수</a:t>
            </a:r>
            <a:r>
              <a:rPr lang="en-US" altLang="ko-KR" sz="2800" smtClean="0">
                <a:ea typeface="굴림" pitchFamily="50" charset="-127"/>
              </a:rPr>
              <a:t>:</a:t>
            </a:r>
            <a:r>
              <a:rPr lang="ko-KR" altLang="en-US" sz="2800" smtClean="0">
                <a:ea typeface="굴림" pitchFamily="50" charset="-127"/>
              </a:rPr>
              <a:t>확률변수가 어떤 정해진 값만 가질 수 있고 그 값들 사이에는 간격이 생긴다</a:t>
            </a:r>
            <a:r>
              <a:rPr lang="en-US" altLang="ko-KR" sz="2800" smtClean="0">
                <a:ea typeface="굴림" pitchFamily="50" charset="-127"/>
              </a:rPr>
              <a:t>. </a:t>
            </a:r>
          </a:p>
          <a:p>
            <a:pPr lvl="1"/>
            <a:r>
              <a:rPr lang="ko-KR" altLang="en-US" sz="2400" smtClean="0">
                <a:ea typeface="굴림" pitchFamily="50" charset="-127"/>
              </a:rPr>
              <a:t>초등학교 한 반에서 학생이 모두 </a:t>
            </a:r>
            <a:r>
              <a:rPr lang="en-US" altLang="ko-KR" sz="2400" smtClean="0">
                <a:ea typeface="굴림" pitchFamily="50" charset="-127"/>
              </a:rPr>
              <a:t>30</a:t>
            </a:r>
            <a:r>
              <a:rPr lang="ko-KR" altLang="en-US" sz="2400" smtClean="0">
                <a:ea typeface="굴림" pitchFamily="50" charset="-127"/>
              </a:rPr>
              <a:t>명인데 그 중에 전자 게임기를 가진 학생 수를 확률변수로 잡는 경우</a:t>
            </a:r>
          </a:p>
          <a:p>
            <a:r>
              <a:rPr lang="ko-KR" altLang="en-US" sz="2800" smtClean="0">
                <a:ea typeface="굴림" pitchFamily="50" charset="-127"/>
              </a:rPr>
              <a:t>연속적 확률변수</a:t>
            </a:r>
            <a:r>
              <a:rPr lang="en-US" altLang="ko-KR" sz="2800" smtClean="0">
                <a:ea typeface="굴림" pitchFamily="50" charset="-127"/>
              </a:rPr>
              <a:t>:</a:t>
            </a:r>
            <a:r>
              <a:rPr lang="ko-KR" altLang="en-US" sz="2800" smtClean="0">
                <a:ea typeface="굴림" pitchFamily="50" charset="-127"/>
              </a:rPr>
              <a:t>확률변수가 주어진 구간에서 어떠한 실수 값이라도 가질 수 있는 경우를 말한다</a:t>
            </a:r>
            <a:r>
              <a:rPr lang="en-US" altLang="ko-KR" sz="2800" smtClean="0">
                <a:ea typeface="굴림" pitchFamily="50" charset="-127"/>
              </a:rPr>
              <a:t>. </a:t>
            </a:r>
          </a:p>
          <a:p>
            <a:pPr lvl="1"/>
            <a:r>
              <a:rPr lang="ko-KR" altLang="en-US" sz="2400" smtClean="0">
                <a:ea typeface="굴림" pitchFamily="50" charset="-127"/>
              </a:rPr>
              <a:t>현재 건물바깥의 온도를 확률변수로 간주하는 경우 그 확률변수는 </a:t>
            </a:r>
            <a:r>
              <a:rPr lang="en-US" altLang="ko-KR" sz="2400" smtClean="0">
                <a:ea typeface="굴림" pitchFamily="50" charset="-127"/>
              </a:rPr>
              <a:t>23.568°, 18.352°, 13.815°</a:t>
            </a:r>
            <a:r>
              <a:rPr lang="ko-KR" altLang="en-US" sz="2400" smtClean="0">
                <a:ea typeface="굴림" pitchFamily="50" charset="-127"/>
              </a:rPr>
              <a:t>와 같이 다양한 값을 가질 수 있다</a:t>
            </a:r>
            <a:r>
              <a:rPr lang="en-US" altLang="ko-KR" sz="2400" smtClean="0">
                <a:ea typeface="굴림" pitchFamily="50" charset="-127"/>
              </a:rPr>
              <a:t>.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확률변수</a:t>
            </a:r>
            <a:r>
              <a:rPr lang="en-US" altLang="ko-KR" i="0" smtClean="0">
                <a:ea typeface="굴림" pitchFamily="50" charset="-127"/>
              </a:rPr>
              <a:t>: </a:t>
            </a:r>
            <a:r>
              <a:rPr lang="ko-KR" altLang="en-US" i="0" smtClean="0">
                <a:ea typeface="굴림" pitchFamily="50" charset="-127"/>
              </a:rPr>
              <a:t>이산적 </a:t>
            </a:r>
            <a:r>
              <a:rPr lang="en-US" altLang="ko-KR" i="0" smtClean="0">
                <a:ea typeface="굴림" pitchFamily="50" charset="-127"/>
              </a:rPr>
              <a:t>vs </a:t>
            </a:r>
            <a:r>
              <a:rPr lang="ko-KR" altLang="en-US" i="0" smtClean="0">
                <a:ea typeface="굴림" pitchFamily="50" charset="-127"/>
              </a:rPr>
              <a:t>연속적</a:t>
            </a:r>
            <a:endParaRPr lang="en-US" altLang="ko-KR" i="0" smtClean="0">
              <a:ea typeface="굴림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4657725"/>
          </a:xfrm>
          <a:noFill/>
        </p:spPr>
        <p:txBody>
          <a:bodyPr/>
          <a:lstStyle/>
          <a:p>
            <a:pPr algn="just"/>
            <a:r>
              <a:rPr lang="ko-KR" altLang="en-US" smtClean="0">
                <a:ea typeface="굴림" pitchFamily="50" charset="-127"/>
              </a:rPr>
              <a:t>균형이 잘 잡힌 동전을 두 번 던지는 실험</a:t>
            </a:r>
          </a:p>
          <a:p>
            <a:pPr lvl="1" algn="just"/>
            <a:r>
              <a:rPr lang="ko-KR" altLang="en-US" sz="2400" smtClean="0">
                <a:ea typeface="굴림" pitchFamily="50" charset="-127"/>
              </a:rPr>
              <a:t>가능한 결과는 네 가지임</a:t>
            </a:r>
            <a:r>
              <a:rPr lang="en-US" altLang="ko-KR" sz="2400" smtClean="0">
                <a:ea typeface="굴림" pitchFamily="50" charset="-127"/>
              </a:rPr>
              <a:t>. </a:t>
            </a:r>
            <a:r>
              <a:rPr lang="ko-KR" altLang="en-US" sz="2400" smtClean="0">
                <a:ea typeface="굴림" pitchFamily="50" charset="-127"/>
              </a:rPr>
              <a:t>각각의 결과는 모두 동일한 발생 가능성을 가지며 발생</a:t>
            </a:r>
            <a:endParaRPr lang="en-US" altLang="ko-KR" sz="2400" smtClean="0">
              <a:ea typeface="굴림" pitchFamily="50" charset="-127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이산적 확률변수의 예</a:t>
            </a:r>
            <a:endParaRPr lang="en-US" altLang="ko-KR" i="0" smtClean="0">
              <a:ea typeface="굴림" pitchFamily="50" charset="-127"/>
            </a:endParaRPr>
          </a:p>
        </p:txBody>
      </p:sp>
      <p:graphicFrame>
        <p:nvGraphicFramePr>
          <p:cNvPr id="56355" name="Group 35"/>
          <p:cNvGraphicFramePr>
            <a:graphicFrameLocks noGrp="1"/>
          </p:cNvGraphicFramePr>
          <p:nvPr/>
        </p:nvGraphicFramePr>
        <p:xfrm>
          <a:off x="1619250" y="2852738"/>
          <a:ext cx="6096000" cy="265176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관찰결과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확률변수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=</a:t>
                      </a: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앞면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(H)</a:t>
                      </a: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의 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확률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4657725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ko-KR" altLang="en-US" dirty="0" smtClean="0">
                <a:ea typeface="굴림" pitchFamily="50" charset="-127"/>
              </a:rPr>
              <a:t>동전을 두 번 연거푸 던질 때 나오는 앞면의 수를 확률변수  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ko-KR" altLang="en-US" dirty="0" smtClean="0">
                <a:ea typeface="굴림" pitchFamily="50" charset="-127"/>
              </a:rPr>
              <a:t>로 나타낼 때</a:t>
            </a:r>
            <a:r>
              <a:rPr lang="en-US" altLang="ko-KR" dirty="0" smtClean="0">
                <a:ea typeface="굴림" pitchFamily="50" charset="-127"/>
              </a:rPr>
              <a:t>,  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ko-KR" altLang="en-US" dirty="0" smtClean="0">
                <a:ea typeface="굴림" pitchFamily="50" charset="-127"/>
              </a:rPr>
              <a:t>의 확률분포</a:t>
            </a:r>
          </a:p>
          <a:p>
            <a:pPr algn="just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P(HT or TH)= P(HT)+ P(TH) =0.25+0.25=0.50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dirty="0" smtClean="0">
                <a:ea typeface="굴림" pitchFamily="50" charset="-127"/>
              </a:rPr>
              <a:t>이산적 확률분포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3203575" y="2420938"/>
          <a:ext cx="4064000" cy="22860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확률변수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endParaRPr kumimoji="0" lang="ko-KR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확률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P(</a:t>
                      </a:r>
                      <a:r>
                        <a:rPr kumimoji="0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4657725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임의의  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ko-KR" altLang="en-US" smtClean="0">
                <a:ea typeface="굴림" pitchFamily="50" charset="-127"/>
              </a:rPr>
              <a:t>값에 대해서 </a:t>
            </a:r>
            <a:r>
              <a:rPr lang="en-US" altLang="ko-KR" smtClean="0">
                <a:ea typeface="굴림" pitchFamily="50" charset="-127"/>
              </a:rPr>
              <a:t>0≤ P(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smtClean="0">
                <a:ea typeface="굴림" pitchFamily="50" charset="-127"/>
              </a:rPr>
              <a:t>)≤1.0</a:t>
            </a:r>
            <a:r>
              <a:rPr lang="ko-KR" altLang="en-US" smtClean="0">
                <a:ea typeface="굴림" pitchFamily="50" charset="-127"/>
              </a:rPr>
              <a:t>이다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r>
              <a:rPr lang="en-US" altLang="ko-KR" i="1" smtClean="0">
                <a:ea typeface="굴림" pitchFamily="50" charset="-127"/>
              </a:rPr>
              <a:t>x</a:t>
            </a:r>
            <a:r>
              <a:rPr lang="ko-KR" altLang="en-US" smtClean="0">
                <a:ea typeface="굴림" pitchFamily="50" charset="-127"/>
              </a:rPr>
              <a:t>의 값들은 포괄적</a:t>
            </a:r>
            <a:r>
              <a:rPr lang="en-US" altLang="ko-KR" smtClean="0">
                <a:ea typeface="굴림" pitchFamily="50" charset="-127"/>
              </a:rPr>
              <a:t>(exhaustive)</a:t>
            </a:r>
            <a:r>
              <a:rPr lang="ko-KR" altLang="en-US" smtClean="0">
                <a:ea typeface="굴림" pitchFamily="50" charset="-127"/>
              </a:rPr>
              <a:t>이다</a:t>
            </a:r>
            <a:r>
              <a:rPr lang="en-US" altLang="ko-KR" smtClean="0">
                <a:ea typeface="굴림" pitchFamily="50" charset="-127"/>
              </a:rPr>
              <a:t>. </a:t>
            </a:r>
            <a:r>
              <a:rPr lang="ko-KR" altLang="en-US" smtClean="0">
                <a:ea typeface="굴림" pitchFamily="50" charset="-127"/>
              </a:rPr>
              <a:t>즉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확률분포는 가능한 모든 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ko-KR" altLang="en-US" smtClean="0">
                <a:ea typeface="굴림" pitchFamily="50" charset="-127"/>
              </a:rPr>
              <a:t>에 대해서 확률값을 정해준다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r>
              <a:rPr lang="en-US" altLang="ko-KR" i="1" smtClean="0">
                <a:ea typeface="굴림" pitchFamily="50" charset="-127"/>
              </a:rPr>
              <a:t>x</a:t>
            </a:r>
            <a:r>
              <a:rPr lang="ko-KR" altLang="en-US" smtClean="0">
                <a:ea typeface="굴림" pitchFamily="50" charset="-127"/>
              </a:rPr>
              <a:t>의 값들은 상호배반적</a:t>
            </a:r>
            <a:r>
              <a:rPr lang="en-US" altLang="ko-KR" smtClean="0">
                <a:ea typeface="굴림" pitchFamily="50" charset="-127"/>
              </a:rPr>
              <a:t>(exclusive)</a:t>
            </a:r>
            <a:r>
              <a:rPr lang="ko-KR" altLang="en-US" smtClean="0">
                <a:ea typeface="굴림" pitchFamily="50" charset="-127"/>
              </a:rPr>
              <a:t>이다</a:t>
            </a:r>
            <a:r>
              <a:rPr lang="en-US" altLang="ko-KR" smtClean="0">
                <a:ea typeface="굴림" pitchFamily="50" charset="-127"/>
              </a:rPr>
              <a:t>. </a:t>
            </a:r>
            <a:r>
              <a:rPr lang="ko-KR" altLang="en-US" smtClean="0">
                <a:ea typeface="굴림" pitchFamily="50" charset="-127"/>
              </a:rPr>
              <a:t>즉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한 번의 실험 시행에서  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ko-KR" altLang="en-US" smtClean="0">
                <a:ea typeface="굴림" pitchFamily="50" charset="-127"/>
              </a:rPr>
              <a:t>는 하나의 값만 가진다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r>
              <a:rPr lang="ko-KR" altLang="en-US" smtClean="0">
                <a:ea typeface="굴림" pitchFamily="50" charset="-127"/>
              </a:rPr>
              <a:t>각각의 확률의 합은 </a:t>
            </a:r>
            <a:r>
              <a:rPr lang="en-US" altLang="ko-KR" smtClean="0">
                <a:ea typeface="굴림" pitchFamily="50" charset="-127"/>
              </a:rPr>
              <a:t>1.0</a:t>
            </a:r>
            <a:r>
              <a:rPr lang="ko-KR" altLang="en-US" smtClean="0">
                <a:ea typeface="굴림" pitchFamily="50" charset="-127"/>
              </a:rPr>
              <a:t>이다</a:t>
            </a:r>
            <a:r>
              <a:rPr lang="en-US" altLang="ko-KR" smtClean="0">
                <a:ea typeface="굴림" pitchFamily="50" charset="-127"/>
              </a:rPr>
              <a:t>(</a:t>
            </a:r>
            <a:r>
              <a:rPr lang="en-US" altLang="ko-KR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mtClean="0">
                <a:ea typeface="굴림" pitchFamily="50" charset="-127"/>
              </a:rPr>
              <a:t>P(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baseline="-25000" smtClean="0">
                <a:ea typeface="굴림" pitchFamily="50" charset="-127"/>
              </a:rPr>
              <a:t>i</a:t>
            </a:r>
            <a:r>
              <a:rPr lang="en-US" altLang="ko-KR" smtClean="0">
                <a:ea typeface="굴림" pitchFamily="50" charset="-127"/>
              </a:rPr>
              <a:t>) =1.0)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이산적 확률분포의 특징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81075"/>
            <a:ext cx="8077200" cy="4657725"/>
          </a:xfrm>
          <a:noFill/>
        </p:spPr>
        <p:txBody>
          <a:bodyPr/>
          <a:lstStyle/>
          <a:p>
            <a:pPr algn="just"/>
            <a:r>
              <a:rPr lang="ko-KR" altLang="en-US" smtClean="0">
                <a:ea typeface="굴림" pitchFamily="50" charset="-127"/>
              </a:rPr>
              <a:t>세미나를 </a:t>
            </a:r>
            <a:r>
              <a:rPr lang="en-US" altLang="ko-KR" smtClean="0">
                <a:ea typeface="굴림" pitchFamily="50" charset="-127"/>
              </a:rPr>
              <a:t>20</a:t>
            </a:r>
            <a:r>
              <a:rPr lang="ko-KR" altLang="en-US" smtClean="0">
                <a:ea typeface="굴림" pitchFamily="50" charset="-127"/>
              </a:rPr>
              <a:t>회 개최한 결과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세미나 후에 참석자가 실제 투자고객이 된 사람 수  </a:t>
            </a:r>
            <a:r>
              <a:rPr lang="en-US" altLang="ko-KR" smtClean="0">
                <a:ea typeface="굴림" pitchFamily="50" charset="-127"/>
              </a:rPr>
              <a:t>x</a:t>
            </a:r>
            <a:r>
              <a:rPr lang="ko-KR" altLang="en-US" smtClean="0">
                <a:ea typeface="굴림" pitchFamily="50" charset="-127"/>
              </a:rPr>
              <a:t>에 대한 확률분포와 누적확률분포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sz="4000" i="0" smtClean="0">
                <a:ea typeface="굴림" pitchFamily="50" charset="-127"/>
              </a:rPr>
              <a:t>상대도수확률분포와 누적확률분포</a:t>
            </a:r>
          </a:p>
        </p:txBody>
      </p:sp>
      <p:graphicFrame>
        <p:nvGraphicFramePr>
          <p:cNvPr id="63536" name="Group 48"/>
          <p:cNvGraphicFramePr>
            <a:graphicFrameLocks noGrp="1"/>
          </p:cNvGraphicFramePr>
          <p:nvPr/>
        </p:nvGraphicFramePr>
        <p:xfrm>
          <a:off x="1619250" y="2420938"/>
          <a:ext cx="6096000" cy="340156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P(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누적 확률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P(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≤ </a:t>
                      </a:r>
                      <a:r>
                        <a:rPr kumimoji="0" lang="en-US" altLang="ko-K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0.05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0.35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0.60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0.90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1.00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8077200" cy="4657725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 균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b="1" i="1" u="sng" smtClean="0">
                <a:ea typeface="굴림" pitchFamily="50" charset="-127"/>
              </a:rPr>
              <a:t>기대값</a:t>
            </a:r>
            <a:r>
              <a:rPr lang="en-US" altLang="ko-KR" smtClean="0">
                <a:ea typeface="굴림" pitchFamily="50" charset="-127"/>
              </a:rPr>
              <a:t>(expected value), E[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smtClean="0">
                <a:ea typeface="굴림" pitchFamily="50" charset="-127"/>
              </a:rPr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altLang="ko-KR" smtClean="0">
                <a:ea typeface="굴림" pitchFamily="50" charset="-127"/>
              </a:rPr>
              <a:t>		</a:t>
            </a:r>
            <a:r>
              <a:rPr lang="en-US" altLang="ko-KR" i="1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mtClean="0">
                <a:ea typeface="굴림" pitchFamily="50" charset="-127"/>
              </a:rPr>
              <a:t>  =</a:t>
            </a:r>
            <a:r>
              <a:rPr lang="en-US" altLang="ko-KR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baseline="-25000" smtClean="0">
                <a:ea typeface="굴림" pitchFamily="50" charset="-127"/>
              </a:rPr>
              <a:t>i</a:t>
            </a:r>
            <a:r>
              <a:rPr lang="en-US" altLang="ko-KR" smtClean="0">
                <a:ea typeface="굴림" pitchFamily="50" charset="-127"/>
              </a:rPr>
              <a:t>P(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baseline="-25000" smtClean="0">
                <a:ea typeface="굴림" pitchFamily="50" charset="-127"/>
              </a:rPr>
              <a:t>i</a:t>
            </a:r>
            <a:r>
              <a:rPr lang="en-US" altLang="ko-KR" smtClean="0">
                <a:ea typeface="굴림" pitchFamily="50" charset="-127"/>
              </a:rPr>
              <a:t>), </a:t>
            </a:r>
            <a:r>
              <a:rPr lang="en-US" altLang="ko-KR" smtClean="0">
                <a:latin typeface="Symbol" pitchFamily="18" charset="2"/>
                <a:ea typeface="굴림" pitchFamily="50" charset="-127"/>
              </a:rPr>
              <a:t> </a:t>
            </a:r>
            <a:r>
              <a:rPr lang="ko-KR" altLang="en-US" sz="2400" smtClean="0">
                <a:latin typeface="Symbol" pitchFamily="18" charset="2"/>
                <a:ea typeface="굴림" pitchFamily="50" charset="-127"/>
              </a:rPr>
              <a:t>단 </a:t>
            </a:r>
            <a:r>
              <a:rPr lang="en-US" altLang="ko-KR" sz="2400" i="1" smtClean="0">
                <a:ea typeface="굴림" pitchFamily="50" charset="-127"/>
              </a:rPr>
              <a:t>x</a:t>
            </a:r>
            <a:r>
              <a:rPr lang="en-US" altLang="ko-KR" sz="2400" baseline="-25000" smtClean="0">
                <a:ea typeface="굴림" pitchFamily="50" charset="-127"/>
              </a:rPr>
              <a:t>i</a:t>
            </a:r>
            <a:r>
              <a:rPr lang="en-US" altLang="ko-KR" sz="2400" smtClean="0">
                <a:ea typeface="굴림" pitchFamily="50" charset="-127"/>
              </a:rPr>
              <a:t> </a:t>
            </a:r>
            <a:r>
              <a:rPr lang="ko-KR" altLang="en-US" sz="2400" smtClean="0">
                <a:ea typeface="굴림" pitchFamily="50" charset="-127"/>
              </a:rPr>
              <a:t>는 확률변수의 모든 가능한 값</a:t>
            </a:r>
          </a:p>
          <a:p>
            <a:r>
              <a:rPr lang="ko-KR" altLang="en-US" smtClean="0">
                <a:ea typeface="굴림" pitchFamily="50" charset="-127"/>
              </a:rPr>
              <a:t>분 산</a:t>
            </a:r>
            <a:r>
              <a:rPr lang="en-US" altLang="ko-KR" smtClean="0">
                <a:ea typeface="굴림" pitchFamily="50" charset="-127"/>
              </a:rPr>
              <a:t>: E[</a:t>
            </a:r>
            <a:r>
              <a:rPr lang="en-US" altLang="ko-KR" smtClean="0">
                <a:latin typeface="Symbol" pitchFamily="18" charset="2"/>
                <a:ea typeface="굴림" pitchFamily="50" charset="-127"/>
              </a:rPr>
              <a:t>(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baseline="-25000" smtClean="0">
                <a:ea typeface="굴림" pitchFamily="50" charset="-127"/>
              </a:rPr>
              <a:t>i</a:t>
            </a:r>
            <a:r>
              <a:rPr lang="en-US" altLang="ko-KR" smtClean="0">
                <a:ea typeface="굴림" pitchFamily="50" charset="-127"/>
              </a:rPr>
              <a:t>-</a:t>
            </a:r>
            <a:r>
              <a:rPr lang="en-US" altLang="ko-KR" i="1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mtClean="0">
                <a:ea typeface="굴림" pitchFamily="50" charset="-127"/>
              </a:rPr>
              <a:t>)</a:t>
            </a:r>
            <a:r>
              <a:rPr lang="en-US" altLang="ko-KR" baseline="30000" smtClean="0">
                <a:ea typeface="굴림" pitchFamily="50" charset="-127"/>
              </a:rPr>
              <a:t>2</a:t>
            </a:r>
            <a:r>
              <a:rPr lang="en-US" altLang="ko-KR" smtClean="0">
                <a:ea typeface="굴림" pitchFamily="50" charset="-127"/>
              </a:rPr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altLang="ko-KR" smtClean="0">
                <a:ea typeface="굴림" pitchFamily="50" charset="-127"/>
              </a:rPr>
              <a:t>		</a:t>
            </a:r>
            <a:r>
              <a:rPr lang="en-US" altLang="ko-KR" i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baseline="30000" smtClean="0">
                <a:ea typeface="굴림" pitchFamily="50" charset="-127"/>
              </a:rPr>
              <a:t>2</a:t>
            </a:r>
            <a:r>
              <a:rPr lang="en-US" altLang="ko-KR" smtClean="0">
                <a:ea typeface="굴림" pitchFamily="50" charset="-127"/>
              </a:rPr>
              <a:t>=</a:t>
            </a:r>
            <a:r>
              <a:rPr lang="en-US" altLang="ko-KR" smtClean="0">
                <a:latin typeface="Symbol" pitchFamily="18" charset="2"/>
                <a:ea typeface="굴림" pitchFamily="50" charset="-127"/>
              </a:rPr>
              <a:t>S(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baseline="-25000" smtClean="0">
                <a:ea typeface="굴림" pitchFamily="50" charset="-127"/>
              </a:rPr>
              <a:t>i</a:t>
            </a:r>
            <a:r>
              <a:rPr lang="en-US" altLang="ko-KR" smtClean="0">
                <a:ea typeface="굴림" pitchFamily="50" charset="-127"/>
              </a:rPr>
              <a:t>-</a:t>
            </a:r>
            <a:r>
              <a:rPr lang="en-US" altLang="ko-KR" i="1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mtClean="0">
                <a:ea typeface="굴림" pitchFamily="50" charset="-127"/>
              </a:rPr>
              <a:t>)</a:t>
            </a:r>
            <a:r>
              <a:rPr lang="en-US" altLang="ko-KR" baseline="30000" smtClean="0">
                <a:ea typeface="굴림" pitchFamily="50" charset="-127"/>
              </a:rPr>
              <a:t>2</a:t>
            </a:r>
            <a:r>
              <a:rPr lang="en-US" altLang="ko-KR" smtClean="0">
                <a:ea typeface="굴림" pitchFamily="50" charset="-127"/>
              </a:rPr>
              <a:t>P(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baseline="-25000" smtClean="0">
                <a:ea typeface="굴림" pitchFamily="50" charset="-127"/>
              </a:rPr>
              <a:t>i</a:t>
            </a:r>
            <a:r>
              <a:rPr lang="en-US" altLang="ko-KR" smtClean="0">
                <a:ea typeface="굴림" pitchFamily="50" charset="-127"/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ko-KR" altLang="en-US" smtClean="0">
                <a:ea typeface="굴림" pitchFamily="50" charset="-127"/>
              </a:rPr>
              <a:t>		혹은 </a:t>
            </a:r>
          </a:p>
          <a:p>
            <a:pPr>
              <a:buFont typeface="Monotype Sorts" pitchFamily="2" charset="2"/>
              <a:buNone/>
            </a:pPr>
            <a:r>
              <a:rPr lang="ko-KR" altLang="en-US" smtClean="0">
                <a:ea typeface="굴림" pitchFamily="50" charset="-127"/>
              </a:rPr>
              <a:t>		 </a:t>
            </a:r>
            <a:r>
              <a:rPr lang="en-US" altLang="ko-KR" i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baseline="30000" smtClean="0">
                <a:ea typeface="굴림" pitchFamily="50" charset="-127"/>
              </a:rPr>
              <a:t>2</a:t>
            </a:r>
            <a:r>
              <a:rPr lang="en-US" altLang="ko-KR" smtClean="0">
                <a:ea typeface="굴림" pitchFamily="50" charset="-127"/>
              </a:rPr>
              <a:t>=</a:t>
            </a:r>
            <a:r>
              <a:rPr lang="en-US" altLang="ko-KR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baseline="-25000" smtClean="0">
                <a:ea typeface="굴림" pitchFamily="50" charset="-127"/>
              </a:rPr>
              <a:t>i</a:t>
            </a:r>
            <a:r>
              <a:rPr lang="en-US" altLang="ko-KR" baseline="30000" smtClean="0">
                <a:ea typeface="굴림" pitchFamily="50" charset="-127"/>
              </a:rPr>
              <a:t>2</a:t>
            </a:r>
            <a:r>
              <a:rPr lang="en-US" altLang="ko-KR" smtClean="0">
                <a:ea typeface="굴림" pitchFamily="50" charset="-127"/>
              </a:rPr>
              <a:t>P(</a:t>
            </a:r>
            <a:r>
              <a:rPr lang="en-US" altLang="ko-KR" i="1" smtClean="0">
                <a:ea typeface="굴림" pitchFamily="50" charset="-127"/>
              </a:rPr>
              <a:t>x</a:t>
            </a:r>
            <a:r>
              <a:rPr lang="en-US" altLang="ko-KR" baseline="-25000" smtClean="0">
                <a:ea typeface="굴림" pitchFamily="50" charset="-127"/>
              </a:rPr>
              <a:t>i</a:t>
            </a:r>
            <a:r>
              <a:rPr lang="en-US" altLang="ko-KR" smtClean="0">
                <a:ea typeface="굴림" pitchFamily="50" charset="-127"/>
              </a:rPr>
              <a:t>) - </a:t>
            </a:r>
            <a:r>
              <a:rPr lang="en-US" altLang="ko-KR" i="1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baseline="30000" smtClean="0">
                <a:ea typeface="굴림" pitchFamily="50" charset="-127"/>
              </a:rPr>
              <a:t>2</a:t>
            </a:r>
            <a:endParaRPr lang="ko-KR" altLang="en-US" baseline="30000" smtClean="0">
              <a:ea typeface="굴림" pitchFamily="50" charset="-127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이산적 확률분포의 평균과 분산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357298"/>
            <a:ext cx="8077200" cy="46577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>
                <a:ea typeface="굴림" pitchFamily="50" charset="-127"/>
              </a:rPr>
              <a:t>동전을 두 번 연거푸 던지는 경우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확률변수  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ko-KR" altLang="en-US" dirty="0" smtClean="0">
                <a:ea typeface="굴림" pitchFamily="50" charset="-127"/>
              </a:rPr>
              <a:t>를 앞면이 나올 횟수로 정할 때</a:t>
            </a:r>
          </a:p>
          <a:p>
            <a:pPr>
              <a:lnSpc>
                <a:spcPct val="90000"/>
              </a:lnSpc>
            </a:pPr>
            <a:r>
              <a:rPr lang="ko-KR" altLang="en-US" dirty="0" smtClean="0">
                <a:ea typeface="굴림" pitchFamily="50" charset="-127"/>
              </a:rPr>
              <a:t>평 균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		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dirty="0" smtClean="0">
                <a:ea typeface="굴림" pitchFamily="50" charset="-127"/>
              </a:rPr>
              <a:t>  =</a:t>
            </a:r>
            <a:r>
              <a:rPr lang="en-US" altLang="ko-KR" dirty="0" err="1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i="1" dirty="0" err="1" smtClean="0">
                <a:ea typeface="굴림" pitchFamily="50" charset="-127"/>
              </a:rPr>
              <a:t>x</a:t>
            </a:r>
            <a:r>
              <a:rPr lang="en-US" altLang="ko-KR" baseline="-25000" dirty="0" err="1" smtClean="0">
                <a:ea typeface="굴림" pitchFamily="50" charset="-127"/>
              </a:rPr>
              <a:t>i</a:t>
            </a:r>
            <a:r>
              <a:rPr lang="en-US" altLang="ko-KR" dirty="0" err="1" smtClean="0">
                <a:ea typeface="굴림" pitchFamily="50" charset="-127"/>
              </a:rPr>
              <a:t>P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en-US" altLang="ko-KR" baseline="-25000" dirty="0" smtClean="0">
                <a:ea typeface="굴림" pitchFamily="50" charset="-127"/>
              </a:rPr>
              <a:t>i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		    =0(0.25)+1(0.50)+2(0.25)=1.0</a:t>
            </a:r>
            <a:r>
              <a:rPr lang="ko-KR" altLang="en-US" dirty="0" smtClean="0">
                <a:ea typeface="굴림" pitchFamily="50" charset="-127"/>
              </a:rPr>
              <a:t>번</a:t>
            </a:r>
            <a:endParaRPr lang="ko-KR" altLang="en-US" sz="24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dirty="0" smtClean="0">
                <a:ea typeface="굴림" pitchFamily="50" charset="-127"/>
              </a:rPr>
              <a:t>분 산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		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baseline="30000" dirty="0" smtClean="0">
                <a:ea typeface="굴림" pitchFamily="50" charset="-127"/>
              </a:rPr>
              <a:t>2</a:t>
            </a:r>
            <a:r>
              <a:rPr lang="en-US" altLang="ko-KR" dirty="0" smtClean="0">
                <a:ea typeface="굴림" pitchFamily="50" charset="-127"/>
              </a:rPr>
              <a:t>=</a:t>
            </a:r>
            <a:r>
              <a:rPr lang="en-US" altLang="ko-KR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en-US" altLang="ko-KR" baseline="-25000" dirty="0" smtClean="0">
                <a:ea typeface="굴림" pitchFamily="50" charset="-127"/>
              </a:rPr>
              <a:t>i</a:t>
            </a:r>
            <a:r>
              <a:rPr lang="en-US" altLang="ko-KR" baseline="30000" dirty="0" smtClean="0">
                <a:ea typeface="굴림" pitchFamily="50" charset="-127"/>
              </a:rPr>
              <a:t>2</a:t>
            </a:r>
            <a:r>
              <a:rPr lang="en-US" altLang="ko-KR" dirty="0" smtClean="0">
                <a:ea typeface="굴림" pitchFamily="50" charset="-127"/>
              </a:rPr>
              <a:t>P(</a:t>
            </a:r>
            <a:r>
              <a:rPr lang="en-US" altLang="ko-KR" i="1" dirty="0" smtClean="0">
                <a:ea typeface="굴림" pitchFamily="50" charset="-127"/>
              </a:rPr>
              <a:t>x</a:t>
            </a:r>
            <a:r>
              <a:rPr lang="en-US" altLang="ko-KR" baseline="-25000" dirty="0" smtClean="0">
                <a:ea typeface="굴림" pitchFamily="50" charset="-127"/>
              </a:rPr>
              <a:t>i</a:t>
            </a:r>
            <a:r>
              <a:rPr lang="en-US" altLang="ko-KR" dirty="0" smtClean="0">
                <a:ea typeface="굴림" pitchFamily="50" charset="-127"/>
              </a:rPr>
              <a:t>) - </a:t>
            </a:r>
            <a:r>
              <a:rPr lang="en-US" altLang="ko-KR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baseline="30000" dirty="0" smtClean="0">
                <a:ea typeface="굴림" pitchFamily="50" charset="-127"/>
              </a:rPr>
              <a:t>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baseline="30000" dirty="0" smtClean="0">
                <a:ea typeface="굴림" pitchFamily="50" charset="-127"/>
              </a:rPr>
              <a:t>		     </a:t>
            </a:r>
            <a:r>
              <a:rPr lang="en-US" altLang="ko-KR" dirty="0" smtClean="0">
                <a:ea typeface="굴림" pitchFamily="50" charset="-127"/>
              </a:rPr>
              <a:t>=(0.0</a:t>
            </a:r>
            <a:r>
              <a:rPr lang="ko-KR" altLang="en-US" dirty="0" smtClean="0">
                <a:ea typeface="굴림" pitchFamily="50" charset="-127"/>
              </a:rPr>
              <a:t>－</a:t>
            </a:r>
            <a:r>
              <a:rPr lang="en-US" altLang="ko-KR" dirty="0" smtClean="0">
                <a:ea typeface="굴림" pitchFamily="50" charset="-127"/>
              </a:rPr>
              <a:t>1.0)</a:t>
            </a:r>
            <a:r>
              <a:rPr lang="en-US" altLang="ko-KR" baseline="30000" dirty="0" smtClean="0">
                <a:ea typeface="굴림" pitchFamily="50" charset="-127"/>
              </a:rPr>
              <a:t>2</a:t>
            </a:r>
            <a:r>
              <a:rPr lang="en-US" altLang="ko-KR" dirty="0" smtClean="0">
                <a:ea typeface="굴림" pitchFamily="50" charset="-127"/>
              </a:rPr>
              <a:t>x0.25+(1.0</a:t>
            </a:r>
            <a:r>
              <a:rPr lang="ko-KR" altLang="en-US" dirty="0" smtClean="0">
                <a:ea typeface="굴림" pitchFamily="50" charset="-127"/>
              </a:rPr>
              <a:t>－</a:t>
            </a:r>
            <a:r>
              <a:rPr lang="en-US" altLang="ko-KR" dirty="0" smtClean="0">
                <a:ea typeface="굴림" pitchFamily="50" charset="-127"/>
              </a:rPr>
              <a:t>1.0) </a:t>
            </a:r>
            <a:r>
              <a:rPr lang="en-US" altLang="ko-KR" baseline="30000" dirty="0" smtClean="0">
                <a:ea typeface="굴림" pitchFamily="50" charset="-127"/>
              </a:rPr>
              <a:t>2</a:t>
            </a:r>
            <a:r>
              <a:rPr lang="en-US" altLang="ko-KR" dirty="0" smtClean="0">
                <a:ea typeface="굴림" pitchFamily="50" charset="-127"/>
              </a:rPr>
              <a:t>x0.50+ 	   		(2.0</a:t>
            </a:r>
            <a:r>
              <a:rPr lang="ko-KR" altLang="en-US" dirty="0" smtClean="0">
                <a:ea typeface="굴림" pitchFamily="50" charset="-127"/>
              </a:rPr>
              <a:t>－</a:t>
            </a:r>
            <a:r>
              <a:rPr lang="en-US" altLang="ko-KR" dirty="0" smtClean="0">
                <a:ea typeface="굴림" pitchFamily="50" charset="-127"/>
              </a:rPr>
              <a:t>1.0)</a:t>
            </a:r>
            <a:r>
              <a:rPr lang="en-US" altLang="ko-KR" baseline="30000" dirty="0" smtClean="0">
                <a:ea typeface="굴림" pitchFamily="50" charset="-127"/>
              </a:rPr>
              <a:t>2</a:t>
            </a:r>
            <a:r>
              <a:rPr lang="en-US" altLang="ko-KR" dirty="0" smtClean="0">
                <a:ea typeface="굴림" pitchFamily="50" charset="-127"/>
              </a:rPr>
              <a:t>x0.25=0.50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1463"/>
            <a:ext cx="8153400" cy="1176337"/>
          </a:xfrm>
          <a:noFill/>
        </p:spPr>
        <p:txBody>
          <a:bodyPr/>
          <a:lstStyle/>
          <a:p>
            <a:r>
              <a:rPr lang="ko-KR" altLang="en-US" i="0" smtClean="0">
                <a:ea typeface="굴림" pitchFamily="50" charset="-127"/>
              </a:rPr>
              <a:t>이산적 확률분포의 평균과 분산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694</TotalTime>
  <Pages>13</Pages>
  <Words>1271</Words>
  <Application>Microsoft Office PowerPoint</Application>
  <PresentationFormat>화면 슬라이드 쇼(4:3)</PresentationFormat>
  <Paragraphs>246</Paragraphs>
  <Slides>27</Slides>
  <Notes>24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광장</vt:lpstr>
      <vt:lpstr>Equation</vt:lpstr>
      <vt:lpstr>Chapter 6 - Learning Objectives</vt:lpstr>
      <vt:lpstr>확률변수: 이산적 vs 연속적</vt:lpstr>
      <vt:lpstr>확률변수: 이산적 vs 연속적</vt:lpstr>
      <vt:lpstr>이산적 확률변수의 예</vt:lpstr>
      <vt:lpstr>이산적 확률분포</vt:lpstr>
      <vt:lpstr>이산적 확률분포의 특징</vt:lpstr>
      <vt:lpstr>상대도수확률분포와 누적확률분포</vt:lpstr>
      <vt:lpstr>이산적 확률분포의 평균과 분산</vt:lpstr>
      <vt:lpstr>이산적 확률분포의 평균과 분산</vt:lpstr>
      <vt:lpstr>이산적 확률분포의 평균과 분산</vt:lpstr>
      <vt:lpstr>이항분포</vt:lpstr>
      <vt:lpstr>이항분포</vt:lpstr>
      <vt:lpstr>이항분포</vt:lpstr>
      <vt:lpstr>이항분포</vt:lpstr>
      <vt:lpstr>이항분포</vt:lpstr>
      <vt:lpstr>이항분포</vt:lpstr>
      <vt:lpstr>이항분포표 이용하기</vt:lpstr>
      <vt:lpstr>PowerPoint 프레젠테이션</vt:lpstr>
      <vt:lpstr>PowerPoint 프레젠테이션</vt:lpstr>
      <vt:lpstr>이항분포표 이용하기</vt:lpstr>
      <vt:lpstr>포아송 분포(Poisson distribution)</vt:lpstr>
      <vt:lpstr>포아송 분포(Poisson distribution)</vt:lpstr>
      <vt:lpstr>포아송 분포(Poisson distribution)</vt:lpstr>
      <vt:lpstr>포아송 분포(Poisson distribution)</vt:lpstr>
      <vt:lpstr>포아송 분포(Poisson distribution)</vt:lpstr>
      <vt:lpstr>포아송 분포를 이용한 이항분포 근사계산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Discrete Probability Distributions</dc:title>
  <dc:subject/>
  <dc:creator>Priscilla and Don Stengel</dc:creator>
  <cp:keywords/>
  <dc:description/>
  <cp:lastModifiedBy>user</cp:lastModifiedBy>
  <cp:revision>49</cp:revision>
  <cp:lastPrinted>1998-01-12T18:42:52Z</cp:lastPrinted>
  <dcterms:created xsi:type="dcterms:W3CDTF">1997-11-22T10:49:09Z</dcterms:created>
  <dcterms:modified xsi:type="dcterms:W3CDTF">2015-09-29T14:20:31Z</dcterms:modified>
</cp:coreProperties>
</file>